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27"/>
  </p:notesMasterIdLst>
  <p:sldIdLst>
    <p:sldId id="295" r:id="rId4"/>
    <p:sldId id="257" r:id="rId5"/>
    <p:sldId id="258" r:id="rId6"/>
    <p:sldId id="329" r:id="rId7"/>
    <p:sldId id="317" r:id="rId8"/>
    <p:sldId id="330" r:id="rId9"/>
    <p:sldId id="336" r:id="rId10"/>
    <p:sldId id="319" r:id="rId11"/>
    <p:sldId id="285" r:id="rId12"/>
    <p:sldId id="320" r:id="rId13"/>
    <p:sldId id="260" r:id="rId14"/>
    <p:sldId id="333" r:id="rId15"/>
    <p:sldId id="334" r:id="rId16"/>
    <p:sldId id="335" r:id="rId17"/>
    <p:sldId id="286" r:id="rId18"/>
    <p:sldId id="292" r:id="rId19"/>
    <p:sldId id="293" r:id="rId20"/>
    <p:sldId id="287" r:id="rId21"/>
    <p:sldId id="288" r:id="rId22"/>
    <p:sldId id="289" r:id="rId23"/>
    <p:sldId id="277" r:id="rId24"/>
    <p:sldId id="279" r:id="rId25"/>
    <p:sldId id="294"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8" d="100"/>
          <a:sy n="68"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NIRAS-BM\Rapport\rap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NIRAS-BM\Rapport\rap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sexe!$AK$6</c:f>
              <c:strCache>
                <c:ptCount val="1"/>
                <c:pt idx="0">
                  <c:v>Femmes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sexe!$AL$5:$AO$5</c:f>
              <c:strCache>
                <c:ptCount val="4"/>
                <c:pt idx="0">
                  <c:v>Cameroun</c:v>
                </c:pt>
                <c:pt idx="1">
                  <c:v>Niger</c:v>
                </c:pt>
                <c:pt idx="2">
                  <c:v>Nigeria</c:v>
                </c:pt>
                <c:pt idx="3">
                  <c:v>Tchad</c:v>
                </c:pt>
              </c:strCache>
            </c:strRef>
          </c:cat>
          <c:val>
            <c:numRef>
              <c:f>sexe!$AL$6:$AO$6</c:f>
              <c:numCache>
                <c:formatCode>0.0%</c:formatCode>
                <c:ptCount val="4"/>
                <c:pt idx="0">
                  <c:v>0.59799999999999998</c:v>
                </c:pt>
                <c:pt idx="1">
                  <c:v>0.50800000000000001</c:v>
                </c:pt>
                <c:pt idx="2">
                  <c:v>0.48699999999999999</c:v>
                </c:pt>
                <c:pt idx="3">
                  <c:v>0.51500000000000001</c:v>
                </c:pt>
              </c:numCache>
            </c:numRef>
          </c:val>
          <c:extLst>
            <c:ext xmlns:c16="http://schemas.microsoft.com/office/drawing/2014/chart" uri="{C3380CC4-5D6E-409C-BE32-E72D297353CC}">
              <c16:uniqueId val="{00000000-893D-4EEB-84E7-F255E632CE88}"/>
            </c:ext>
          </c:extLst>
        </c:ser>
        <c:ser>
          <c:idx val="1"/>
          <c:order val="1"/>
          <c:tx>
            <c:strRef>
              <c:f>sexe!$AK$7</c:f>
              <c:strCache>
                <c:ptCount val="1"/>
                <c:pt idx="0">
                  <c:v>Hommes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sexe!$AL$5:$AO$5</c:f>
              <c:strCache>
                <c:ptCount val="4"/>
                <c:pt idx="0">
                  <c:v>Cameroun</c:v>
                </c:pt>
                <c:pt idx="1">
                  <c:v>Niger</c:v>
                </c:pt>
                <c:pt idx="2">
                  <c:v>Nigeria</c:v>
                </c:pt>
                <c:pt idx="3">
                  <c:v>Tchad</c:v>
                </c:pt>
              </c:strCache>
            </c:strRef>
          </c:cat>
          <c:val>
            <c:numRef>
              <c:f>sexe!$AL$7:$AO$7</c:f>
              <c:numCache>
                <c:formatCode>0.0%</c:formatCode>
                <c:ptCount val="4"/>
                <c:pt idx="0">
                  <c:v>0.40200000000000002</c:v>
                </c:pt>
                <c:pt idx="1">
                  <c:v>0.49199999999999999</c:v>
                </c:pt>
                <c:pt idx="2">
                  <c:v>0.51300000000000001</c:v>
                </c:pt>
                <c:pt idx="3">
                  <c:v>0.48499999999999999</c:v>
                </c:pt>
              </c:numCache>
            </c:numRef>
          </c:val>
          <c:extLst>
            <c:ext xmlns:c16="http://schemas.microsoft.com/office/drawing/2014/chart" uri="{C3380CC4-5D6E-409C-BE32-E72D297353CC}">
              <c16:uniqueId val="{00000001-893D-4EEB-84E7-F255E632CE88}"/>
            </c:ext>
          </c:extLst>
        </c:ser>
        <c:dLbls>
          <c:dLblPos val="outEnd"/>
          <c:showLegendKey val="0"/>
          <c:showVal val="1"/>
          <c:showCatName val="0"/>
          <c:showSerName val="0"/>
          <c:showPercent val="0"/>
          <c:showBubbleSize val="0"/>
        </c:dLbls>
        <c:gapWidth val="219"/>
        <c:overlap val="-27"/>
        <c:axId val="603389224"/>
        <c:axId val="603386344"/>
      </c:barChart>
      <c:catAx>
        <c:axId val="603389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603386344"/>
        <c:crosses val="autoZero"/>
        <c:auto val="1"/>
        <c:lblAlgn val="ctr"/>
        <c:lblOffset val="100"/>
        <c:noMultiLvlLbl val="0"/>
      </c:catAx>
      <c:valAx>
        <c:axId val="603386344"/>
        <c:scaling>
          <c:orientation val="minMax"/>
        </c:scaling>
        <c:delete val="1"/>
        <c:axPos val="l"/>
        <c:numFmt formatCode="0.0%" sourceLinked="1"/>
        <c:majorTickMark val="out"/>
        <c:minorTickMark val="none"/>
        <c:tickLblPos val="nextTo"/>
        <c:crossAx val="603389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b="1"/>
              <a:t>Accès à la terre cultivable - par pays</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'accès à la terre par pays'!$K$4</c:f>
              <c:strCache>
                <c:ptCount val="1"/>
                <c:pt idx="0">
                  <c:v>Non</c:v>
                </c:pt>
              </c:strCache>
            </c:strRef>
          </c:tx>
          <c:spPr>
            <a:solidFill>
              <a:schemeClr val="accent5">
                <a:lumMod val="10000"/>
                <a:lumOff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'accès à la terre par pays'!$L$3:$O$3</c:f>
              <c:strCache>
                <c:ptCount val="4"/>
                <c:pt idx="0">
                  <c:v>Cameroun</c:v>
                </c:pt>
                <c:pt idx="1">
                  <c:v>Niger</c:v>
                </c:pt>
                <c:pt idx="2">
                  <c:v>Nigeria </c:v>
                </c:pt>
                <c:pt idx="3">
                  <c:v>Tchad</c:v>
                </c:pt>
              </c:strCache>
            </c:strRef>
          </c:cat>
          <c:val>
            <c:numRef>
              <c:f>'accès à la terre par pays'!$L$4:$O$4</c:f>
              <c:numCache>
                <c:formatCode>0.0%</c:formatCode>
                <c:ptCount val="4"/>
                <c:pt idx="0">
                  <c:v>0.377</c:v>
                </c:pt>
                <c:pt idx="1">
                  <c:v>0.36</c:v>
                </c:pt>
                <c:pt idx="2">
                  <c:v>0.498</c:v>
                </c:pt>
                <c:pt idx="3">
                  <c:v>0.41499999999999998</c:v>
                </c:pt>
              </c:numCache>
            </c:numRef>
          </c:val>
          <c:extLst>
            <c:ext xmlns:c16="http://schemas.microsoft.com/office/drawing/2014/chart" uri="{C3380CC4-5D6E-409C-BE32-E72D297353CC}">
              <c16:uniqueId val="{00000000-2BB1-4234-B9EF-24B2033AEA27}"/>
            </c:ext>
          </c:extLst>
        </c:ser>
        <c:ser>
          <c:idx val="1"/>
          <c:order val="1"/>
          <c:tx>
            <c:strRef>
              <c:f>'accès à la terre par pays'!$K$5</c:f>
              <c:strCache>
                <c:ptCount val="1"/>
                <c:pt idx="0">
                  <c:v>Oui</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'accès à la terre par pays'!$L$3:$O$3</c:f>
              <c:strCache>
                <c:ptCount val="4"/>
                <c:pt idx="0">
                  <c:v>Cameroun</c:v>
                </c:pt>
                <c:pt idx="1">
                  <c:v>Niger</c:v>
                </c:pt>
                <c:pt idx="2">
                  <c:v>Nigeria </c:v>
                </c:pt>
                <c:pt idx="3">
                  <c:v>Tchad</c:v>
                </c:pt>
              </c:strCache>
            </c:strRef>
          </c:cat>
          <c:val>
            <c:numRef>
              <c:f>'accès à la terre par pays'!$L$5:$O$5</c:f>
              <c:numCache>
                <c:formatCode>0.0%</c:formatCode>
                <c:ptCount val="4"/>
                <c:pt idx="0">
                  <c:v>0.623</c:v>
                </c:pt>
                <c:pt idx="1">
                  <c:v>0.64</c:v>
                </c:pt>
                <c:pt idx="2">
                  <c:v>0.502</c:v>
                </c:pt>
                <c:pt idx="3">
                  <c:v>0.58499999999999996</c:v>
                </c:pt>
              </c:numCache>
            </c:numRef>
          </c:val>
          <c:extLst>
            <c:ext xmlns:c16="http://schemas.microsoft.com/office/drawing/2014/chart" uri="{C3380CC4-5D6E-409C-BE32-E72D297353CC}">
              <c16:uniqueId val="{00000001-2BB1-4234-B9EF-24B2033AEA27}"/>
            </c:ext>
          </c:extLst>
        </c:ser>
        <c:dLbls>
          <c:dLblPos val="ctr"/>
          <c:showLegendKey val="0"/>
          <c:showVal val="1"/>
          <c:showCatName val="0"/>
          <c:showSerName val="0"/>
          <c:showPercent val="0"/>
          <c:showBubbleSize val="0"/>
        </c:dLbls>
        <c:gapWidth val="150"/>
        <c:overlap val="100"/>
        <c:axId val="552104448"/>
        <c:axId val="552108048"/>
      </c:barChart>
      <c:catAx>
        <c:axId val="55210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crossAx val="552108048"/>
        <c:crosses val="autoZero"/>
        <c:auto val="1"/>
        <c:lblAlgn val="ctr"/>
        <c:lblOffset val="100"/>
        <c:noMultiLvlLbl val="0"/>
      </c:catAx>
      <c:valAx>
        <c:axId val="552108048"/>
        <c:scaling>
          <c:orientation val="minMax"/>
        </c:scaling>
        <c:delete val="1"/>
        <c:axPos val="b"/>
        <c:numFmt formatCode="0%" sourceLinked="1"/>
        <c:majorTickMark val="none"/>
        <c:minorTickMark val="none"/>
        <c:tickLblPos val="nextTo"/>
        <c:crossAx val="55210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9525" cap="flat" cmpd="sng" algn="ctr">
      <a:solidFill>
        <a:schemeClr val="tx1">
          <a:lumMod val="15000"/>
          <a:lumOff val="85000"/>
        </a:schemeClr>
      </a:solidFill>
      <a:round/>
    </a:ln>
    <a:effectLst/>
  </c:spPr>
  <c:txPr>
    <a:bodyPr/>
    <a:lstStyle/>
    <a:p>
      <a:pPr algn="just">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'conflits par pays'!$J$106</c:f>
              <c:strCache>
                <c:ptCount val="1"/>
                <c:pt idx="0">
                  <c:v>Non </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'conflits par pays'!$K$105:$N$105</c:f>
              <c:strCache>
                <c:ptCount val="4"/>
                <c:pt idx="0">
                  <c:v>Cameroun</c:v>
                </c:pt>
                <c:pt idx="1">
                  <c:v>Niger</c:v>
                </c:pt>
                <c:pt idx="2">
                  <c:v>Nigeria</c:v>
                </c:pt>
                <c:pt idx="3">
                  <c:v>Tchad</c:v>
                </c:pt>
              </c:strCache>
            </c:strRef>
          </c:cat>
          <c:val>
            <c:numRef>
              <c:f>'conflits par pays'!$K$106:$N$106</c:f>
              <c:numCache>
                <c:formatCode>0.0%</c:formatCode>
                <c:ptCount val="4"/>
                <c:pt idx="0">
                  <c:v>0.104</c:v>
                </c:pt>
                <c:pt idx="1">
                  <c:v>0.41199999999999998</c:v>
                </c:pt>
                <c:pt idx="2">
                  <c:v>0.70499999999999996</c:v>
                </c:pt>
                <c:pt idx="3">
                  <c:v>0.502</c:v>
                </c:pt>
              </c:numCache>
            </c:numRef>
          </c:val>
          <c:extLst>
            <c:ext xmlns:c16="http://schemas.microsoft.com/office/drawing/2014/chart" uri="{C3380CC4-5D6E-409C-BE32-E72D297353CC}">
              <c16:uniqueId val="{00000000-48A5-4312-92F1-DF5F50E37748}"/>
            </c:ext>
          </c:extLst>
        </c:ser>
        <c:ser>
          <c:idx val="1"/>
          <c:order val="1"/>
          <c:tx>
            <c:strRef>
              <c:f>'conflits par pays'!$J$107</c:f>
              <c:strCache>
                <c:ptCount val="1"/>
                <c:pt idx="0">
                  <c:v>Oui</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'conflits par pays'!$K$105:$N$105</c:f>
              <c:strCache>
                <c:ptCount val="4"/>
                <c:pt idx="0">
                  <c:v>Cameroun</c:v>
                </c:pt>
                <c:pt idx="1">
                  <c:v>Niger</c:v>
                </c:pt>
                <c:pt idx="2">
                  <c:v>Nigeria</c:v>
                </c:pt>
                <c:pt idx="3">
                  <c:v>Tchad</c:v>
                </c:pt>
              </c:strCache>
            </c:strRef>
          </c:cat>
          <c:val>
            <c:numRef>
              <c:f>'conflits par pays'!$K$107:$N$107</c:f>
              <c:numCache>
                <c:formatCode>0.0%</c:formatCode>
                <c:ptCount val="4"/>
                <c:pt idx="0">
                  <c:v>0.89600000000000002</c:v>
                </c:pt>
                <c:pt idx="1">
                  <c:v>0.58799999999999997</c:v>
                </c:pt>
                <c:pt idx="2">
                  <c:v>0.29499999999999998</c:v>
                </c:pt>
                <c:pt idx="3">
                  <c:v>0.498</c:v>
                </c:pt>
              </c:numCache>
            </c:numRef>
          </c:val>
          <c:extLst>
            <c:ext xmlns:c16="http://schemas.microsoft.com/office/drawing/2014/chart" uri="{C3380CC4-5D6E-409C-BE32-E72D297353CC}">
              <c16:uniqueId val="{00000001-48A5-4312-92F1-DF5F50E37748}"/>
            </c:ext>
          </c:extLst>
        </c:ser>
        <c:dLbls>
          <c:dLblPos val="ctr"/>
          <c:showLegendKey val="0"/>
          <c:showVal val="1"/>
          <c:showCatName val="0"/>
          <c:showSerName val="0"/>
          <c:showPercent val="0"/>
          <c:showBubbleSize val="0"/>
        </c:dLbls>
        <c:gapWidth val="150"/>
        <c:overlap val="100"/>
        <c:axId val="560258144"/>
        <c:axId val="560258504"/>
      </c:barChart>
      <c:catAx>
        <c:axId val="56025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fr-FR"/>
          </a:p>
        </c:txPr>
        <c:crossAx val="560258504"/>
        <c:crosses val="autoZero"/>
        <c:auto val="1"/>
        <c:lblAlgn val="ctr"/>
        <c:lblOffset val="100"/>
        <c:noMultiLvlLbl val="0"/>
      </c:catAx>
      <c:valAx>
        <c:axId val="560258504"/>
        <c:scaling>
          <c:orientation val="minMax"/>
        </c:scaling>
        <c:delete val="1"/>
        <c:axPos val="b"/>
        <c:numFmt formatCode="0%" sourceLinked="1"/>
        <c:majorTickMark val="none"/>
        <c:minorTickMark val="none"/>
        <c:tickLblPos val="nextTo"/>
        <c:crossAx val="56025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'raison inaccès aux services dep'!$M$5</c:f>
              <c:strCache>
                <c:ptCount val="1"/>
                <c:pt idx="0">
                  <c:v>Manque d'argent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 inaccès aux services dep'!$N$4:$Q$4</c:f>
              <c:strCache>
                <c:ptCount val="4"/>
                <c:pt idx="0">
                  <c:v>Cameroun</c:v>
                </c:pt>
                <c:pt idx="1">
                  <c:v>Niger</c:v>
                </c:pt>
                <c:pt idx="2">
                  <c:v>Nigeria</c:v>
                </c:pt>
                <c:pt idx="3">
                  <c:v>Tchad</c:v>
                </c:pt>
              </c:strCache>
            </c:strRef>
          </c:cat>
          <c:val>
            <c:numRef>
              <c:f>'raison inaccès aux services dep'!$N$5:$Q$5</c:f>
              <c:numCache>
                <c:formatCode>0.0%</c:formatCode>
                <c:ptCount val="4"/>
                <c:pt idx="0">
                  <c:v>0.98199999999999998</c:v>
                </c:pt>
                <c:pt idx="1">
                  <c:v>0.6</c:v>
                </c:pt>
                <c:pt idx="2">
                  <c:v>0.97099999999999997</c:v>
                </c:pt>
                <c:pt idx="3">
                  <c:v>0.95799999999999996</c:v>
                </c:pt>
              </c:numCache>
            </c:numRef>
          </c:val>
          <c:extLst>
            <c:ext xmlns:c16="http://schemas.microsoft.com/office/drawing/2014/chart" uri="{C3380CC4-5D6E-409C-BE32-E72D297353CC}">
              <c16:uniqueId val="{00000000-402F-4F80-A879-372874B70D78}"/>
            </c:ext>
          </c:extLst>
        </c:ser>
        <c:ser>
          <c:idx val="1"/>
          <c:order val="1"/>
          <c:tx>
            <c:strRef>
              <c:f>'raison inaccès aux services dep'!$M$6</c:f>
              <c:strCache>
                <c:ptCount val="1"/>
                <c:pt idx="0">
                  <c:v>Méfiance de la population</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 inaccès aux services dep'!$N$4:$Q$4</c:f>
              <c:strCache>
                <c:ptCount val="4"/>
                <c:pt idx="0">
                  <c:v>Cameroun</c:v>
                </c:pt>
                <c:pt idx="1">
                  <c:v>Niger</c:v>
                </c:pt>
                <c:pt idx="2">
                  <c:v>Nigeria</c:v>
                </c:pt>
                <c:pt idx="3">
                  <c:v>Tchad</c:v>
                </c:pt>
              </c:strCache>
            </c:strRef>
          </c:cat>
          <c:val>
            <c:numRef>
              <c:f>'raison inaccès aux services dep'!$N$6:$Q$6</c:f>
              <c:numCache>
                <c:formatCode>0.0%</c:formatCode>
                <c:ptCount val="4"/>
                <c:pt idx="0">
                  <c:v>0.38700000000000001</c:v>
                </c:pt>
                <c:pt idx="1">
                  <c:v>0.158</c:v>
                </c:pt>
                <c:pt idx="2">
                  <c:v>0.71199999999999997</c:v>
                </c:pt>
                <c:pt idx="3">
                  <c:v>0.18</c:v>
                </c:pt>
              </c:numCache>
            </c:numRef>
          </c:val>
          <c:extLst>
            <c:ext xmlns:c16="http://schemas.microsoft.com/office/drawing/2014/chart" uri="{C3380CC4-5D6E-409C-BE32-E72D297353CC}">
              <c16:uniqueId val="{00000001-402F-4F80-A879-372874B70D78}"/>
            </c:ext>
          </c:extLst>
        </c:ser>
        <c:ser>
          <c:idx val="2"/>
          <c:order val="2"/>
          <c:tx>
            <c:strRef>
              <c:f>'raison inaccès aux services dep'!$M$7</c:f>
              <c:strCache>
                <c:ptCount val="1"/>
                <c:pt idx="0">
                  <c:v>Méfiance des autorités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 inaccès aux services dep'!$N$4:$Q$4</c:f>
              <c:strCache>
                <c:ptCount val="4"/>
                <c:pt idx="0">
                  <c:v>Cameroun</c:v>
                </c:pt>
                <c:pt idx="1">
                  <c:v>Niger</c:v>
                </c:pt>
                <c:pt idx="2">
                  <c:v>Nigeria</c:v>
                </c:pt>
                <c:pt idx="3">
                  <c:v>Tchad</c:v>
                </c:pt>
              </c:strCache>
            </c:strRef>
          </c:cat>
          <c:val>
            <c:numRef>
              <c:f>'raison inaccès aux services dep'!$N$7:$Q$7</c:f>
              <c:numCache>
                <c:formatCode>0.0%</c:formatCode>
                <c:ptCount val="4"/>
                <c:pt idx="0">
                  <c:v>0.28100000000000003</c:v>
                </c:pt>
                <c:pt idx="1">
                  <c:v>0.22600000000000001</c:v>
                </c:pt>
                <c:pt idx="2">
                  <c:v>0.69299999999999995</c:v>
                </c:pt>
                <c:pt idx="3">
                  <c:v>0.23899999999999999</c:v>
                </c:pt>
              </c:numCache>
            </c:numRef>
          </c:val>
          <c:extLst>
            <c:ext xmlns:c16="http://schemas.microsoft.com/office/drawing/2014/chart" uri="{C3380CC4-5D6E-409C-BE32-E72D297353CC}">
              <c16:uniqueId val="{00000002-402F-4F80-A879-372874B70D78}"/>
            </c:ext>
          </c:extLst>
        </c:ser>
        <c:ser>
          <c:idx val="3"/>
          <c:order val="3"/>
          <c:tx>
            <c:strRef>
              <c:f>'raison inaccès aux services dep'!$M$8</c:f>
              <c:strCache>
                <c:ptCount val="1"/>
                <c:pt idx="0">
                  <c:v>Ils ne se mélangent pas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 inaccès aux services dep'!$N$4:$Q$4</c:f>
              <c:strCache>
                <c:ptCount val="4"/>
                <c:pt idx="0">
                  <c:v>Cameroun</c:v>
                </c:pt>
                <c:pt idx="1">
                  <c:v>Niger</c:v>
                </c:pt>
                <c:pt idx="2">
                  <c:v>Nigeria</c:v>
                </c:pt>
                <c:pt idx="3">
                  <c:v>Tchad</c:v>
                </c:pt>
              </c:strCache>
            </c:strRef>
          </c:cat>
          <c:val>
            <c:numRef>
              <c:f>'raison inaccès aux services dep'!$N$8:$Q$8</c:f>
              <c:numCache>
                <c:formatCode>0.0%</c:formatCode>
                <c:ptCount val="4"/>
                <c:pt idx="0">
                  <c:v>0.10199999999999999</c:v>
                </c:pt>
                <c:pt idx="1">
                  <c:v>8.4000000000000005E-2</c:v>
                </c:pt>
                <c:pt idx="2">
                  <c:v>0.64400000000000002</c:v>
                </c:pt>
                <c:pt idx="3">
                  <c:v>0.129</c:v>
                </c:pt>
              </c:numCache>
            </c:numRef>
          </c:val>
          <c:extLst>
            <c:ext xmlns:c16="http://schemas.microsoft.com/office/drawing/2014/chart" uri="{C3380CC4-5D6E-409C-BE32-E72D297353CC}">
              <c16:uniqueId val="{00000003-402F-4F80-A879-372874B70D78}"/>
            </c:ext>
          </c:extLst>
        </c:ser>
        <c:ser>
          <c:idx val="4"/>
          <c:order val="4"/>
          <c:tx>
            <c:strRef>
              <c:f>'raison inaccès aux services dep'!$M$9</c:f>
              <c:strCache>
                <c:ptCount val="1"/>
                <c:pt idx="0">
                  <c:v>(auto) stigmatisation des déplacés</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 inaccès aux services dep'!$N$4:$Q$4</c:f>
              <c:strCache>
                <c:ptCount val="4"/>
                <c:pt idx="0">
                  <c:v>Cameroun</c:v>
                </c:pt>
                <c:pt idx="1">
                  <c:v>Niger</c:v>
                </c:pt>
                <c:pt idx="2">
                  <c:v>Nigeria</c:v>
                </c:pt>
                <c:pt idx="3">
                  <c:v>Tchad</c:v>
                </c:pt>
              </c:strCache>
            </c:strRef>
          </c:cat>
          <c:val>
            <c:numRef>
              <c:f>'raison inaccès aux services dep'!$N$9:$Q$9</c:f>
              <c:numCache>
                <c:formatCode>0.0%</c:formatCode>
                <c:ptCount val="4"/>
                <c:pt idx="0">
                  <c:v>0.13800000000000001</c:v>
                </c:pt>
                <c:pt idx="1">
                  <c:v>0.17299999999999999</c:v>
                </c:pt>
                <c:pt idx="2">
                  <c:v>0.78200000000000003</c:v>
                </c:pt>
                <c:pt idx="3">
                  <c:v>0.105</c:v>
                </c:pt>
              </c:numCache>
            </c:numRef>
          </c:val>
          <c:extLst>
            <c:ext xmlns:c16="http://schemas.microsoft.com/office/drawing/2014/chart" uri="{C3380CC4-5D6E-409C-BE32-E72D297353CC}">
              <c16:uniqueId val="{00000004-402F-4F80-A879-372874B70D78}"/>
            </c:ext>
          </c:extLst>
        </c:ser>
        <c:dLbls>
          <c:dLblPos val="ctr"/>
          <c:showLegendKey val="0"/>
          <c:showVal val="1"/>
          <c:showCatName val="0"/>
          <c:showSerName val="0"/>
          <c:showPercent val="0"/>
          <c:showBubbleSize val="0"/>
        </c:dLbls>
        <c:gapWidth val="150"/>
        <c:overlap val="100"/>
        <c:axId val="568049880"/>
        <c:axId val="568056360"/>
      </c:barChart>
      <c:catAx>
        <c:axId val="568049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568056360"/>
        <c:crosses val="autoZero"/>
        <c:auto val="1"/>
        <c:lblAlgn val="ctr"/>
        <c:lblOffset val="100"/>
        <c:noMultiLvlLbl val="0"/>
      </c:catAx>
      <c:valAx>
        <c:axId val="568056360"/>
        <c:scaling>
          <c:orientation val="minMax"/>
        </c:scaling>
        <c:delete val="1"/>
        <c:axPos val="b"/>
        <c:numFmt formatCode="0%" sourceLinked="1"/>
        <c:majorTickMark val="none"/>
        <c:minorTickMark val="none"/>
        <c:tickLblPos val="nextTo"/>
        <c:crossAx val="568049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920EE-0064-493F-BC93-11FA809E37A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LID4096"/>
        </a:p>
      </dgm:t>
    </dgm:pt>
    <dgm:pt modelId="{E27A6096-1370-47CF-9FB1-19EB97422342}">
      <dgm:prSet custT="1"/>
      <dgm:spPr/>
      <dgm:t>
        <a:bodyPr/>
        <a:lstStyle/>
        <a:p>
          <a:r>
            <a:rPr lang="fr-FR" sz="2000" b="1" dirty="0">
              <a:latin typeface="Cambria" panose="02040503050406030204" pitchFamily="18" charset="0"/>
              <a:ea typeface="Cambria" panose="02040503050406030204" pitchFamily="18" charset="0"/>
            </a:rPr>
            <a:t>Contexte et justification</a:t>
          </a:r>
          <a:endParaRPr lang="fr-TD" sz="2000" b="1" dirty="0">
            <a:latin typeface="Cambria" panose="02040503050406030204" pitchFamily="18" charset="0"/>
            <a:ea typeface="Cambria" panose="02040503050406030204" pitchFamily="18" charset="0"/>
          </a:endParaRPr>
        </a:p>
      </dgm:t>
    </dgm:pt>
    <dgm:pt modelId="{5E7D0337-E001-4A01-8DFD-2B7B5A89C11D}" type="parTrans" cxnId="{73704ACB-F6E9-46D8-8C9B-F3FC68826DD0}">
      <dgm:prSet/>
      <dgm:spPr/>
      <dgm:t>
        <a:bodyPr/>
        <a:lstStyle/>
        <a:p>
          <a:endParaRPr lang="LID4096" sz="1200"/>
        </a:p>
      </dgm:t>
    </dgm:pt>
    <dgm:pt modelId="{D5B0A44D-A35C-445F-9A66-98FE32F74B3A}" type="sibTrans" cxnId="{73704ACB-F6E9-46D8-8C9B-F3FC68826DD0}">
      <dgm:prSet/>
      <dgm:spPr/>
      <dgm:t>
        <a:bodyPr/>
        <a:lstStyle/>
        <a:p>
          <a:endParaRPr lang="LID4096" sz="1200"/>
        </a:p>
      </dgm:t>
    </dgm:pt>
    <dgm:pt modelId="{40360590-6D0F-41A5-81AE-0378822322AE}">
      <dgm:prSet custT="1"/>
      <dgm:spPr/>
      <dgm:t>
        <a:bodyPr/>
        <a:lstStyle/>
        <a:p>
          <a:r>
            <a:rPr lang="fr-FR" sz="2000" b="1" dirty="0">
              <a:latin typeface="Cambria" panose="02040503050406030204" pitchFamily="18" charset="0"/>
              <a:ea typeface="Cambria" panose="02040503050406030204" pitchFamily="18" charset="0"/>
            </a:rPr>
            <a:t>Les principaux résultats de l’étude</a:t>
          </a:r>
          <a:endParaRPr lang="fr-TD" sz="2000" b="1" dirty="0">
            <a:latin typeface="Cambria" panose="02040503050406030204" pitchFamily="18" charset="0"/>
            <a:ea typeface="Cambria" panose="02040503050406030204" pitchFamily="18" charset="0"/>
          </a:endParaRPr>
        </a:p>
      </dgm:t>
    </dgm:pt>
    <dgm:pt modelId="{B2F72FDA-9384-4C3B-A15E-7F0D7E14043B}" type="parTrans" cxnId="{2CBDD763-8BB6-4488-A60D-9C3473BE54C3}">
      <dgm:prSet/>
      <dgm:spPr/>
      <dgm:t>
        <a:bodyPr/>
        <a:lstStyle/>
        <a:p>
          <a:endParaRPr lang="LID4096" sz="1200"/>
        </a:p>
      </dgm:t>
    </dgm:pt>
    <dgm:pt modelId="{68665D66-83E1-4D4D-823E-D39AB060A743}" type="sibTrans" cxnId="{2CBDD763-8BB6-4488-A60D-9C3473BE54C3}">
      <dgm:prSet/>
      <dgm:spPr/>
      <dgm:t>
        <a:bodyPr/>
        <a:lstStyle/>
        <a:p>
          <a:endParaRPr lang="LID4096" sz="1200"/>
        </a:p>
      </dgm:t>
    </dgm:pt>
    <dgm:pt modelId="{576AEC85-C7F9-49A0-B87F-1D2B0094BCD4}">
      <dgm:prSet custT="1"/>
      <dgm:spPr/>
      <dgm:t>
        <a:bodyPr/>
        <a:lstStyle/>
        <a:p>
          <a:r>
            <a:rPr lang="fr-FR" sz="2400" b="1" dirty="0">
              <a:latin typeface="Cambria" panose="02040503050406030204" pitchFamily="18" charset="0"/>
              <a:ea typeface="Cambria" panose="02040503050406030204" pitchFamily="18" charset="0"/>
            </a:rPr>
            <a:t>Recommandations</a:t>
          </a:r>
          <a:endParaRPr lang="fr-TD" sz="2400" b="1" dirty="0">
            <a:latin typeface="Cambria" panose="02040503050406030204" pitchFamily="18" charset="0"/>
            <a:ea typeface="Cambria" panose="02040503050406030204" pitchFamily="18" charset="0"/>
          </a:endParaRPr>
        </a:p>
      </dgm:t>
    </dgm:pt>
    <dgm:pt modelId="{B0609570-0B05-4EDD-A715-54734538DA5D}" type="parTrans" cxnId="{2709928E-06C7-4EDD-A6E7-E65B25FA128B}">
      <dgm:prSet/>
      <dgm:spPr/>
      <dgm:t>
        <a:bodyPr/>
        <a:lstStyle/>
        <a:p>
          <a:endParaRPr lang="LID4096" sz="1200"/>
        </a:p>
      </dgm:t>
    </dgm:pt>
    <dgm:pt modelId="{8B52A7A1-3D73-4571-9C0B-454BA0300D2E}" type="sibTrans" cxnId="{2709928E-06C7-4EDD-A6E7-E65B25FA128B}">
      <dgm:prSet/>
      <dgm:spPr/>
      <dgm:t>
        <a:bodyPr/>
        <a:lstStyle/>
        <a:p>
          <a:endParaRPr lang="LID4096" sz="1200"/>
        </a:p>
      </dgm:t>
    </dgm:pt>
    <dgm:pt modelId="{A05377A3-98F5-43E2-8D89-D7543C86844A}">
      <dgm:prSet custT="1"/>
      <dgm:spPr/>
      <dgm:t>
        <a:bodyPr/>
        <a:lstStyle/>
        <a:p>
          <a:r>
            <a:rPr lang="fr-FR" sz="1800" b="1" dirty="0">
              <a:latin typeface="Cambria" panose="02040503050406030204" pitchFamily="18" charset="0"/>
              <a:ea typeface="Cambria" panose="02040503050406030204" pitchFamily="18" charset="0"/>
            </a:rPr>
            <a:t>Difficultés et projections</a:t>
          </a:r>
          <a:endParaRPr lang="fr-TD" sz="1800" b="1" dirty="0">
            <a:latin typeface="Cambria" panose="02040503050406030204" pitchFamily="18" charset="0"/>
            <a:ea typeface="Cambria" panose="02040503050406030204" pitchFamily="18" charset="0"/>
          </a:endParaRPr>
        </a:p>
      </dgm:t>
    </dgm:pt>
    <dgm:pt modelId="{50C4252C-5D2C-43DB-8AE0-CE9D7FEB223D}" type="parTrans" cxnId="{D15B9EED-97B4-4976-B202-499E8BA49D3C}">
      <dgm:prSet/>
      <dgm:spPr/>
      <dgm:t>
        <a:bodyPr/>
        <a:lstStyle/>
        <a:p>
          <a:endParaRPr lang="LID4096" sz="1200"/>
        </a:p>
      </dgm:t>
    </dgm:pt>
    <dgm:pt modelId="{8C0D445A-6A2A-4CB5-9689-E5F0232AD779}" type="sibTrans" cxnId="{D15B9EED-97B4-4976-B202-499E8BA49D3C}">
      <dgm:prSet/>
      <dgm:spPr/>
      <dgm:t>
        <a:bodyPr/>
        <a:lstStyle/>
        <a:p>
          <a:endParaRPr lang="LID4096" sz="1200"/>
        </a:p>
      </dgm:t>
    </dgm:pt>
    <dgm:pt modelId="{8AE666F8-AF5B-441B-B466-2FD74D403B79}">
      <dgm:prSet custT="1"/>
      <dgm:spPr/>
      <dgm:t>
        <a:bodyPr/>
        <a:lstStyle/>
        <a:p>
          <a:r>
            <a:rPr lang="fr-FR" sz="2000" b="1" dirty="0">
              <a:latin typeface="Cambria" panose="02040503050406030204" pitchFamily="18" charset="0"/>
              <a:ea typeface="Cambria" panose="02040503050406030204" pitchFamily="18" charset="0"/>
            </a:rPr>
            <a:t>Méthodologie</a:t>
          </a:r>
          <a:r>
            <a:rPr lang="fr-FR" sz="1800" b="1" dirty="0">
              <a:latin typeface="Cambria" panose="02040503050406030204" pitchFamily="18" charset="0"/>
              <a:ea typeface="Cambria" panose="02040503050406030204" pitchFamily="18" charset="0"/>
            </a:rPr>
            <a:t> </a:t>
          </a:r>
          <a:endParaRPr lang="LID4096" sz="1800" b="1" dirty="0">
            <a:latin typeface="Cambria" panose="02040503050406030204" pitchFamily="18" charset="0"/>
            <a:ea typeface="Cambria" panose="02040503050406030204" pitchFamily="18" charset="0"/>
          </a:endParaRPr>
        </a:p>
      </dgm:t>
    </dgm:pt>
    <dgm:pt modelId="{A9F7A498-2F1C-4F34-9D68-C9A6DB4FA77B}" type="parTrans" cxnId="{B3EC07B4-21B1-425A-9675-CD12475A2087}">
      <dgm:prSet/>
      <dgm:spPr/>
      <dgm:t>
        <a:bodyPr/>
        <a:lstStyle/>
        <a:p>
          <a:endParaRPr lang="LID4096" sz="1200"/>
        </a:p>
      </dgm:t>
    </dgm:pt>
    <dgm:pt modelId="{023A2974-D77F-4001-AFDC-A05723B73B0A}" type="sibTrans" cxnId="{B3EC07B4-21B1-425A-9675-CD12475A2087}">
      <dgm:prSet/>
      <dgm:spPr/>
      <dgm:t>
        <a:bodyPr/>
        <a:lstStyle/>
        <a:p>
          <a:endParaRPr lang="LID4096" sz="1200"/>
        </a:p>
      </dgm:t>
    </dgm:pt>
    <dgm:pt modelId="{D9EBDC87-9F57-461F-834E-14CEEF2C080B}" type="pres">
      <dgm:prSet presAssocID="{2E9920EE-0064-493F-BC93-11FA809E37A5}" presName="Name0" presStyleCnt="0">
        <dgm:presLayoutVars>
          <dgm:dir/>
          <dgm:resizeHandles val="exact"/>
        </dgm:presLayoutVars>
      </dgm:prSet>
      <dgm:spPr/>
    </dgm:pt>
    <dgm:pt modelId="{9EC4C299-C238-4B52-BB20-9243A874AE4D}" type="pres">
      <dgm:prSet presAssocID="{2E9920EE-0064-493F-BC93-11FA809E37A5}" presName="fgShape" presStyleLbl="fgShp" presStyleIdx="0" presStyleCnt="1"/>
      <dgm:spPr/>
    </dgm:pt>
    <dgm:pt modelId="{10DDD937-D7F1-4629-86BF-35490098F269}" type="pres">
      <dgm:prSet presAssocID="{2E9920EE-0064-493F-BC93-11FA809E37A5}" presName="linComp" presStyleCnt="0"/>
      <dgm:spPr/>
    </dgm:pt>
    <dgm:pt modelId="{1150F0B8-7298-4E7B-8ECF-928D3C92BC9C}" type="pres">
      <dgm:prSet presAssocID="{E27A6096-1370-47CF-9FB1-19EB97422342}" presName="compNode" presStyleCnt="0"/>
      <dgm:spPr/>
    </dgm:pt>
    <dgm:pt modelId="{698C5078-F6A1-4673-812B-9396C7E4799D}" type="pres">
      <dgm:prSet presAssocID="{E27A6096-1370-47CF-9FB1-19EB97422342}" presName="bkgdShape" presStyleLbl="node1" presStyleIdx="0" presStyleCnt="5"/>
      <dgm:spPr/>
    </dgm:pt>
    <dgm:pt modelId="{37E24D7E-B6D0-4BEA-8A0F-F65783453A32}" type="pres">
      <dgm:prSet presAssocID="{E27A6096-1370-47CF-9FB1-19EB97422342}" presName="nodeTx" presStyleLbl="node1" presStyleIdx="0" presStyleCnt="5">
        <dgm:presLayoutVars>
          <dgm:bulletEnabled val="1"/>
        </dgm:presLayoutVars>
      </dgm:prSet>
      <dgm:spPr/>
    </dgm:pt>
    <dgm:pt modelId="{7619E940-2A92-4F43-AB4B-F0458AB4DCC2}" type="pres">
      <dgm:prSet presAssocID="{E27A6096-1370-47CF-9FB1-19EB97422342}" presName="invisiNode" presStyleLbl="node1" presStyleIdx="0" presStyleCnt="5"/>
      <dgm:spPr/>
    </dgm:pt>
    <dgm:pt modelId="{3A442D28-2524-4CA5-99B4-24F9C35B4C09}" type="pres">
      <dgm:prSet presAssocID="{E27A6096-1370-47CF-9FB1-19EB97422342}" presName="imagNode" presStyleLbl="fgImgPlace1" presStyleIdx="0" presStyleCnt="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050997D-CDBB-4C45-A280-040DBDF4DE79}" type="pres">
      <dgm:prSet presAssocID="{D5B0A44D-A35C-445F-9A66-98FE32F74B3A}" presName="sibTrans" presStyleLbl="sibTrans2D1" presStyleIdx="0" presStyleCnt="0"/>
      <dgm:spPr/>
    </dgm:pt>
    <dgm:pt modelId="{A33DDA01-CADC-4891-9B8F-7A569AD920B7}" type="pres">
      <dgm:prSet presAssocID="{8AE666F8-AF5B-441B-B466-2FD74D403B79}" presName="compNode" presStyleCnt="0"/>
      <dgm:spPr/>
    </dgm:pt>
    <dgm:pt modelId="{AD238F9B-E052-4EFF-8B33-817E4A72BE95}" type="pres">
      <dgm:prSet presAssocID="{8AE666F8-AF5B-441B-B466-2FD74D403B79}" presName="bkgdShape" presStyleLbl="node1" presStyleIdx="1" presStyleCnt="5"/>
      <dgm:spPr/>
    </dgm:pt>
    <dgm:pt modelId="{E72472F6-B170-4D41-AEA6-01B8BC4534A1}" type="pres">
      <dgm:prSet presAssocID="{8AE666F8-AF5B-441B-B466-2FD74D403B79}" presName="nodeTx" presStyleLbl="node1" presStyleIdx="1" presStyleCnt="5">
        <dgm:presLayoutVars>
          <dgm:bulletEnabled val="1"/>
        </dgm:presLayoutVars>
      </dgm:prSet>
      <dgm:spPr/>
    </dgm:pt>
    <dgm:pt modelId="{0E1B14A7-05A2-4C64-A5F7-9EB4C7D4B2F9}" type="pres">
      <dgm:prSet presAssocID="{8AE666F8-AF5B-441B-B466-2FD74D403B79}" presName="invisiNode" presStyleLbl="node1" presStyleIdx="1" presStyleCnt="5"/>
      <dgm:spPr/>
    </dgm:pt>
    <dgm:pt modelId="{50944A28-DF11-40FE-9633-9DC246D179E7}" type="pres">
      <dgm:prSet presAssocID="{8AE666F8-AF5B-441B-B466-2FD74D403B79}" presName="imagNode" presStyleLbl="fgImgPlace1" presStyleIdx="1" presStyleCnt="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C87BC1A-D775-4F22-8507-1B5C33137325}" type="pres">
      <dgm:prSet presAssocID="{023A2974-D77F-4001-AFDC-A05723B73B0A}" presName="sibTrans" presStyleLbl="sibTrans2D1" presStyleIdx="0" presStyleCnt="0"/>
      <dgm:spPr/>
    </dgm:pt>
    <dgm:pt modelId="{0480EE98-D8C4-4011-A52D-B5D2EF49934C}" type="pres">
      <dgm:prSet presAssocID="{40360590-6D0F-41A5-81AE-0378822322AE}" presName="compNode" presStyleCnt="0"/>
      <dgm:spPr/>
    </dgm:pt>
    <dgm:pt modelId="{C1E47A00-0627-43FF-9E64-B1830B670980}" type="pres">
      <dgm:prSet presAssocID="{40360590-6D0F-41A5-81AE-0378822322AE}" presName="bkgdShape" presStyleLbl="node1" presStyleIdx="2" presStyleCnt="5"/>
      <dgm:spPr/>
    </dgm:pt>
    <dgm:pt modelId="{0ABA297E-D7DC-4E60-8205-BD230EA9FE3A}" type="pres">
      <dgm:prSet presAssocID="{40360590-6D0F-41A5-81AE-0378822322AE}" presName="nodeTx" presStyleLbl="node1" presStyleIdx="2" presStyleCnt="5">
        <dgm:presLayoutVars>
          <dgm:bulletEnabled val="1"/>
        </dgm:presLayoutVars>
      </dgm:prSet>
      <dgm:spPr/>
    </dgm:pt>
    <dgm:pt modelId="{38E5AA2E-AE15-4671-9D19-ABC63DCB2FB6}" type="pres">
      <dgm:prSet presAssocID="{40360590-6D0F-41A5-81AE-0378822322AE}" presName="invisiNode" presStyleLbl="node1" presStyleIdx="2" presStyleCnt="5"/>
      <dgm:spPr/>
    </dgm:pt>
    <dgm:pt modelId="{E42D5746-75CC-49E2-8770-5AF921B2A0BB}" type="pres">
      <dgm:prSet presAssocID="{40360590-6D0F-41A5-81AE-0378822322AE}" presName="imagNode" presStyleLbl="fgImgPlace1" presStyleIdx="2" presStyleCnt="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101317-648C-4912-98F4-7664102EDB29}" type="pres">
      <dgm:prSet presAssocID="{68665D66-83E1-4D4D-823E-D39AB060A743}" presName="sibTrans" presStyleLbl="sibTrans2D1" presStyleIdx="0" presStyleCnt="0"/>
      <dgm:spPr/>
    </dgm:pt>
    <dgm:pt modelId="{254505A7-1B79-40AC-A2F2-EE09ACBF388D}" type="pres">
      <dgm:prSet presAssocID="{576AEC85-C7F9-49A0-B87F-1D2B0094BCD4}" presName="compNode" presStyleCnt="0"/>
      <dgm:spPr/>
    </dgm:pt>
    <dgm:pt modelId="{9688AAE2-1014-4CFC-8976-322BFF484485}" type="pres">
      <dgm:prSet presAssocID="{576AEC85-C7F9-49A0-B87F-1D2B0094BCD4}" presName="bkgdShape" presStyleLbl="node1" presStyleIdx="3" presStyleCnt="5"/>
      <dgm:spPr/>
    </dgm:pt>
    <dgm:pt modelId="{5FD7C331-B47B-49FF-9021-B6EAFE216BF7}" type="pres">
      <dgm:prSet presAssocID="{576AEC85-C7F9-49A0-B87F-1D2B0094BCD4}" presName="nodeTx" presStyleLbl="node1" presStyleIdx="3" presStyleCnt="5">
        <dgm:presLayoutVars>
          <dgm:bulletEnabled val="1"/>
        </dgm:presLayoutVars>
      </dgm:prSet>
      <dgm:spPr/>
    </dgm:pt>
    <dgm:pt modelId="{B3DEA40E-AC59-4B9F-B2BF-AE583732B118}" type="pres">
      <dgm:prSet presAssocID="{576AEC85-C7F9-49A0-B87F-1D2B0094BCD4}" presName="invisiNode" presStyleLbl="node1" presStyleIdx="3" presStyleCnt="5"/>
      <dgm:spPr/>
    </dgm:pt>
    <dgm:pt modelId="{7D4C5586-D5C0-4879-96E5-84B2541EFD64}" type="pres">
      <dgm:prSet presAssocID="{576AEC85-C7F9-49A0-B87F-1D2B0094BCD4}" presName="imagNode" presStyleLbl="fgImgPlace1" presStyleIdx="3" presStyleCnt="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6B5343B-34D9-42E4-A422-DF6B5EC9AAE8}" type="pres">
      <dgm:prSet presAssocID="{8B52A7A1-3D73-4571-9C0B-454BA0300D2E}" presName="sibTrans" presStyleLbl="sibTrans2D1" presStyleIdx="0" presStyleCnt="0"/>
      <dgm:spPr/>
    </dgm:pt>
    <dgm:pt modelId="{3B71B6E4-C470-4CE2-AC9F-7321528C4A14}" type="pres">
      <dgm:prSet presAssocID="{A05377A3-98F5-43E2-8D89-D7543C86844A}" presName="compNode" presStyleCnt="0"/>
      <dgm:spPr/>
    </dgm:pt>
    <dgm:pt modelId="{5517CF49-93E9-41DF-88DA-3A6E9846D48F}" type="pres">
      <dgm:prSet presAssocID="{A05377A3-98F5-43E2-8D89-D7543C86844A}" presName="bkgdShape" presStyleLbl="node1" presStyleIdx="4" presStyleCnt="5"/>
      <dgm:spPr/>
    </dgm:pt>
    <dgm:pt modelId="{8878B47A-17A0-47D3-99CC-77A841385951}" type="pres">
      <dgm:prSet presAssocID="{A05377A3-98F5-43E2-8D89-D7543C86844A}" presName="nodeTx" presStyleLbl="node1" presStyleIdx="4" presStyleCnt="5">
        <dgm:presLayoutVars>
          <dgm:bulletEnabled val="1"/>
        </dgm:presLayoutVars>
      </dgm:prSet>
      <dgm:spPr/>
    </dgm:pt>
    <dgm:pt modelId="{37B332D4-C8EE-4516-87DD-BFEF9D2993D6}" type="pres">
      <dgm:prSet presAssocID="{A05377A3-98F5-43E2-8D89-D7543C86844A}" presName="invisiNode" presStyleLbl="node1" presStyleIdx="4" presStyleCnt="5"/>
      <dgm:spPr/>
    </dgm:pt>
    <dgm:pt modelId="{50A7BE67-61ED-4A1E-8E4D-45EBEBD9AECD}" type="pres">
      <dgm:prSet presAssocID="{A05377A3-98F5-43E2-8D89-D7543C86844A}" presName="imagNode" presStyleLbl="fgImgPlace1" presStyleIdx="4" presStyleCnt="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A5B0EB01-2EF3-465F-9E5D-3847A679F503}" type="presOf" srcId="{68665D66-83E1-4D4D-823E-D39AB060A743}" destId="{C7101317-648C-4912-98F4-7664102EDB29}" srcOrd="0" destOrd="0" presId="urn:microsoft.com/office/officeart/2005/8/layout/hList7"/>
    <dgm:cxn modelId="{23A8F11A-21C8-4224-8983-6EA2D89AB276}" type="presOf" srcId="{40360590-6D0F-41A5-81AE-0378822322AE}" destId="{C1E47A00-0627-43FF-9E64-B1830B670980}" srcOrd="0" destOrd="0" presId="urn:microsoft.com/office/officeart/2005/8/layout/hList7"/>
    <dgm:cxn modelId="{FBC6AE1C-6193-4855-8D5B-8E5732F0C854}" type="presOf" srcId="{E27A6096-1370-47CF-9FB1-19EB97422342}" destId="{698C5078-F6A1-4673-812B-9396C7E4799D}" srcOrd="0" destOrd="0" presId="urn:microsoft.com/office/officeart/2005/8/layout/hList7"/>
    <dgm:cxn modelId="{12DA6229-54FD-4D89-9701-79C049C951B6}" type="presOf" srcId="{8B52A7A1-3D73-4571-9C0B-454BA0300D2E}" destId="{86B5343B-34D9-42E4-A422-DF6B5EC9AAE8}" srcOrd="0" destOrd="0" presId="urn:microsoft.com/office/officeart/2005/8/layout/hList7"/>
    <dgm:cxn modelId="{1377CA32-08D0-481E-ABB9-291E1521A96D}" type="presOf" srcId="{D5B0A44D-A35C-445F-9A66-98FE32F74B3A}" destId="{3050997D-CDBB-4C45-A280-040DBDF4DE79}" srcOrd="0" destOrd="0" presId="urn:microsoft.com/office/officeart/2005/8/layout/hList7"/>
    <dgm:cxn modelId="{2B95113F-BA27-4F9D-A302-4811506F731E}" type="presOf" srcId="{576AEC85-C7F9-49A0-B87F-1D2B0094BCD4}" destId="{5FD7C331-B47B-49FF-9021-B6EAFE216BF7}" srcOrd="1" destOrd="0" presId="urn:microsoft.com/office/officeart/2005/8/layout/hList7"/>
    <dgm:cxn modelId="{2872593F-638E-4A3E-ACEB-112FF9A5DF41}" type="presOf" srcId="{2E9920EE-0064-493F-BC93-11FA809E37A5}" destId="{D9EBDC87-9F57-461F-834E-14CEEF2C080B}" srcOrd="0" destOrd="0" presId="urn:microsoft.com/office/officeart/2005/8/layout/hList7"/>
    <dgm:cxn modelId="{2CBDD763-8BB6-4488-A60D-9C3473BE54C3}" srcId="{2E9920EE-0064-493F-BC93-11FA809E37A5}" destId="{40360590-6D0F-41A5-81AE-0378822322AE}" srcOrd="2" destOrd="0" parTransId="{B2F72FDA-9384-4C3B-A15E-7F0D7E14043B}" sibTransId="{68665D66-83E1-4D4D-823E-D39AB060A743}"/>
    <dgm:cxn modelId="{EDE5F065-F59D-44C7-A03F-48A50B2C8334}" type="presOf" srcId="{E27A6096-1370-47CF-9FB1-19EB97422342}" destId="{37E24D7E-B6D0-4BEA-8A0F-F65783453A32}" srcOrd="1" destOrd="0" presId="urn:microsoft.com/office/officeart/2005/8/layout/hList7"/>
    <dgm:cxn modelId="{45628858-F8A9-430E-8D61-9554F6207C73}" type="presOf" srcId="{A05377A3-98F5-43E2-8D89-D7543C86844A}" destId="{5517CF49-93E9-41DF-88DA-3A6E9846D48F}" srcOrd="0" destOrd="0" presId="urn:microsoft.com/office/officeart/2005/8/layout/hList7"/>
    <dgm:cxn modelId="{5C46028E-3240-4D08-B373-B68C7C26103F}" type="presOf" srcId="{8AE666F8-AF5B-441B-B466-2FD74D403B79}" destId="{E72472F6-B170-4D41-AEA6-01B8BC4534A1}" srcOrd="1" destOrd="0" presId="urn:microsoft.com/office/officeart/2005/8/layout/hList7"/>
    <dgm:cxn modelId="{2709928E-06C7-4EDD-A6E7-E65B25FA128B}" srcId="{2E9920EE-0064-493F-BC93-11FA809E37A5}" destId="{576AEC85-C7F9-49A0-B87F-1D2B0094BCD4}" srcOrd="3" destOrd="0" parTransId="{B0609570-0B05-4EDD-A715-54734538DA5D}" sibTransId="{8B52A7A1-3D73-4571-9C0B-454BA0300D2E}"/>
    <dgm:cxn modelId="{DFDDCD9F-46D4-46DE-91AA-6484B6C29911}" type="presOf" srcId="{576AEC85-C7F9-49A0-B87F-1D2B0094BCD4}" destId="{9688AAE2-1014-4CFC-8976-322BFF484485}" srcOrd="0" destOrd="0" presId="urn:microsoft.com/office/officeart/2005/8/layout/hList7"/>
    <dgm:cxn modelId="{B3EC07B4-21B1-425A-9675-CD12475A2087}" srcId="{2E9920EE-0064-493F-BC93-11FA809E37A5}" destId="{8AE666F8-AF5B-441B-B466-2FD74D403B79}" srcOrd="1" destOrd="0" parTransId="{A9F7A498-2F1C-4F34-9D68-C9A6DB4FA77B}" sibTransId="{023A2974-D77F-4001-AFDC-A05723B73B0A}"/>
    <dgm:cxn modelId="{DD4484B8-FC75-4907-980F-70A37BE0E3D2}" type="presOf" srcId="{023A2974-D77F-4001-AFDC-A05723B73B0A}" destId="{BC87BC1A-D775-4F22-8507-1B5C33137325}" srcOrd="0" destOrd="0" presId="urn:microsoft.com/office/officeart/2005/8/layout/hList7"/>
    <dgm:cxn modelId="{73704ACB-F6E9-46D8-8C9B-F3FC68826DD0}" srcId="{2E9920EE-0064-493F-BC93-11FA809E37A5}" destId="{E27A6096-1370-47CF-9FB1-19EB97422342}" srcOrd="0" destOrd="0" parTransId="{5E7D0337-E001-4A01-8DFD-2B7B5A89C11D}" sibTransId="{D5B0A44D-A35C-445F-9A66-98FE32F74B3A}"/>
    <dgm:cxn modelId="{C3E6A0D3-80A2-416A-8FE4-D03F26BD11E0}" type="presOf" srcId="{8AE666F8-AF5B-441B-B466-2FD74D403B79}" destId="{AD238F9B-E052-4EFF-8B33-817E4A72BE95}" srcOrd="0" destOrd="0" presId="urn:microsoft.com/office/officeart/2005/8/layout/hList7"/>
    <dgm:cxn modelId="{6E1100DF-4EEF-49AF-8C75-FFF37DA7E1B5}" type="presOf" srcId="{40360590-6D0F-41A5-81AE-0378822322AE}" destId="{0ABA297E-D7DC-4E60-8205-BD230EA9FE3A}" srcOrd="1" destOrd="0" presId="urn:microsoft.com/office/officeart/2005/8/layout/hList7"/>
    <dgm:cxn modelId="{D15B9EED-97B4-4976-B202-499E8BA49D3C}" srcId="{2E9920EE-0064-493F-BC93-11FA809E37A5}" destId="{A05377A3-98F5-43E2-8D89-D7543C86844A}" srcOrd="4" destOrd="0" parTransId="{50C4252C-5D2C-43DB-8AE0-CE9D7FEB223D}" sibTransId="{8C0D445A-6A2A-4CB5-9689-E5F0232AD779}"/>
    <dgm:cxn modelId="{4F862AEE-AC1A-41C2-9FA3-50260513000F}" type="presOf" srcId="{A05377A3-98F5-43E2-8D89-D7543C86844A}" destId="{8878B47A-17A0-47D3-99CC-77A841385951}" srcOrd="1" destOrd="0" presId="urn:microsoft.com/office/officeart/2005/8/layout/hList7"/>
    <dgm:cxn modelId="{483B042E-58C9-4F8A-A642-BB6382D45CE9}" type="presParOf" srcId="{D9EBDC87-9F57-461F-834E-14CEEF2C080B}" destId="{9EC4C299-C238-4B52-BB20-9243A874AE4D}" srcOrd="0" destOrd="0" presId="urn:microsoft.com/office/officeart/2005/8/layout/hList7"/>
    <dgm:cxn modelId="{9C4C76AD-A9FD-4401-97F5-D4635C12FE19}" type="presParOf" srcId="{D9EBDC87-9F57-461F-834E-14CEEF2C080B}" destId="{10DDD937-D7F1-4629-86BF-35490098F269}" srcOrd="1" destOrd="0" presId="urn:microsoft.com/office/officeart/2005/8/layout/hList7"/>
    <dgm:cxn modelId="{6FDCA04F-BAD9-4DD3-8E50-137D1ECCA835}" type="presParOf" srcId="{10DDD937-D7F1-4629-86BF-35490098F269}" destId="{1150F0B8-7298-4E7B-8ECF-928D3C92BC9C}" srcOrd="0" destOrd="0" presId="urn:microsoft.com/office/officeart/2005/8/layout/hList7"/>
    <dgm:cxn modelId="{B25691AD-4090-4303-A7D3-4D69CF2F4BF0}" type="presParOf" srcId="{1150F0B8-7298-4E7B-8ECF-928D3C92BC9C}" destId="{698C5078-F6A1-4673-812B-9396C7E4799D}" srcOrd="0" destOrd="0" presId="urn:microsoft.com/office/officeart/2005/8/layout/hList7"/>
    <dgm:cxn modelId="{191EF90A-9FDF-4FFB-B995-464D7D30D29E}" type="presParOf" srcId="{1150F0B8-7298-4E7B-8ECF-928D3C92BC9C}" destId="{37E24D7E-B6D0-4BEA-8A0F-F65783453A32}" srcOrd="1" destOrd="0" presId="urn:microsoft.com/office/officeart/2005/8/layout/hList7"/>
    <dgm:cxn modelId="{CBB3EC5D-65A6-4F21-9432-32754CD7C450}" type="presParOf" srcId="{1150F0B8-7298-4E7B-8ECF-928D3C92BC9C}" destId="{7619E940-2A92-4F43-AB4B-F0458AB4DCC2}" srcOrd="2" destOrd="0" presId="urn:microsoft.com/office/officeart/2005/8/layout/hList7"/>
    <dgm:cxn modelId="{11BEBB90-F8ED-4FBA-BAA8-CF07C6E34ED0}" type="presParOf" srcId="{1150F0B8-7298-4E7B-8ECF-928D3C92BC9C}" destId="{3A442D28-2524-4CA5-99B4-24F9C35B4C09}" srcOrd="3" destOrd="0" presId="urn:microsoft.com/office/officeart/2005/8/layout/hList7"/>
    <dgm:cxn modelId="{BA4E5ACD-56DF-45E4-A60C-AD1C1DBCEC07}" type="presParOf" srcId="{10DDD937-D7F1-4629-86BF-35490098F269}" destId="{3050997D-CDBB-4C45-A280-040DBDF4DE79}" srcOrd="1" destOrd="0" presId="urn:microsoft.com/office/officeart/2005/8/layout/hList7"/>
    <dgm:cxn modelId="{40E66673-CACF-4495-AFC6-863AB659B8E9}" type="presParOf" srcId="{10DDD937-D7F1-4629-86BF-35490098F269}" destId="{A33DDA01-CADC-4891-9B8F-7A569AD920B7}" srcOrd="2" destOrd="0" presId="urn:microsoft.com/office/officeart/2005/8/layout/hList7"/>
    <dgm:cxn modelId="{D705CCAB-7BF9-4271-9205-98D78EDA4FB5}" type="presParOf" srcId="{A33DDA01-CADC-4891-9B8F-7A569AD920B7}" destId="{AD238F9B-E052-4EFF-8B33-817E4A72BE95}" srcOrd="0" destOrd="0" presId="urn:microsoft.com/office/officeart/2005/8/layout/hList7"/>
    <dgm:cxn modelId="{88865120-5139-43E3-8381-BDC56F60086E}" type="presParOf" srcId="{A33DDA01-CADC-4891-9B8F-7A569AD920B7}" destId="{E72472F6-B170-4D41-AEA6-01B8BC4534A1}" srcOrd="1" destOrd="0" presId="urn:microsoft.com/office/officeart/2005/8/layout/hList7"/>
    <dgm:cxn modelId="{088B5A72-38EC-4B1E-AA16-D16B47E3648D}" type="presParOf" srcId="{A33DDA01-CADC-4891-9B8F-7A569AD920B7}" destId="{0E1B14A7-05A2-4C64-A5F7-9EB4C7D4B2F9}" srcOrd="2" destOrd="0" presId="urn:microsoft.com/office/officeart/2005/8/layout/hList7"/>
    <dgm:cxn modelId="{D42DE274-DA98-45D6-9E57-3FD7DB3C3C8E}" type="presParOf" srcId="{A33DDA01-CADC-4891-9B8F-7A569AD920B7}" destId="{50944A28-DF11-40FE-9633-9DC246D179E7}" srcOrd="3" destOrd="0" presId="urn:microsoft.com/office/officeart/2005/8/layout/hList7"/>
    <dgm:cxn modelId="{D80904F6-BCFC-4080-AFA8-D043F112C5F6}" type="presParOf" srcId="{10DDD937-D7F1-4629-86BF-35490098F269}" destId="{BC87BC1A-D775-4F22-8507-1B5C33137325}" srcOrd="3" destOrd="0" presId="urn:microsoft.com/office/officeart/2005/8/layout/hList7"/>
    <dgm:cxn modelId="{F77E8FE3-5E49-4B7A-8C10-4EC4382D84DB}" type="presParOf" srcId="{10DDD937-D7F1-4629-86BF-35490098F269}" destId="{0480EE98-D8C4-4011-A52D-B5D2EF49934C}" srcOrd="4" destOrd="0" presId="urn:microsoft.com/office/officeart/2005/8/layout/hList7"/>
    <dgm:cxn modelId="{3F8677BE-93E7-4894-94F4-2D7958527086}" type="presParOf" srcId="{0480EE98-D8C4-4011-A52D-B5D2EF49934C}" destId="{C1E47A00-0627-43FF-9E64-B1830B670980}" srcOrd="0" destOrd="0" presId="urn:microsoft.com/office/officeart/2005/8/layout/hList7"/>
    <dgm:cxn modelId="{4C919814-FBEA-41FA-986B-75D7BBDE8358}" type="presParOf" srcId="{0480EE98-D8C4-4011-A52D-B5D2EF49934C}" destId="{0ABA297E-D7DC-4E60-8205-BD230EA9FE3A}" srcOrd="1" destOrd="0" presId="urn:microsoft.com/office/officeart/2005/8/layout/hList7"/>
    <dgm:cxn modelId="{EBBC0AD8-6FFD-4A00-813A-05287853B79F}" type="presParOf" srcId="{0480EE98-D8C4-4011-A52D-B5D2EF49934C}" destId="{38E5AA2E-AE15-4671-9D19-ABC63DCB2FB6}" srcOrd="2" destOrd="0" presId="urn:microsoft.com/office/officeart/2005/8/layout/hList7"/>
    <dgm:cxn modelId="{337A6934-F1D7-49C9-ADA9-CA94FB51C28A}" type="presParOf" srcId="{0480EE98-D8C4-4011-A52D-B5D2EF49934C}" destId="{E42D5746-75CC-49E2-8770-5AF921B2A0BB}" srcOrd="3" destOrd="0" presId="urn:microsoft.com/office/officeart/2005/8/layout/hList7"/>
    <dgm:cxn modelId="{88A18D54-A6AC-42C6-B468-8A2FB5A0FA85}" type="presParOf" srcId="{10DDD937-D7F1-4629-86BF-35490098F269}" destId="{C7101317-648C-4912-98F4-7664102EDB29}" srcOrd="5" destOrd="0" presId="urn:microsoft.com/office/officeart/2005/8/layout/hList7"/>
    <dgm:cxn modelId="{FF855EBA-13CB-45D9-A739-EF526F3E1167}" type="presParOf" srcId="{10DDD937-D7F1-4629-86BF-35490098F269}" destId="{254505A7-1B79-40AC-A2F2-EE09ACBF388D}" srcOrd="6" destOrd="0" presId="urn:microsoft.com/office/officeart/2005/8/layout/hList7"/>
    <dgm:cxn modelId="{8166253D-F123-48AB-8E4B-33695D8A29DF}" type="presParOf" srcId="{254505A7-1B79-40AC-A2F2-EE09ACBF388D}" destId="{9688AAE2-1014-4CFC-8976-322BFF484485}" srcOrd="0" destOrd="0" presId="urn:microsoft.com/office/officeart/2005/8/layout/hList7"/>
    <dgm:cxn modelId="{B9C3465E-EE88-43D8-9BEF-2559FA31FC59}" type="presParOf" srcId="{254505A7-1B79-40AC-A2F2-EE09ACBF388D}" destId="{5FD7C331-B47B-49FF-9021-B6EAFE216BF7}" srcOrd="1" destOrd="0" presId="urn:microsoft.com/office/officeart/2005/8/layout/hList7"/>
    <dgm:cxn modelId="{41515045-BF5E-49BD-A9DB-387B63F11FA9}" type="presParOf" srcId="{254505A7-1B79-40AC-A2F2-EE09ACBF388D}" destId="{B3DEA40E-AC59-4B9F-B2BF-AE583732B118}" srcOrd="2" destOrd="0" presId="urn:microsoft.com/office/officeart/2005/8/layout/hList7"/>
    <dgm:cxn modelId="{0C5667DA-E653-42A6-A191-05147FB84664}" type="presParOf" srcId="{254505A7-1B79-40AC-A2F2-EE09ACBF388D}" destId="{7D4C5586-D5C0-4879-96E5-84B2541EFD64}" srcOrd="3" destOrd="0" presId="urn:microsoft.com/office/officeart/2005/8/layout/hList7"/>
    <dgm:cxn modelId="{083206FD-AB6C-4DE6-B9BC-16AB29CB82FA}" type="presParOf" srcId="{10DDD937-D7F1-4629-86BF-35490098F269}" destId="{86B5343B-34D9-42E4-A422-DF6B5EC9AAE8}" srcOrd="7" destOrd="0" presId="urn:microsoft.com/office/officeart/2005/8/layout/hList7"/>
    <dgm:cxn modelId="{FC8899FD-C36C-4242-A039-CACBC7C4D27D}" type="presParOf" srcId="{10DDD937-D7F1-4629-86BF-35490098F269}" destId="{3B71B6E4-C470-4CE2-AC9F-7321528C4A14}" srcOrd="8" destOrd="0" presId="urn:microsoft.com/office/officeart/2005/8/layout/hList7"/>
    <dgm:cxn modelId="{B88BDAAE-61F9-4C8D-8F05-726FFFAF3590}" type="presParOf" srcId="{3B71B6E4-C470-4CE2-AC9F-7321528C4A14}" destId="{5517CF49-93E9-41DF-88DA-3A6E9846D48F}" srcOrd="0" destOrd="0" presId="urn:microsoft.com/office/officeart/2005/8/layout/hList7"/>
    <dgm:cxn modelId="{44727B81-40A3-4283-A1AA-0996293BB56D}" type="presParOf" srcId="{3B71B6E4-C470-4CE2-AC9F-7321528C4A14}" destId="{8878B47A-17A0-47D3-99CC-77A841385951}" srcOrd="1" destOrd="0" presId="urn:microsoft.com/office/officeart/2005/8/layout/hList7"/>
    <dgm:cxn modelId="{6014ACE2-53AF-4420-95DD-001C27964EA8}" type="presParOf" srcId="{3B71B6E4-C470-4CE2-AC9F-7321528C4A14}" destId="{37B332D4-C8EE-4516-87DD-BFEF9D2993D6}" srcOrd="2" destOrd="0" presId="urn:microsoft.com/office/officeart/2005/8/layout/hList7"/>
    <dgm:cxn modelId="{D761AED1-0B19-44D7-8E9D-A0159A8ED1F1}" type="presParOf" srcId="{3B71B6E4-C470-4CE2-AC9F-7321528C4A14}" destId="{50A7BE67-61ED-4A1E-8E4D-45EBEBD9AEC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F5982-7520-4429-9AF9-A608618E9CC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323D8F6-96E9-4A30-AF11-E8ACF9611DFF}">
      <dgm:prSet/>
      <dgm:spPr/>
      <dgm:t>
        <a:bodyPr/>
        <a:lstStyle/>
        <a:p>
          <a:r>
            <a:rPr lang="fr-FR"/>
            <a:t>La collecte de ces données de référence visait à établir un état des lieux précis, objectivé et actualisé de la situation des communautés au niveau local dans des régions périphériques, marginalisées et difficilement accessibles.</a:t>
          </a:r>
          <a:endParaRPr lang="en-US"/>
        </a:p>
      </dgm:t>
    </dgm:pt>
    <dgm:pt modelId="{34D59A5D-E4FA-4BC4-BB0F-0F0A8F09E1ED}" type="parTrans" cxnId="{67437B40-720C-4AC9-8AC5-8CC651E931B0}">
      <dgm:prSet/>
      <dgm:spPr/>
      <dgm:t>
        <a:bodyPr/>
        <a:lstStyle/>
        <a:p>
          <a:endParaRPr lang="en-US"/>
        </a:p>
      </dgm:t>
    </dgm:pt>
    <dgm:pt modelId="{1AD5F966-62E1-4CCE-8729-E025EA634804}" type="sibTrans" cxnId="{67437B40-720C-4AC9-8AC5-8CC651E931B0}">
      <dgm:prSet/>
      <dgm:spPr/>
      <dgm:t>
        <a:bodyPr/>
        <a:lstStyle/>
        <a:p>
          <a:endParaRPr lang="en-US"/>
        </a:p>
      </dgm:t>
    </dgm:pt>
    <dgm:pt modelId="{5BB64EB9-7810-4516-8EB7-F2AEB7B11DC0}">
      <dgm:prSet/>
      <dgm:spPr/>
      <dgm:t>
        <a:bodyPr/>
        <a:lstStyle/>
        <a:p>
          <a:r>
            <a:rPr lang="fr-FR"/>
            <a:t>Une fois collectées, ces données visent à:</a:t>
          </a:r>
          <a:endParaRPr lang="en-US"/>
        </a:p>
      </dgm:t>
    </dgm:pt>
    <dgm:pt modelId="{887AB5B6-F695-4028-BE10-B18161853D8B}" type="parTrans" cxnId="{5F38DC27-CC13-4322-9C03-A53FDCDB3AC7}">
      <dgm:prSet/>
      <dgm:spPr/>
      <dgm:t>
        <a:bodyPr/>
        <a:lstStyle/>
        <a:p>
          <a:endParaRPr lang="en-US"/>
        </a:p>
      </dgm:t>
    </dgm:pt>
    <dgm:pt modelId="{EC11F0F8-FE55-41A7-8972-1050EA70FBAE}" type="sibTrans" cxnId="{5F38DC27-CC13-4322-9C03-A53FDCDB3AC7}">
      <dgm:prSet/>
      <dgm:spPr/>
      <dgm:t>
        <a:bodyPr/>
        <a:lstStyle/>
        <a:p>
          <a:endParaRPr lang="en-US"/>
        </a:p>
      </dgm:t>
    </dgm:pt>
    <dgm:pt modelId="{ED0ECB87-ABF4-45C8-95A9-AE40AAC1194D}">
      <dgm:prSet/>
      <dgm:spPr/>
      <dgm:t>
        <a:bodyPr/>
        <a:lstStyle/>
        <a:p>
          <a:r>
            <a:rPr lang="fr-FR"/>
            <a:t>Alimenter la Plateforme régionale de connaissances de la Commission du Bassin du lac Tchad;</a:t>
          </a:r>
          <a:endParaRPr lang="en-US"/>
        </a:p>
      </dgm:t>
    </dgm:pt>
    <dgm:pt modelId="{E7CB5B6C-CF94-4242-969D-2B20D2AA4DC2}" type="parTrans" cxnId="{79B09958-6E05-481D-A0D3-6867877EC382}">
      <dgm:prSet/>
      <dgm:spPr/>
      <dgm:t>
        <a:bodyPr/>
        <a:lstStyle/>
        <a:p>
          <a:endParaRPr lang="en-US"/>
        </a:p>
      </dgm:t>
    </dgm:pt>
    <dgm:pt modelId="{4462352C-BFF7-4066-998E-FE1FC6E3BC95}" type="sibTrans" cxnId="{79B09958-6E05-481D-A0D3-6867877EC382}">
      <dgm:prSet/>
      <dgm:spPr/>
      <dgm:t>
        <a:bodyPr/>
        <a:lstStyle/>
        <a:p>
          <a:endParaRPr lang="en-US"/>
        </a:p>
      </dgm:t>
    </dgm:pt>
    <dgm:pt modelId="{353CD8EC-BE2F-47DD-A772-2D2F8C6B00C3}">
      <dgm:prSet/>
      <dgm:spPr/>
      <dgm:t>
        <a:bodyPr/>
        <a:lstStyle/>
        <a:p>
          <a:r>
            <a:rPr lang="fr-FR"/>
            <a:t>Appuyer les processus de réflexion sur les stratégies régionales de développement et/ou de stabilisation;</a:t>
          </a:r>
          <a:endParaRPr lang="en-US"/>
        </a:p>
      </dgm:t>
    </dgm:pt>
    <dgm:pt modelId="{0F179A01-87D0-45D6-A965-E2AD6EC0EB7A}" type="parTrans" cxnId="{8F04119D-44BD-495C-975A-7011D2FD3D3D}">
      <dgm:prSet/>
      <dgm:spPr/>
      <dgm:t>
        <a:bodyPr/>
        <a:lstStyle/>
        <a:p>
          <a:endParaRPr lang="en-US"/>
        </a:p>
      </dgm:t>
    </dgm:pt>
    <dgm:pt modelId="{22C8A379-40B8-47D8-AE2F-5C8506F71295}" type="sibTrans" cxnId="{8F04119D-44BD-495C-975A-7011D2FD3D3D}">
      <dgm:prSet/>
      <dgm:spPr/>
      <dgm:t>
        <a:bodyPr/>
        <a:lstStyle/>
        <a:p>
          <a:endParaRPr lang="en-US"/>
        </a:p>
      </dgm:t>
    </dgm:pt>
    <dgm:pt modelId="{A4C9DC78-516B-4D5A-963D-737642411AB5}">
      <dgm:prSet/>
      <dgm:spPr/>
      <dgm:t>
        <a:bodyPr/>
        <a:lstStyle/>
        <a:p>
          <a:r>
            <a:rPr lang="fr-FR"/>
            <a:t>Accompagner les processus de programmation multisectoriels (paix, sécurité, développement);</a:t>
          </a:r>
          <a:endParaRPr lang="en-US"/>
        </a:p>
      </dgm:t>
    </dgm:pt>
    <dgm:pt modelId="{AD864A3C-4E30-4F6A-8B73-F567EAC622C5}" type="parTrans" cxnId="{C372C690-C711-4FDC-B9B1-9BB99726A1AC}">
      <dgm:prSet/>
      <dgm:spPr/>
      <dgm:t>
        <a:bodyPr/>
        <a:lstStyle/>
        <a:p>
          <a:endParaRPr lang="en-US"/>
        </a:p>
      </dgm:t>
    </dgm:pt>
    <dgm:pt modelId="{A44961FC-3FD0-4A91-ADF4-D83B925C9A80}" type="sibTrans" cxnId="{C372C690-C711-4FDC-B9B1-9BB99726A1AC}">
      <dgm:prSet/>
      <dgm:spPr/>
      <dgm:t>
        <a:bodyPr/>
        <a:lstStyle/>
        <a:p>
          <a:endParaRPr lang="en-US"/>
        </a:p>
      </dgm:t>
    </dgm:pt>
    <dgm:pt modelId="{1DF9486F-7511-40F0-9E67-AA8A55BC710B}">
      <dgm:prSet/>
      <dgm:spPr/>
      <dgm:t>
        <a:bodyPr/>
        <a:lstStyle/>
        <a:p>
          <a:r>
            <a:rPr lang="fr-FR"/>
            <a:t>Nourrir la réflexion politique sur la coopération régionale entre États-membres et PTF.</a:t>
          </a:r>
          <a:endParaRPr lang="en-US"/>
        </a:p>
      </dgm:t>
    </dgm:pt>
    <dgm:pt modelId="{7BCDF313-07EC-4EEC-85A2-5F50322B5C14}" type="parTrans" cxnId="{21FE339B-F4A6-4522-A478-C56022B8060A}">
      <dgm:prSet/>
      <dgm:spPr/>
      <dgm:t>
        <a:bodyPr/>
        <a:lstStyle/>
        <a:p>
          <a:endParaRPr lang="en-US"/>
        </a:p>
      </dgm:t>
    </dgm:pt>
    <dgm:pt modelId="{D89CB44F-8031-481C-AB2B-5D460E82654B}" type="sibTrans" cxnId="{21FE339B-F4A6-4522-A478-C56022B8060A}">
      <dgm:prSet/>
      <dgm:spPr/>
      <dgm:t>
        <a:bodyPr/>
        <a:lstStyle/>
        <a:p>
          <a:endParaRPr lang="en-US"/>
        </a:p>
      </dgm:t>
    </dgm:pt>
    <dgm:pt modelId="{F45EF674-3878-48BE-B419-77F651BF66C9}" type="pres">
      <dgm:prSet presAssocID="{B6DF5982-7520-4429-9AF9-A608618E9CCA}" presName="diagram" presStyleCnt="0">
        <dgm:presLayoutVars>
          <dgm:dir/>
          <dgm:resizeHandles val="exact"/>
        </dgm:presLayoutVars>
      </dgm:prSet>
      <dgm:spPr/>
    </dgm:pt>
    <dgm:pt modelId="{EBE62458-A844-4469-85E8-9D0DAEE28F27}" type="pres">
      <dgm:prSet presAssocID="{B323D8F6-96E9-4A30-AF11-E8ACF9611DFF}" presName="node" presStyleLbl="node1" presStyleIdx="0" presStyleCnt="6">
        <dgm:presLayoutVars>
          <dgm:bulletEnabled val="1"/>
        </dgm:presLayoutVars>
      </dgm:prSet>
      <dgm:spPr/>
    </dgm:pt>
    <dgm:pt modelId="{018B33B4-4DE3-4448-A2A6-D793036D36F5}" type="pres">
      <dgm:prSet presAssocID="{1AD5F966-62E1-4CCE-8729-E025EA634804}" presName="sibTrans" presStyleCnt="0"/>
      <dgm:spPr/>
    </dgm:pt>
    <dgm:pt modelId="{D7FE2B37-674F-4B55-9851-126A00EBA09A}" type="pres">
      <dgm:prSet presAssocID="{5BB64EB9-7810-4516-8EB7-F2AEB7B11DC0}" presName="node" presStyleLbl="node1" presStyleIdx="1" presStyleCnt="6">
        <dgm:presLayoutVars>
          <dgm:bulletEnabled val="1"/>
        </dgm:presLayoutVars>
      </dgm:prSet>
      <dgm:spPr/>
    </dgm:pt>
    <dgm:pt modelId="{BCC596BA-7664-4DDE-9A1E-C6AE8B6D90A5}" type="pres">
      <dgm:prSet presAssocID="{EC11F0F8-FE55-41A7-8972-1050EA70FBAE}" presName="sibTrans" presStyleCnt="0"/>
      <dgm:spPr/>
    </dgm:pt>
    <dgm:pt modelId="{BCF08DE8-0439-4E23-80C9-9A80FB57018E}" type="pres">
      <dgm:prSet presAssocID="{ED0ECB87-ABF4-45C8-95A9-AE40AAC1194D}" presName="node" presStyleLbl="node1" presStyleIdx="2" presStyleCnt="6">
        <dgm:presLayoutVars>
          <dgm:bulletEnabled val="1"/>
        </dgm:presLayoutVars>
      </dgm:prSet>
      <dgm:spPr/>
    </dgm:pt>
    <dgm:pt modelId="{E26055CD-8E4F-4E00-84BF-F434C7D0B722}" type="pres">
      <dgm:prSet presAssocID="{4462352C-BFF7-4066-998E-FE1FC6E3BC95}" presName="sibTrans" presStyleCnt="0"/>
      <dgm:spPr/>
    </dgm:pt>
    <dgm:pt modelId="{CB25DCB7-D694-4589-8BAA-73628E7F995D}" type="pres">
      <dgm:prSet presAssocID="{353CD8EC-BE2F-47DD-A772-2D2F8C6B00C3}" presName="node" presStyleLbl="node1" presStyleIdx="3" presStyleCnt="6">
        <dgm:presLayoutVars>
          <dgm:bulletEnabled val="1"/>
        </dgm:presLayoutVars>
      </dgm:prSet>
      <dgm:spPr/>
    </dgm:pt>
    <dgm:pt modelId="{C727E917-2EF6-403C-841E-E116880A2AD5}" type="pres">
      <dgm:prSet presAssocID="{22C8A379-40B8-47D8-AE2F-5C8506F71295}" presName="sibTrans" presStyleCnt="0"/>
      <dgm:spPr/>
    </dgm:pt>
    <dgm:pt modelId="{34E69ED8-70E2-49A1-B8D3-172E230FC8A1}" type="pres">
      <dgm:prSet presAssocID="{A4C9DC78-516B-4D5A-963D-737642411AB5}" presName="node" presStyleLbl="node1" presStyleIdx="4" presStyleCnt="6">
        <dgm:presLayoutVars>
          <dgm:bulletEnabled val="1"/>
        </dgm:presLayoutVars>
      </dgm:prSet>
      <dgm:spPr/>
    </dgm:pt>
    <dgm:pt modelId="{09FED53A-E3F7-4313-ADC7-434C2E0667CC}" type="pres">
      <dgm:prSet presAssocID="{A44961FC-3FD0-4A91-ADF4-D83B925C9A80}" presName="sibTrans" presStyleCnt="0"/>
      <dgm:spPr/>
    </dgm:pt>
    <dgm:pt modelId="{36A2A668-7BA2-45DE-9AE0-32D02431DB71}" type="pres">
      <dgm:prSet presAssocID="{1DF9486F-7511-40F0-9E67-AA8A55BC710B}" presName="node" presStyleLbl="node1" presStyleIdx="5" presStyleCnt="6">
        <dgm:presLayoutVars>
          <dgm:bulletEnabled val="1"/>
        </dgm:presLayoutVars>
      </dgm:prSet>
      <dgm:spPr/>
    </dgm:pt>
  </dgm:ptLst>
  <dgm:cxnLst>
    <dgm:cxn modelId="{5F38DC27-CC13-4322-9C03-A53FDCDB3AC7}" srcId="{B6DF5982-7520-4429-9AF9-A608618E9CCA}" destId="{5BB64EB9-7810-4516-8EB7-F2AEB7B11DC0}" srcOrd="1" destOrd="0" parTransId="{887AB5B6-F695-4028-BE10-B18161853D8B}" sibTransId="{EC11F0F8-FE55-41A7-8972-1050EA70FBAE}"/>
    <dgm:cxn modelId="{CCFE0C36-D359-4C85-A750-002F59FD626E}" type="presOf" srcId="{1DF9486F-7511-40F0-9E67-AA8A55BC710B}" destId="{36A2A668-7BA2-45DE-9AE0-32D02431DB71}" srcOrd="0" destOrd="0" presId="urn:microsoft.com/office/officeart/2005/8/layout/default"/>
    <dgm:cxn modelId="{3A964B3A-5D43-4602-9D07-D944640FF8AC}" type="presOf" srcId="{B323D8F6-96E9-4A30-AF11-E8ACF9611DFF}" destId="{EBE62458-A844-4469-85E8-9D0DAEE28F27}" srcOrd="0" destOrd="0" presId="urn:microsoft.com/office/officeart/2005/8/layout/default"/>
    <dgm:cxn modelId="{67437B40-720C-4AC9-8AC5-8CC651E931B0}" srcId="{B6DF5982-7520-4429-9AF9-A608618E9CCA}" destId="{B323D8F6-96E9-4A30-AF11-E8ACF9611DFF}" srcOrd="0" destOrd="0" parTransId="{34D59A5D-E4FA-4BC4-BB0F-0F0A8F09E1ED}" sibTransId="{1AD5F966-62E1-4CCE-8729-E025EA634804}"/>
    <dgm:cxn modelId="{3F4DE576-00B8-4C80-9B8B-41078B2C2CF7}" type="presOf" srcId="{B6DF5982-7520-4429-9AF9-A608618E9CCA}" destId="{F45EF674-3878-48BE-B419-77F651BF66C9}" srcOrd="0" destOrd="0" presId="urn:microsoft.com/office/officeart/2005/8/layout/default"/>
    <dgm:cxn modelId="{79B09958-6E05-481D-A0D3-6867877EC382}" srcId="{B6DF5982-7520-4429-9AF9-A608618E9CCA}" destId="{ED0ECB87-ABF4-45C8-95A9-AE40AAC1194D}" srcOrd="2" destOrd="0" parTransId="{E7CB5B6C-CF94-4242-969D-2B20D2AA4DC2}" sibTransId="{4462352C-BFF7-4066-998E-FE1FC6E3BC95}"/>
    <dgm:cxn modelId="{ADC1A78C-81D9-4903-875D-C8D174102591}" type="presOf" srcId="{5BB64EB9-7810-4516-8EB7-F2AEB7B11DC0}" destId="{D7FE2B37-674F-4B55-9851-126A00EBA09A}" srcOrd="0" destOrd="0" presId="urn:microsoft.com/office/officeart/2005/8/layout/default"/>
    <dgm:cxn modelId="{C372C690-C711-4FDC-B9B1-9BB99726A1AC}" srcId="{B6DF5982-7520-4429-9AF9-A608618E9CCA}" destId="{A4C9DC78-516B-4D5A-963D-737642411AB5}" srcOrd="4" destOrd="0" parTransId="{AD864A3C-4E30-4F6A-8B73-F567EAC622C5}" sibTransId="{A44961FC-3FD0-4A91-ADF4-D83B925C9A80}"/>
    <dgm:cxn modelId="{21FE339B-F4A6-4522-A478-C56022B8060A}" srcId="{B6DF5982-7520-4429-9AF9-A608618E9CCA}" destId="{1DF9486F-7511-40F0-9E67-AA8A55BC710B}" srcOrd="5" destOrd="0" parTransId="{7BCDF313-07EC-4EEC-85A2-5F50322B5C14}" sibTransId="{D89CB44F-8031-481C-AB2B-5D460E82654B}"/>
    <dgm:cxn modelId="{8F04119D-44BD-495C-975A-7011D2FD3D3D}" srcId="{B6DF5982-7520-4429-9AF9-A608618E9CCA}" destId="{353CD8EC-BE2F-47DD-A772-2D2F8C6B00C3}" srcOrd="3" destOrd="0" parTransId="{0F179A01-87D0-45D6-A965-E2AD6EC0EB7A}" sibTransId="{22C8A379-40B8-47D8-AE2F-5C8506F71295}"/>
    <dgm:cxn modelId="{80C45EA1-691C-4029-91E3-96E7A5E277AE}" type="presOf" srcId="{A4C9DC78-516B-4D5A-963D-737642411AB5}" destId="{34E69ED8-70E2-49A1-B8D3-172E230FC8A1}" srcOrd="0" destOrd="0" presId="urn:microsoft.com/office/officeart/2005/8/layout/default"/>
    <dgm:cxn modelId="{69AA28B4-6143-4265-A30F-1E2A3398B78E}" type="presOf" srcId="{ED0ECB87-ABF4-45C8-95A9-AE40AAC1194D}" destId="{BCF08DE8-0439-4E23-80C9-9A80FB57018E}" srcOrd="0" destOrd="0" presId="urn:microsoft.com/office/officeart/2005/8/layout/default"/>
    <dgm:cxn modelId="{E33346ED-1D12-4761-8E9F-4A3EA6FFBC0C}" type="presOf" srcId="{353CD8EC-BE2F-47DD-A772-2D2F8C6B00C3}" destId="{CB25DCB7-D694-4589-8BAA-73628E7F995D}" srcOrd="0" destOrd="0" presId="urn:microsoft.com/office/officeart/2005/8/layout/default"/>
    <dgm:cxn modelId="{E0AA1809-B465-4C9E-A42D-6273DAC17322}" type="presParOf" srcId="{F45EF674-3878-48BE-B419-77F651BF66C9}" destId="{EBE62458-A844-4469-85E8-9D0DAEE28F27}" srcOrd="0" destOrd="0" presId="urn:microsoft.com/office/officeart/2005/8/layout/default"/>
    <dgm:cxn modelId="{6696E79C-9E67-40B2-81FC-88108705D5D2}" type="presParOf" srcId="{F45EF674-3878-48BE-B419-77F651BF66C9}" destId="{018B33B4-4DE3-4448-A2A6-D793036D36F5}" srcOrd="1" destOrd="0" presId="urn:microsoft.com/office/officeart/2005/8/layout/default"/>
    <dgm:cxn modelId="{CCCE08D3-06F9-4B72-A206-59D6FF2CD76A}" type="presParOf" srcId="{F45EF674-3878-48BE-B419-77F651BF66C9}" destId="{D7FE2B37-674F-4B55-9851-126A00EBA09A}" srcOrd="2" destOrd="0" presId="urn:microsoft.com/office/officeart/2005/8/layout/default"/>
    <dgm:cxn modelId="{3C19FDD1-473D-4AA0-9CFF-21FCF9AF4D4E}" type="presParOf" srcId="{F45EF674-3878-48BE-B419-77F651BF66C9}" destId="{BCC596BA-7664-4DDE-9A1E-C6AE8B6D90A5}" srcOrd="3" destOrd="0" presId="urn:microsoft.com/office/officeart/2005/8/layout/default"/>
    <dgm:cxn modelId="{2344A549-F008-4F0D-9256-E10482F51FC5}" type="presParOf" srcId="{F45EF674-3878-48BE-B419-77F651BF66C9}" destId="{BCF08DE8-0439-4E23-80C9-9A80FB57018E}" srcOrd="4" destOrd="0" presId="urn:microsoft.com/office/officeart/2005/8/layout/default"/>
    <dgm:cxn modelId="{56FA1E48-75E8-44C8-9007-E92E058FB9EC}" type="presParOf" srcId="{F45EF674-3878-48BE-B419-77F651BF66C9}" destId="{E26055CD-8E4F-4E00-84BF-F434C7D0B722}" srcOrd="5" destOrd="0" presId="urn:microsoft.com/office/officeart/2005/8/layout/default"/>
    <dgm:cxn modelId="{1FE7200C-A4AE-48B6-B28C-4EC4482D6EC5}" type="presParOf" srcId="{F45EF674-3878-48BE-B419-77F651BF66C9}" destId="{CB25DCB7-D694-4589-8BAA-73628E7F995D}" srcOrd="6" destOrd="0" presId="urn:microsoft.com/office/officeart/2005/8/layout/default"/>
    <dgm:cxn modelId="{66C9BDF6-3692-4B6B-B0A9-180F73DA5005}" type="presParOf" srcId="{F45EF674-3878-48BE-B419-77F651BF66C9}" destId="{C727E917-2EF6-403C-841E-E116880A2AD5}" srcOrd="7" destOrd="0" presId="urn:microsoft.com/office/officeart/2005/8/layout/default"/>
    <dgm:cxn modelId="{AAF86071-0E59-4AA2-B931-84A4270F0CE4}" type="presParOf" srcId="{F45EF674-3878-48BE-B419-77F651BF66C9}" destId="{34E69ED8-70E2-49A1-B8D3-172E230FC8A1}" srcOrd="8" destOrd="0" presId="urn:microsoft.com/office/officeart/2005/8/layout/default"/>
    <dgm:cxn modelId="{A5DB28F1-0D27-4D04-A6AA-BB09CB602A2B}" type="presParOf" srcId="{F45EF674-3878-48BE-B419-77F651BF66C9}" destId="{09FED53A-E3F7-4313-ADC7-434C2E0667CC}" srcOrd="9" destOrd="0" presId="urn:microsoft.com/office/officeart/2005/8/layout/default"/>
    <dgm:cxn modelId="{0DA048F1-892A-4223-93A3-A127EA53464C}" type="presParOf" srcId="{F45EF674-3878-48BE-B419-77F651BF66C9}" destId="{36A2A668-7BA2-45DE-9AE0-32D02431DB7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5078-F6A1-4673-812B-9396C7E4799D}">
      <dsp:nvSpPr>
        <dsp:cNvPr id="0" name=""/>
        <dsp:cNvSpPr/>
      </dsp:nvSpPr>
      <dsp:spPr>
        <a:xfrm>
          <a:off x="0" y="0"/>
          <a:ext cx="2158203" cy="512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Cambria" panose="02040503050406030204" pitchFamily="18" charset="0"/>
              <a:ea typeface="Cambria" panose="02040503050406030204" pitchFamily="18" charset="0"/>
            </a:rPr>
            <a:t>Contexte et justification</a:t>
          </a:r>
          <a:endParaRPr lang="fr-TD" sz="2000" b="1" kern="1200" dirty="0">
            <a:latin typeface="Cambria" panose="02040503050406030204" pitchFamily="18" charset="0"/>
            <a:ea typeface="Cambria" panose="02040503050406030204" pitchFamily="18" charset="0"/>
          </a:endParaRPr>
        </a:p>
      </dsp:txBody>
      <dsp:txXfrm>
        <a:off x="0" y="2048374"/>
        <a:ext cx="2158203" cy="2048374"/>
      </dsp:txXfrm>
    </dsp:sp>
    <dsp:sp modelId="{3A442D28-2524-4CA5-99B4-24F9C35B4C09}">
      <dsp:nvSpPr>
        <dsp:cNvPr id="0" name=""/>
        <dsp:cNvSpPr/>
      </dsp:nvSpPr>
      <dsp:spPr>
        <a:xfrm>
          <a:off x="226465" y="307256"/>
          <a:ext cx="1705271" cy="170527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238F9B-E052-4EFF-8B33-817E4A72BE95}">
      <dsp:nvSpPr>
        <dsp:cNvPr id="0" name=""/>
        <dsp:cNvSpPr/>
      </dsp:nvSpPr>
      <dsp:spPr>
        <a:xfrm>
          <a:off x="2222949" y="0"/>
          <a:ext cx="2158203" cy="512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Cambria" panose="02040503050406030204" pitchFamily="18" charset="0"/>
              <a:ea typeface="Cambria" panose="02040503050406030204" pitchFamily="18" charset="0"/>
            </a:rPr>
            <a:t>Méthodologie</a:t>
          </a:r>
          <a:r>
            <a:rPr lang="fr-FR" sz="1800" b="1" kern="1200" dirty="0">
              <a:latin typeface="Cambria" panose="02040503050406030204" pitchFamily="18" charset="0"/>
              <a:ea typeface="Cambria" panose="02040503050406030204" pitchFamily="18" charset="0"/>
            </a:rPr>
            <a:t> </a:t>
          </a:r>
          <a:endParaRPr lang="LID4096" sz="1800" b="1" kern="1200" dirty="0">
            <a:latin typeface="Cambria" panose="02040503050406030204" pitchFamily="18" charset="0"/>
            <a:ea typeface="Cambria" panose="02040503050406030204" pitchFamily="18" charset="0"/>
          </a:endParaRPr>
        </a:p>
      </dsp:txBody>
      <dsp:txXfrm>
        <a:off x="2222949" y="2048374"/>
        <a:ext cx="2158203" cy="2048374"/>
      </dsp:txXfrm>
    </dsp:sp>
    <dsp:sp modelId="{50944A28-DF11-40FE-9633-9DC246D179E7}">
      <dsp:nvSpPr>
        <dsp:cNvPr id="0" name=""/>
        <dsp:cNvSpPr/>
      </dsp:nvSpPr>
      <dsp:spPr>
        <a:xfrm>
          <a:off x="2449415" y="307256"/>
          <a:ext cx="1705271" cy="170527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E47A00-0627-43FF-9E64-B1830B670980}">
      <dsp:nvSpPr>
        <dsp:cNvPr id="0" name=""/>
        <dsp:cNvSpPr/>
      </dsp:nvSpPr>
      <dsp:spPr>
        <a:xfrm>
          <a:off x="4445898" y="0"/>
          <a:ext cx="2158203" cy="512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Cambria" panose="02040503050406030204" pitchFamily="18" charset="0"/>
              <a:ea typeface="Cambria" panose="02040503050406030204" pitchFamily="18" charset="0"/>
            </a:rPr>
            <a:t>Les principaux résultats de l’étude</a:t>
          </a:r>
          <a:endParaRPr lang="fr-TD" sz="2000" b="1" kern="1200" dirty="0">
            <a:latin typeface="Cambria" panose="02040503050406030204" pitchFamily="18" charset="0"/>
            <a:ea typeface="Cambria" panose="02040503050406030204" pitchFamily="18" charset="0"/>
          </a:endParaRPr>
        </a:p>
      </dsp:txBody>
      <dsp:txXfrm>
        <a:off x="4445898" y="2048374"/>
        <a:ext cx="2158203" cy="2048374"/>
      </dsp:txXfrm>
    </dsp:sp>
    <dsp:sp modelId="{E42D5746-75CC-49E2-8770-5AF921B2A0BB}">
      <dsp:nvSpPr>
        <dsp:cNvPr id="0" name=""/>
        <dsp:cNvSpPr/>
      </dsp:nvSpPr>
      <dsp:spPr>
        <a:xfrm>
          <a:off x="4672364" y="307256"/>
          <a:ext cx="1705271" cy="170527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8AAE2-1014-4CFC-8976-322BFF484485}">
      <dsp:nvSpPr>
        <dsp:cNvPr id="0" name=""/>
        <dsp:cNvSpPr/>
      </dsp:nvSpPr>
      <dsp:spPr>
        <a:xfrm>
          <a:off x="6668848" y="0"/>
          <a:ext cx="2158203" cy="512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Cambria" panose="02040503050406030204" pitchFamily="18" charset="0"/>
              <a:ea typeface="Cambria" panose="02040503050406030204" pitchFamily="18" charset="0"/>
            </a:rPr>
            <a:t>Recommandations</a:t>
          </a:r>
          <a:endParaRPr lang="fr-TD" sz="2400" b="1" kern="1200" dirty="0">
            <a:latin typeface="Cambria" panose="02040503050406030204" pitchFamily="18" charset="0"/>
            <a:ea typeface="Cambria" panose="02040503050406030204" pitchFamily="18" charset="0"/>
          </a:endParaRPr>
        </a:p>
      </dsp:txBody>
      <dsp:txXfrm>
        <a:off x="6668848" y="2048374"/>
        <a:ext cx="2158203" cy="2048374"/>
      </dsp:txXfrm>
    </dsp:sp>
    <dsp:sp modelId="{7D4C5586-D5C0-4879-96E5-84B2541EFD64}">
      <dsp:nvSpPr>
        <dsp:cNvPr id="0" name=""/>
        <dsp:cNvSpPr/>
      </dsp:nvSpPr>
      <dsp:spPr>
        <a:xfrm>
          <a:off x="6895314" y="307256"/>
          <a:ext cx="1705271" cy="170527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17CF49-93E9-41DF-88DA-3A6E9846D48F}">
      <dsp:nvSpPr>
        <dsp:cNvPr id="0" name=""/>
        <dsp:cNvSpPr/>
      </dsp:nvSpPr>
      <dsp:spPr>
        <a:xfrm>
          <a:off x="8891797" y="0"/>
          <a:ext cx="2158203" cy="512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Cambria" panose="02040503050406030204" pitchFamily="18" charset="0"/>
              <a:ea typeface="Cambria" panose="02040503050406030204" pitchFamily="18" charset="0"/>
            </a:rPr>
            <a:t>Difficultés et projections</a:t>
          </a:r>
          <a:endParaRPr lang="fr-TD" sz="1800" b="1" kern="1200" dirty="0">
            <a:latin typeface="Cambria" panose="02040503050406030204" pitchFamily="18" charset="0"/>
            <a:ea typeface="Cambria" panose="02040503050406030204" pitchFamily="18" charset="0"/>
          </a:endParaRPr>
        </a:p>
      </dsp:txBody>
      <dsp:txXfrm>
        <a:off x="8891797" y="2048374"/>
        <a:ext cx="2158203" cy="2048374"/>
      </dsp:txXfrm>
    </dsp:sp>
    <dsp:sp modelId="{50A7BE67-61ED-4A1E-8E4D-45EBEBD9AECD}">
      <dsp:nvSpPr>
        <dsp:cNvPr id="0" name=""/>
        <dsp:cNvSpPr/>
      </dsp:nvSpPr>
      <dsp:spPr>
        <a:xfrm>
          <a:off x="9118263" y="307256"/>
          <a:ext cx="1705271" cy="170527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C4C299-C238-4B52-BB20-9243A874AE4D}">
      <dsp:nvSpPr>
        <dsp:cNvPr id="0" name=""/>
        <dsp:cNvSpPr/>
      </dsp:nvSpPr>
      <dsp:spPr>
        <a:xfrm>
          <a:off x="442000" y="4096748"/>
          <a:ext cx="10166000" cy="76814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62458-A844-4469-85E8-9D0DAEE28F27}">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La collecte de ces données de référence visait à établir un état des lieux précis, objectivé et actualisé de la situation des communautés au niveau local dans des régions périphériques, marginalisées et difficilement accessibles.</a:t>
          </a:r>
          <a:endParaRPr lang="en-US" sz="1700" kern="1200"/>
        </a:p>
      </dsp:txBody>
      <dsp:txXfrm>
        <a:off x="0" y="39687"/>
        <a:ext cx="3286125" cy="1971675"/>
      </dsp:txXfrm>
    </dsp:sp>
    <dsp:sp modelId="{D7FE2B37-674F-4B55-9851-126A00EBA09A}">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Une fois collectées, ces données visent à:</a:t>
          </a:r>
          <a:endParaRPr lang="en-US" sz="1700" kern="1200"/>
        </a:p>
      </dsp:txBody>
      <dsp:txXfrm>
        <a:off x="3614737" y="39687"/>
        <a:ext cx="3286125" cy="1971675"/>
      </dsp:txXfrm>
    </dsp:sp>
    <dsp:sp modelId="{BCF08DE8-0439-4E23-80C9-9A80FB57018E}">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Alimenter la Plateforme régionale de connaissances de la Commission du Bassin du lac Tchad;</a:t>
          </a:r>
          <a:endParaRPr lang="en-US" sz="1700" kern="1200"/>
        </a:p>
      </dsp:txBody>
      <dsp:txXfrm>
        <a:off x="7229475" y="39687"/>
        <a:ext cx="3286125" cy="1971675"/>
      </dsp:txXfrm>
    </dsp:sp>
    <dsp:sp modelId="{CB25DCB7-D694-4589-8BAA-73628E7F995D}">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Appuyer les processus de réflexion sur les stratégies régionales de développement et/ou de stabilisation;</a:t>
          </a:r>
          <a:endParaRPr lang="en-US" sz="1700" kern="1200"/>
        </a:p>
      </dsp:txBody>
      <dsp:txXfrm>
        <a:off x="0" y="2339975"/>
        <a:ext cx="3286125" cy="1971675"/>
      </dsp:txXfrm>
    </dsp:sp>
    <dsp:sp modelId="{34E69ED8-70E2-49A1-B8D3-172E230FC8A1}">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Accompagner les processus de programmation multisectoriels (paix, sécurité, développement);</a:t>
          </a:r>
          <a:endParaRPr lang="en-US" sz="1700" kern="1200"/>
        </a:p>
      </dsp:txBody>
      <dsp:txXfrm>
        <a:off x="3614737" y="2339975"/>
        <a:ext cx="3286125" cy="1971675"/>
      </dsp:txXfrm>
    </dsp:sp>
    <dsp:sp modelId="{36A2A668-7BA2-45DE-9AE0-32D02431DB71}">
      <dsp:nvSpPr>
        <dsp:cNvPr id="0" name=""/>
        <dsp:cNvSpPr/>
      </dsp:nvSpPr>
      <dsp:spPr>
        <a:xfrm>
          <a:off x="7229475"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Nourrir la réflexion politique sur la coopération régionale entre États-membres et PTF.</a:t>
          </a:r>
          <a:endParaRPr lang="en-US" sz="1700" kern="120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C958F-5DC9-4595-A3E2-9C0FB5A99E9E}" type="datetimeFigureOut">
              <a:rPr lang="fr-FR" smtClean="0"/>
              <a:t>24/05/2023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DEBF6-66D3-42E1-BC90-F8738050A297}" type="slidenum">
              <a:rPr lang="fr-FR" smtClean="0"/>
              <a:t>‹N°›</a:t>
            </a:fld>
            <a:endParaRPr lang="fr-FR"/>
          </a:p>
        </p:txBody>
      </p:sp>
    </p:spTree>
    <p:extLst>
      <p:ext uri="{BB962C8B-B14F-4D97-AF65-F5344CB8AC3E}">
        <p14:creationId xmlns:p14="http://schemas.microsoft.com/office/powerpoint/2010/main" val="94544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656c9ee32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656c9ee32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75DC5-A2C9-29AF-DF0B-B1FB0371CB7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C7FBD33-99EB-461F-0846-0B35758B4C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820BB1-A15F-F747-1D4B-7BA6ABD3696E}"/>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824EF6F3-AEFC-202B-7476-42308A7282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E6CF65-050C-3D6F-593F-1678B68E8194}"/>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33077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2ED99-B283-A049-9EFA-EAF738CC993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18F8AB8-BAFD-9DF6-A9BF-B705EB94398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00C3A8-AC8A-0D34-8A78-C91455DF120F}"/>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4302756B-EB8C-F671-166A-6CA054D7C0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3BB996-1BAF-7CC5-BA64-B5A9896A441C}"/>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213846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90BCBDF-B10B-F76D-8768-7B06F30FF0C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95BBA1-1E91-8F78-1D14-34ED08F9787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3E8E8B-24AC-5AD3-0F7E-141F15B2998B}"/>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6AF8AC50-E8CA-8D2A-F636-9A7E993B5D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C3F200-A849-BA28-57FE-7C311EFFA139}"/>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292258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1090751" y="1074200"/>
            <a:ext cx="10010500" cy="47096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152400" cap="flat" cmpd="sng">
            <a:solidFill>
              <a:schemeClr val="lt1"/>
            </a:solidFill>
            <a:prstDash val="solid"/>
            <a:miter lim="8000"/>
            <a:headEnd type="none" w="med" len="med"/>
            <a:tailEnd type="none" w="med" len="med"/>
          </a:ln>
        </p:spPr>
      </p:sp>
      <p:sp>
        <p:nvSpPr>
          <p:cNvPr id="11" name="Google Shape;11;p2"/>
          <p:cNvSpPr txBox="1">
            <a:spLocks noGrp="1"/>
          </p:cNvSpPr>
          <p:nvPr>
            <p:ph type="ctrTitle" hasCustomPrompt="1"/>
          </p:nvPr>
        </p:nvSpPr>
        <p:spPr>
          <a:xfrm>
            <a:off x="3061800" y="2655800"/>
            <a:ext cx="6068400" cy="15464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3000"/>
              <a:buNone/>
              <a:defRPr sz="4000">
                <a:solidFill>
                  <a:schemeClr val="dk1"/>
                </a:solidFill>
              </a:defRPr>
            </a:lvl1pPr>
            <a:lvl2pPr lvl="1" algn="ctr">
              <a:spcBef>
                <a:spcPts val="0"/>
              </a:spcBef>
              <a:spcAft>
                <a:spcPts val="0"/>
              </a:spcAft>
              <a:buClr>
                <a:schemeClr val="dk1"/>
              </a:buClr>
              <a:buSzPts val="3000"/>
              <a:buNone/>
              <a:defRPr sz="4000">
                <a:solidFill>
                  <a:schemeClr val="dk1"/>
                </a:solidFill>
              </a:defRPr>
            </a:lvl2pPr>
            <a:lvl3pPr lvl="2" algn="ctr">
              <a:spcBef>
                <a:spcPts val="0"/>
              </a:spcBef>
              <a:spcAft>
                <a:spcPts val="0"/>
              </a:spcAft>
              <a:buClr>
                <a:schemeClr val="dk1"/>
              </a:buClr>
              <a:buSzPts val="3000"/>
              <a:buNone/>
              <a:defRPr sz="4000">
                <a:solidFill>
                  <a:schemeClr val="dk1"/>
                </a:solidFill>
              </a:defRPr>
            </a:lvl3pPr>
            <a:lvl4pPr lvl="3" algn="ctr">
              <a:spcBef>
                <a:spcPts val="0"/>
              </a:spcBef>
              <a:spcAft>
                <a:spcPts val="0"/>
              </a:spcAft>
              <a:buClr>
                <a:schemeClr val="dk1"/>
              </a:buClr>
              <a:buSzPts val="3000"/>
              <a:buNone/>
              <a:defRPr sz="4000">
                <a:solidFill>
                  <a:schemeClr val="dk1"/>
                </a:solidFill>
              </a:defRPr>
            </a:lvl4pPr>
            <a:lvl5pPr lvl="4" algn="ctr">
              <a:spcBef>
                <a:spcPts val="0"/>
              </a:spcBef>
              <a:spcAft>
                <a:spcPts val="0"/>
              </a:spcAft>
              <a:buClr>
                <a:schemeClr val="dk1"/>
              </a:buClr>
              <a:buSzPts val="3000"/>
              <a:buNone/>
              <a:defRPr sz="4000">
                <a:solidFill>
                  <a:schemeClr val="dk1"/>
                </a:solidFill>
              </a:defRPr>
            </a:lvl5pPr>
            <a:lvl6pPr lvl="5" algn="ctr">
              <a:spcBef>
                <a:spcPts val="0"/>
              </a:spcBef>
              <a:spcAft>
                <a:spcPts val="0"/>
              </a:spcAft>
              <a:buClr>
                <a:schemeClr val="dk1"/>
              </a:buClr>
              <a:buSzPts val="3000"/>
              <a:buNone/>
              <a:defRPr sz="4000">
                <a:solidFill>
                  <a:schemeClr val="dk1"/>
                </a:solidFill>
              </a:defRPr>
            </a:lvl6pPr>
            <a:lvl7pPr lvl="6" algn="ctr">
              <a:spcBef>
                <a:spcPts val="0"/>
              </a:spcBef>
              <a:spcAft>
                <a:spcPts val="0"/>
              </a:spcAft>
              <a:buClr>
                <a:schemeClr val="dk1"/>
              </a:buClr>
              <a:buSzPts val="3000"/>
              <a:buNone/>
              <a:defRPr sz="4000">
                <a:solidFill>
                  <a:schemeClr val="dk1"/>
                </a:solidFill>
              </a:defRPr>
            </a:lvl7pPr>
            <a:lvl8pPr lvl="7" algn="ctr">
              <a:spcBef>
                <a:spcPts val="0"/>
              </a:spcBef>
              <a:spcAft>
                <a:spcPts val="0"/>
              </a:spcAft>
              <a:buClr>
                <a:schemeClr val="dk1"/>
              </a:buClr>
              <a:buSzPts val="3000"/>
              <a:buNone/>
              <a:defRPr sz="4000">
                <a:solidFill>
                  <a:schemeClr val="dk1"/>
                </a:solidFill>
              </a:defRPr>
            </a:lvl8pPr>
            <a:lvl9pPr lvl="8" algn="ctr">
              <a:spcBef>
                <a:spcPts val="0"/>
              </a:spcBef>
              <a:spcAft>
                <a:spcPts val="0"/>
              </a:spcAft>
              <a:buClr>
                <a:schemeClr val="dk1"/>
              </a:buClr>
              <a:buSzPts val="3000"/>
              <a:buNone/>
              <a:defRPr sz="4000">
                <a:solidFill>
                  <a:schemeClr val="dk1"/>
                </a:solidFill>
              </a:defRPr>
            </a:lvl9pPr>
          </a:lstStyle>
          <a:p>
            <a:r>
              <a:rPr lang="fr-FR" dirty="0"/>
              <a:t>TITRE</a:t>
            </a:r>
            <a:endParaRPr dirty="0"/>
          </a:p>
        </p:txBody>
      </p:sp>
      <p:pic>
        <p:nvPicPr>
          <p:cNvPr id="3" name="Picture 2" descr="A picture containing text, gambling house, room&#10;&#10;Description automatically generated">
            <a:extLst>
              <a:ext uri="{FF2B5EF4-FFF2-40B4-BE49-F238E27FC236}">
                <a16:creationId xmlns:a16="http://schemas.microsoft.com/office/drawing/2014/main" id="{21D8B69A-CB1C-818D-FF92-201760D03BCF}"/>
              </a:ext>
            </a:extLst>
          </p:cNvPr>
          <p:cNvPicPr>
            <a:picLocks noChangeAspect="1"/>
          </p:cNvPicPr>
          <p:nvPr userDrawn="1"/>
        </p:nvPicPr>
        <p:blipFill>
          <a:blip r:embed="rId2"/>
          <a:stretch>
            <a:fillRect/>
          </a:stretch>
        </p:blipFill>
        <p:spPr>
          <a:xfrm>
            <a:off x="4137461" y="425000"/>
            <a:ext cx="3531740" cy="1440000"/>
          </a:xfrm>
          <a:prstGeom prst="rect">
            <a:avLst/>
          </a:prstGeom>
        </p:spPr>
      </p:pic>
    </p:spTree>
    <p:extLst>
      <p:ext uri="{BB962C8B-B14F-4D97-AF65-F5344CB8AC3E}">
        <p14:creationId xmlns:p14="http://schemas.microsoft.com/office/powerpoint/2010/main" val="209700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1090751" y="1074200"/>
            <a:ext cx="10010500" cy="47096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76200" cap="flat" cmpd="sng">
            <a:solidFill>
              <a:schemeClr val="lt1"/>
            </a:solidFill>
            <a:prstDash val="solid"/>
            <a:miter lim="8000"/>
            <a:headEnd type="none" w="med" len="med"/>
            <a:tailEnd type="none" w="med" len="med"/>
          </a:ln>
        </p:spPr>
      </p:sp>
      <p:sp>
        <p:nvSpPr>
          <p:cNvPr id="14" name="Google Shape;14;p3"/>
          <p:cNvSpPr txBox="1">
            <a:spLocks noGrp="1"/>
          </p:cNvSpPr>
          <p:nvPr>
            <p:ph type="ctrTitle" hasCustomPrompt="1"/>
          </p:nvPr>
        </p:nvSpPr>
        <p:spPr>
          <a:xfrm>
            <a:off x="2577600" y="2919999"/>
            <a:ext cx="7036800" cy="5968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2400"/>
              <a:buNone/>
              <a:defRPr sz="3200" b="0">
                <a:solidFill>
                  <a:schemeClr val="dk1"/>
                </a:solidFill>
              </a:defRPr>
            </a:lvl1pPr>
            <a:lvl2pPr lvl="1" algn="ctr" rtl="0">
              <a:spcBef>
                <a:spcPts val="0"/>
              </a:spcBef>
              <a:spcAft>
                <a:spcPts val="0"/>
              </a:spcAft>
              <a:buClr>
                <a:schemeClr val="dk1"/>
              </a:buClr>
              <a:buSzPts val="2400"/>
              <a:buNone/>
              <a:defRPr sz="3200" b="0">
                <a:solidFill>
                  <a:schemeClr val="dk1"/>
                </a:solidFill>
              </a:defRPr>
            </a:lvl2pPr>
            <a:lvl3pPr lvl="2" algn="ctr" rtl="0">
              <a:spcBef>
                <a:spcPts val="0"/>
              </a:spcBef>
              <a:spcAft>
                <a:spcPts val="0"/>
              </a:spcAft>
              <a:buClr>
                <a:schemeClr val="dk1"/>
              </a:buClr>
              <a:buSzPts val="2400"/>
              <a:buNone/>
              <a:defRPr sz="3200" b="0">
                <a:solidFill>
                  <a:schemeClr val="dk1"/>
                </a:solidFill>
              </a:defRPr>
            </a:lvl3pPr>
            <a:lvl4pPr lvl="3" algn="ctr" rtl="0">
              <a:spcBef>
                <a:spcPts val="0"/>
              </a:spcBef>
              <a:spcAft>
                <a:spcPts val="0"/>
              </a:spcAft>
              <a:buClr>
                <a:schemeClr val="dk1"/>
              </a:buClr>
              <a:buSzPts val="2400"/>
              <a:buNone/>
              <a:defRPr sz="3200" b="0">
                <a:solidFill>
                  <a:schemeClr val="dk1"/>
                </a:solidFill>
              </a:defRPr>
            </a:lvl4pPr>
            <a:lvl5pPr lvl="4" algn="ctr" rtl="0">
              <a:spcBef>
                <a:spcPts val="0"/>
              </a:spcBef>
              <a:spcAft>
                <a:spcPts val="0"/>
              </a:spcAft>
              <a:buClr>
                <a:schemeClr val="dk1"/>
              </a:buClr>
              <a:buSzPts val="2400"/>
              <a:buNone/>
              <a:defRPr sz="3200" b="0">
                <a:solidFill>
                  <a:schemeClr val="dk1"/>
                </a:solidFill>
              </a:defRPr>
            </a:lvl5pPr>
            <a:lvl6pPr lvl="5" algn="ctr" rtl="0">
              <a:spcBef>
                <a:spcPts val="0"/>
              </a:spcBef>
              <a:spcAft>
                <a:spcPts val="0"/>
              </a:spcAft>
              <a:buClr>
                <a:schemeClr val="dk1"/>
              </a:buClr>
              <a:buSzPts val="2400"/>
              <a:buNone/>
              <a:defRPr sz="3200" b="0">
                <a:solidFill>
                  <a:schemeClr val="dk1"/>
                </a:solidFill>
              </a:defRPr>
            </a:lvl6pPr>
            <a:lvl7pPr lvl="6" algn="ctr" rtl="0">
              <a:spcBef>
                <a:spcPts val="0"/>
              </a:spcBef>
              <a:spcAft>
                <a:spcPts val="0"/>
              </a:spcAft>
              <a:buClr>
                <a:schemeClr val="dk1"/>
              </a:buClr>
              <a:buSzPts val="2400"/>
              <a:buNone/>
              <a:defRPr sz="3200" b="0">
                <a:solidFill>
                  <a:schemeClr val="dk1"/>
                </a:solidFill>
              </a:defRPr>
            </a:lvl7pPr>
            <a:lvl8pPr lvl="7" algn="ctr" rtl="0">
              <a:spcBef>
                <a:spcPts val="0"/>
              </a:spcBef>
              <a:spcAft>
                <a:spcPts val="0"/>
              </a:spcAft>
              <a:buClr>
                <a:schemeClr val="dk1"/>
              </a:buClr>
              <a:buSzPts val="2400"/>
              <a:buNone/>
              <a:defRPr sz="3200" b="0">
                <a:solidFill>
                  <a:schemeClr val="dk1"/>
                </a:solidFill>
              </a:defRPr>
            </a:lvl8pPr>
            <a:lvl9pPr lvl="8" algn="ctr" rtl="0">
              <a:spcBef>
                <a:spcPts val="0"/>
              </a:spcBef>
              <a:spcAft>
                <a:spcPts val="0"/>
              </a:spcAft>
              <a:buClr>
                <a:schemeClr val="dk1"/>
              </a:buClr>
              <a:buSzPts val="2400"/>
              <a:buNone/>
              <a:defRPr sz="3200" b="0">
                <a:solidFill>
                  <a:schemeClr val="dk1"/>
                </a:solidFill>
              </a:defRPr>
            </a:lvl9pPr>
          </a:lstStyle>
          <a:p>
            <a:r>
              <a:rPr lang="fr-FR" dirty="0"/>
              <a:t>TITRE</a:t>
            </a:r>
            <a:endParaRPr dirty="0"/>
          </a:p>
        </p:txBody>
      </p:sp>
      <p:sp>
        <p:nvSpPr>
          <p:cNvPr id="15" name="Google Shape;15;p3"/>
          <p:cNvSpPr txBox="1">
            <a:spLocks noGrp="1"/>
          </p:cNvSpPr>
          <p:nvPr>
            <p:ph type="subTitle" idx="1" hasCustomPrompt="1"/>
          </p:nvPr>
        </p:nvSpPr>
        <p:spPr>
          <a:xfrm>
            <a:off x="914400" y="3341201"/>
            <a:ext cx="103632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a:solidFill>
                  <a:schemeClr val="lt1"/>
                </a:solidFill>
              </a:defRPr>
            </a:lvl4pPr>
            <a:lvl5pPr lvl="4" algn="ctr" rtl="0">
              <a:spcBef>
                <a:spcPts val="0"/>
              </a:spcBef>
              <a:spcAft>
                <a:spcPts val="0"/>
              </a:spcAft>
              <a:buClr>
                <a:schemeClr val="lt1"/>
              </a:buClr>
              <a:buSzPts val="1800"/>
              <a:buNone/>
              <a:defRPr>
                <a:solidFill>
                  <a:schemeClr val="lt1"/>
                </a:solidFill>
              </a:defRPr>
            </a:lvl5pPr>
            <a:lvl6pPr lvl="5" algn="ctr" rtl="0">
              <a:spcBef>
                <a:spcPts val="0"/>
              </a:spcBef>
              <a:spcAft>
                <a:spcPts val="0"/>
              </a:spcAft>
              <a:buClr>
                <a:schemeClr val="lt1"/>
              </a:buClr>
              <a:buSzPts val="1800"/>
              <a:buNone/>
              <a:defRPr>
                <a:solidFill>
                  <a:schemeClr val="lt1"/>
                </a:solidFill>
              </a:defRPr>
            </a:lvl6pPr>
            <a:lvl7pPr lvl="6" algn="ctr" rtl="0">
              <a:spcBef>
                <a:spcPts val="0"/>
              </a:spcBef>
              <a:spcAft>
                <a:spcPts val="0"/>
              </a:spcAft>
              <a:buClr>
                <a:schemeClr val="lt1"/>
              </a:buClr>
              <a:buSzPts val="1800"/>
              <a:buNone/>
              <a:defRPr>
                <a:solidFill>
                  <a:schemeClr val="lt1"/>
                </a:solidFill>
              </a:defRPr>
            </a:lvl7pPr>
            <a:lvl8pPr lvl="7" algn="ctr" rtl="0">
              <a:spcBef>
                <a:spcPts val="0"/>
              </a:spcBef>
              <a:spcAft>
                <a:spcPts val="0"/>
              </a:spcAft>
              <a:buClr>
                <a:schemeClr val="lt1"/>
              </a:buClr>
              <a:buSzPts val="1800"/>
              <a:buNone/>
              <a:defRPr>
                <a:solidFill>
                  <a:schemeClr val="lt1"/>
                </a:solidFill>
              </a:defRPr>
            </a:lvl8pPr>
            <a:lvl9pPr lvl="8" algn="ctr" rtl="0">
              <a:spcBef>
                <a:spcPts val="0"/>
              </a:spcBef>
              <a:spcAft>
                <a:spcPts val="0"/>
              </a:spcAft>
              <a:buClr>
                <a:schemeClr val="lt1"/>
              </a:buClr>
              <a:buSzPts val="1800"/>
              <a:buNone/>
              <a:defRPr>
                <a:solidFill>
                  <a:schemeClr val="lt1"/>
                </a:solidFill>
              </a:defRPr>
            </a:lvl9pPr>
          </a:lstStyle>
          <a:p>
            <a:r>
              <a:rPr lang="fr-FR" dirty="0"/>
              <a:t>SOUS TITRE</a:t>
            </a:r>
            <a:endParaRPr dirty="0"/>
          </a:p>
        </p:txBody>
      </p:sp>
      <p:sp>
        <p:nvSpPr>
          <p:cNvPr id="16" name="Google Shape;16;p3"/>
          <p:cNvSpPr txBox="1">
            <a:spLocks noGrp="1"/>
          </p:cNvSpPr>
          <p:nvPr>
            <p:ph type="sldNum" idx="12"/>
          </p:nvPr>
        </p:nvSpPr>
        <p:spPr>
          <a:xfrm>
            <a:off x="-167" y="5783800"/>
            <a:ext cx="12192000" cy="10740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r>
              <a:rPr lang="fr-FR" dirty="0"/>
              <a:t>DEUXIEME FORUM ANNUEL INTERNATIONAL SUR LE DEVELOPPEMENT DE LA REGION DU LAC TCHAD</a:t>
            </a:r>
          </a:p>
        </p:txBody>
      </p:sp>
      <p:pic>
        <p:nvPicPr>
          <p:cNvPr id="3" name="Picture 2" descr="A picture containing text, gambling house, room&#10;&#10;Description automatically generated">
            <a:extLst>
              <a:ext uri="{FF2B5EF4-FFF2-40B4-BE49-F238E27FC236}">
                <a16:creationId xmlns:a16="http://schemas.microsoft.com/office/drawing/2014/main" id="{49D71E30-D2CB-7D2C-3679-F010E11EFE53}"/>
              </a:ext>
            </a:extLst>
          </p:cNvPr>
          <p:cNvPicPr>
            <a:picLocks noChangeAspect="1"/>
          </p:cNvPicPr>
          <p:nvPr userDrawn="1"/>
        </p:nvPicPr>
        <p:blipFill>
          <a:blip r:embed="rId2"/>
          <a:stretch>
            <a:fillRect/>
          </a:stretch>
        </p:blipFill>
        <p:spPr>
          <a:xfrm>
            <a:off x="10131210" y="5986699"/>
            <a:ext cx="1765871" cy="720000"/>
          </a:xfrm>
          <a:prstGeom prst="rect">
            <a:avLst/>
          </a:prstGeom>
        </p:spPr>
      </p:pic>
    </p:spTree>
    <p:extLst>
      <p:ext uri="{BB962C8B-B14F-4D97-AF65-F5344CB8AC3E}">
        <p14:creationId xmlns:p14="http://schemas.microsoft.com/office/powerpoint/2010/main" val="104770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17"/>
        <p:cNvGrpSpPr/>
        <p:nvPr/>
      </p:nvGrpSpPr>
      <p:grpSpPr>
        <a:xfrm>
          <a:off x="0" y="0"/>
          <a:ext cx="0" cy="0"/>
          <a:chOff x="0" y="0"/>
          <a:chExt cx="0" cy="0"/>
        </a:xfrm>
      </p:grpSpPr>
      <p:sp>
        <p:nvSpPr>
          <p:cNvPr id="18" name="Google Shape;18;p4"/>
          <p:cNvSpPr/>
          <p:nvPr/>
        </p:nvSpPr>
        <p:spPr>
          <a:xfrm>
            <a:off x="1090751" y="1074200"/>
            <a:ext cx="10010500" cy="47096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76200" cap="flat" cmpd="sng">
            <a:solidFill>
              <a:schemeClr val="accent1"/>
            </a:solidFill>
            <a:prstDash val="solid"/>
            <a:miter lim="8000"/>
            <a:headEnd type="none" w="med" len="med"/>
            <a:tailEnd type="none" w="med" len="med"/>
          </a:ln>
        </p:spPr>
      </p:sp>
      <p:sp>
        <p:nvSpPr>
          <p:cNvPr id="19" name="Google Shape;19;p4"/>
          <p:cNvSpPr txBox="1">
            <a:spLocks noGrp="1"/>
          </p:cNvSpPr>
          <p:nvPr>
            <p:ph type="body" idx="1" hasCustomPrompt="1"/>
          </p:nvPr>
        </p:nvSpPr>
        <p:spPr>
          <a:xfrm>
            <a:off x="2716800" y="2882400"/>
            <a:ext cx="6758400" cy="1093200"/>
          </a:xfrm>
          <a:prstGeom prst="rect">
            <a:avLst/>
          </a:prstGeom>
        </p:spPr>
        <p:txBody>
          <a:bodyPr spcFirstLastPara="1" wrap="square" lIns="91425" tIns="91425" rIns="91425" bIns="91425" anchor="ctr" anchorCtr="0">
            <a:noAutofit/>
          </a:bodyPr>
          <a:lstStyle>
            <a:lvl1pPr marL="609585" lvl="0" indent="-457189" algn="ctr" rtl="0">
              <a:spcBef>
                <a:spcPts val="800"/>
              </a:spcBef>
              <a:spcAft>
                <a:spcPts val="0"/>
              </a:spcAft>
              <a:buSzPts val="1800"/>
              <a:buChar char="⊡"/>
              <a:defRPr sz="2400" i="1">
                <a:solidFill>
                  <a:srgbClr val="CCCCCC"/>
                </a:solidFill>
              </a:defRPr>
            </a:lvl1pPr>
            <a:lvl2pPr marL="1219170" lvl="1" indent="-457189" algn="ctr" rtl="0">
              <a:spcBef>
                <a:spcPts val="0"/>
              </a:spcBef>
              <a:spcAft>
                <a:spcPts val="0"/>
              </a:spcAft>
              <a:buSzPts val="1800"/>
              <a:buChar char="□"/>
              <a:defRPr sz="2400" i="1">
                <a:solidFill>
                  <a:srgbClr val="CCCCCC"/>
                </a:solidFill>
              </a:defRPr>
            </a:lvl2pPr>
            <a:lvl3pPr marL="1828754" lvl="2" indent="-457189" algn="ctr" rtl="0">
              <a:spcBef>
                <a:spcPts val="0"/>
              </a:spcBef>
              <a:spcAft>
                <a:spcPts val="0"/>
              </a:spcAft>
              <a:buSzPts val="1800"/>
              <a:buChar char="■"/>
              <a:defRPr sz="2400" i="1">
                <a:solidFill>
                  <a:srgbClr val="CCCCCC"/>
                </a:solidFill>
              </a:defRPr>
            </a:lvl3pPr>
            <a:lvl4pPr marL="2438339" lvl="3" indent="-457189" algn="ctr" rtl="0">
              <a:spcBef>
                <a:spcPts val="0"/>
              </a:spcBef>
              <a:spcAft>
                <a:spcPts val="0"/>
              </a:spcAft>
              <a:buSzPts val="1800"/>
              <a:buChar char="●"/>
              <a:defRPr i="1">
                <a:solidFill>
                  <a:srgbClr val="CCCCCC"/>
                </a:solidFill>
              </a:defRPr>
            </a:lvl4pPr>
            <a:lvl5pPr marL="3047924" lvl="4" indent="-457189" algn="ctr" rtl="0">
              <a:spcBef>
                <a:spcPts val="0"/>
              </a:spcBef>
              <a:spcAft>
                <a:spcPts val="0"/>
              </a:spcAft>
              <a:buSzPts val="1800"/>
              <a:buChar char="○"/>
              <a:defRPr i="1">
                <a:solidFill>
                  <a:srgbClr val="CCCCCC"/>
                </a:solidFill>
              </a:defRPr>
            </a:lvl5pPr>
            <a:lvl6pPr marL="3657509" lvl="5" indent="-457189" algn="ctr" rtl="0">
              <a:spcBef>
                <a:spcPts val="0"/>
              </a:spcBef>
              <a:spcAft>
                <a:spcPts val="0"/>
              </a:spcAft>
              <a:buClr>
                <a:srgbClr val="CCCCCC"/>
              </a:buClr>
              <a:buSzPts val="1800"/>
              <a:buChar char="■"/>
              <a:defRPr i="1">
                <a:solidFill>
                  <a:srgbClr val="CCCCCC"/>
                </a:solidFill>
              </a:defRPr>
            </a:lvl6pPr>
            <a:lvl7pPr marL="4267093" lvl="6" indent="-457189" algn="ctr" rtl="0">
              <a:spcBef>
                <a:spcPts val="0"/>
              </a:spcBef>
              <a:spcAft>
                <a:spcPts val="0"/>
              </a:spcAft>
              <a:buClr>
                <a:srgbClr val="CCCCCC"/>
              </a:buClr>
              <a:buSzPts val="1800"/>
              <a:buChar char="●"/>
              <a:defRPr i="1">
                <a:solidFill>
                  <a:srgbClr val="CCCCCC"/>
                </a:solidFill>
              </a:defRPr>
            </a:lvl7pPr>
            <a:lvl8pPr marL="4876678" lvl="7" indent="-457189" algn="ctr" rtl="0">
              <a:spcBef>
                <a:spcPts val="0"/>
              </a:spcBef>
              <a:spcAft>
                <a:spcPts val="0"/>
              </a:spcAft>
              <a:buClr>
                <a:srgbClr val="CCCCCC"/>
              </a:buClr>
              <a:buSzPts val="1800"/>
              <a:buChar char="○"/>
              <a:defRPr i="1">
                <a:solidFill>
                  <a:srgbClr val="CCCCCC"/>
                </a:solidFill>
              </a:defRPr>
            </a:lvl8pPr>
            <a:lvl9pPr marL="5486263" lvl="8" indent="-457189" algn="ctr">
              <a:spcBef>
                <a:spcPts val="0"/>
              </a:spcBef>
              <a:spcAft>
                <a:spcPts val="0"/>
              </a:spcAft>
              <a:buClr>
                <a:srgbClr val="CCCCCC"/>
              </a:buClr>
              <a:buSzPts val="1800"/>
              <a:buChar char="■"/>
              <a:defRPr i="1">
                <a:solidFill>
                  <a:srgbClr val="CCCCCC"/>
                </a:solidFill>
              </a:defRPr>
            </a:lvl9pPr>
          </a:lstStyle>
          <a:p>
            <a:r>
              <a:rPr lang="fr-FR" dirty="0"/>
              <a:t>TEXTE</a:t>
            </a:r>
            <a:endParaRPr dirty="0"/>
          </a:p>
        </p:txBody>
      </p:sp>
      <p:sp>
        <p:nvSpPr>
          <p:cNvPr id="20" name="Google Shape;20;p4"/>
          <p:cNvSpPr txBox="1"/>
          <p:nvPr/>
        </p:nvSpPr>
        <p:spPr>
          <a:xfrm>
            <a:off x="5137600" y="391457"/>
            <a:ext cx="19168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2800">
                <a:solidFill>
                  <a:schemeClr val="accent1"/>
                </a:solidFill>
                <a:latin typeface="Montserrat"/>
                <a:ea typeface="Montserrat"/>
                <a:cs typeface="Montserrat"/>
                <a:sym typeface="Montserrat"/>
              </a:rPr>
              <a:t>“</a:t>
            </a:r>
            <a:endParaRPr sz="12800">
              <a:solidFill>
                <a:schemeClr val="accent1"/>
              </a:solidFill>
              <a:latin typeface="Montserrat"/>
              <a:ea typeface="Montserrat"/>
              <a:cs typeface="Montserrat"/>
              <a:sym typeface="Montserrat"/>
            </a:endParaRPr>
          </a:p>
        </p:txBody>
      </p:sp>
      <p:sp>
        <p:nvSpPr>
          <p:cNvPr id="21" name="Google Shape;21;p4"/>
          <p:cNvSpPr txBox="1">
            <a:spLocks noGrp="1"/>
          </p:cNvSpPr>
          <p:nvPr>
            <p:ph type="sldNum" idx="12"/>
          </p:nvPr>
        </p:nvSpPr>
        <p:spPr>
          <a:xfrm>
            <a:off x="-167" y="5783800"/>
            <a:ext cx="12192000" cy="1074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r>
              <a:rPr lang="fr-FR" dirty="0"/>
              <a:t>DEUXIEME FORUM ANNUEL INTERNATIONAL SUE LE DEVELOPPEMENT DE LA REGION DU LAC TCHAD</a:t>
            </a:r>
          </a:p>
        </p:txBody>
      </p:sp>
      <p:pic>
        <p:nvPicPr>
          <p:cNvPr id="2" name="Picture 1" descr="A picture containing text, gambling house, room&#10;&#10;Description automatically generated">
            <a:extLst>
              <a:ext uri="{FF2B5EF4-FFF2-40B4-BE49-F238E27FC236}">
                <a16:creationId xmlns:a16="http://schemas.microsoft.com/office/drawing/2014/main" id="{15A1A526-A5BB-0BB9-7C93-344CD50FBC0C}"/>
              </a:ext>
            </a:extLst>
          </p:cNvPr>
          <p:cNvPicPr>
            <a:picLocks noChangeAspect="1"/>
          </p:cNvPicPr>
          <p:nvPr userDrawn="1"/>
        </p:nvPicPr>
        <p:blipFill>
          <a:blip r:embed="rId2"/>
          <a:stretch>
            <a:fillRect/>
          </a:stretch>
        </p:blipFill>
        <p:spPr>
          <a:xfrm>
            <a:off x="10131210" y="5986699"/>
            <a:ext cx="1765871" cy="720000"/>
          </a:xfrm>
          <a:prstGeom prst="rect">
            <a:avLst/>
          </a:prstGeom>
        </p:spPr>
      </p:pic>
    </p:spTree>
    <p:extLst>
      <p:ext uri="{BB962C8B-B14F-4D97-AF65-F5344CB8AC3E}">
        <p14:creationId xmlns:p14="http://schemas.microsoft.com/office/powerpoint/2010/main" val="2962599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3" name="Google Shape;23;p5"/>
          <p:cNvSpPr/>
          <p:nvPr/>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24" name="Google Shape;24;p5"/>
          <p:cNvSpPr txBox="1">
            <a:spLocks noGrp="1"/>
          </p:cNvSpPr>
          <p:nvPr>
            <p:ph type="title" hasCustomPrompt="1"/>
          </p:nvPr>
        </p:nvSpPr>
        <p:spPr>
          <a:xfrm>
            <a:off x="4322200" y="132140"/>
            <a:ext cx="3547600" cy="480400"/>
          </a:xfrm>
          <a:prstGeom prst="rect">
            <a:avLst/>
          </a:prstGeom>
        </p:spPr>
        <p:txBody>
          <a:bodyPr spcFirstLastPara="1" wrap="square" lIns="0" tIns="0" rIns="0" bIns="0" anchor="ctr"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r>
              <a:rPr lang="fr-FR" dirty="0"/>
              <a:t>TITRE</a:t>
            </a:r>
            <a:endParaRPr dirty="0"/>
          </a:p>
        </p:txBody>
      </p:sp>
      <p:sp>
        <p:nvSpPr>
          <p:cNvPr id="25" name="Google Shape;25;p5"/>
          <p:cNvSpPr txBox="1">
            <a:spLocks noGrp="1"/>
          </p:cNvSpPr>
          <p:nvPr>
            <p:ph type="body" idx="1" hasCustomPrompt="1"/>
          </p:nvPr>
        </p:nvSpPr>
        <p:spPr>
          <a:xfrm>
            <a:off x="1222200" y="1267800"/>
            <a:ext cx="9747600" cy="43224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r>
              <a:rPr lang="fr-FR" dirty="0"/>
              <a:t>TEXTE</a:t>
            </a:r>
            <a:endParaRPr dirty="0"/>
          </a:p>
        </p:txBody>
      </p:sp>
      <p:sp>
        <p:nvSpPr>
          <p:cNvPr id="26" name="Google Shape;26;p5"/>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r>
              <a:rPr lang="fr-FR" dirty="0"/>
              <a:t>DEUXIEME FORUM ANNUEL INTERNATIONAL SUR LE DEVELOPPEMENT DE LA REGION DU LAC TCHAD</a:t>
            </a:r>
          </a:p>
        </p:txBody>
      </p:sp>
    </p:spTree>
    <p:extLst>
      <p:ext uri="{BB962C8B-B14F-4D97-AF65-F5344CB8AC3E}">
        <p14:creationId xmlns:p14="http://schemas.microsoft.com/office/powerpoint/2010/main" val="2055883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8" name="Google Shape;28;p6"/>
          <p:cNvSpPr/>
          <p:nvPr/>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29" name="Google Shape;29;p6"/>
          <p:cNvSpPr txBox="1">
            <a:spLocks noGrp="1"/>
          </p:cNvSpPr>
          <p:nvPr>
            <p:ph type="title" hasCustomPrompt="1"/>
          </p:nvPr>
        </p:nvSpPr>
        <p:spPr>
          <a:xfrm>
            <a:off x="4322200" y="132140"/>
            <a:ext cx="3547600" cy="480400"/>
          </a:xfrm>
          <a:prstGeom prst="rect">
            <a:avLst/>
          </a:prstGeom>
        </p:spPr>
        <p:txBody>
          <a:bodyPr spcFirstLastPara="1" wrap="square" lIns="0" tIns="0" rIns="0" bIns="0" anchor="ctr"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r>
              <a:rPr lang="fr-FR" dirty="0"/>
              <a:t>TITRE</a:t>
            </a:r>
            <a:endParaRPr dirty="0"/>
          </a:p>
        </p:txBody>
      </p:sp>
      <p:sp>
        <p:nvSpPr>
          <p:cNvPr id="30" name="Google Shape;30;p6"/>
          <p:cNvSpPr txBox="1">
            <a:spLocks noGrp="1"/>
          </p:cNvSpPr>
          <p:nvPr>
            <p:ph type="body" idx="1" hasCustomPrompt="1"/>
          </p:nvPr>
        </p:nvSpPr>
        <p:spPr>
          <a:xfrm>
            <a:off x="1121300" y="1274672"/>
            <a:ext cx="4829200" cy="39540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r>
              <a:rPr lang="fr-FR" dirty="0"/>
              <a:t>TEXTE</a:t>
            </a:r>
            <a:endParaRPr dirty="0"/>
          </a:p>
        </p:txBody>
      </p:sp>
      <p:sp>
        <p:nvSpPr>
          <p:cNvPr id="31" name="Google Shape;31;p6"/>
          <p:cNvSpPr txBox="1">
            <a:spLocks noGrp="1"/>
          </p:cNvSpPr>
          <p:nvPr>
            <p:ph type="body" idx="2" hasCustomPrompt="1"/>
          </p:nvPr>
        </p:nvSpPr>
        <p:spPr>
          <a:xfrm>
            <a:off x="6241404" y="1274672"/>
            <a:ext cx="4829200" cy="39540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r>
              <a:rPr lang="fr-FR" dirty="0"/>
              <a:t>TEXTE</a:t>
            </a:r>
            <a:endParaRPr dirty="0"/>
          </a:p>
        </p:txBody>
      </p:sp>
      <p:sp>
        <p:nvSpPr>
          <p:cNvPr id="32" name="Google Shape;32;p6"/>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r>
              <a:rPr lang="fr-FR" dirty="0"/>
              <a:t>DEUXIEME FORUM ANNUEL INTERNATIONAL SUR LE DEVELOPPEMENT DE LA REGION DU LAC TCHAD</a:t>
            </a:r>
          </a:p>
        </p:txBody>
      </p:sp>
    </p:spTree>
    <p:extLst>
      <p:ext uri="{BB962C8B-B14F-4D97-AF65-F5344CB8AC3E}">
        <p14:creationId xmlns:p14="http://schemas.microsoft.com/office/powerpoint/2010/main" val="737082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3"/>
        <p:cNvGrpSpPr/>
        <p:nvPr/>
      </p:nvGrpSpPr>
      <p:grpSpPr>
        <a:xfrm>
          <a:off x="0" y="0"/>
          <a:ext cx="0" cy="0"/>
          <a:chOff x="0" y="0"/>
          <a:chExt cx="0" cy="0"/>
        </a:xfrm>
      </p:grpSpPr>
      <p:sp>
        <p:nvSpPr>
          <p:cNvPr id="34" name="Google Shape;34;p7"/>
          <p:cNvSpPr/>
          <p:nvPr/>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35" name="Google Shape;35;p7"/>
          <p:cNvSpPr txBox="1">
            <a:spLocks noGrp="1"/>
          </p:cNvSpPr>
          <p:nvPr>
            <p:ph type="title" hasCustomPrompt="1"/>
          </p:nvPr>
        </p:nvSpPr>
        <p:spPr>
          <a:xfrm>
            <a:off x="4322200" y="132140"/>
            <a:ext cx="3547600" cy="480400"/>
          </a:xfrm>
          <a:prstGeom prst="rect">
            <a:avLst/>
          </a:prstGeom>
        </p:spPr>
        <p:txBody>
          <a:bodyPr spcFirstLastPara="1" wrap="square" lIns="0" tIns="0" rIns="0" bIns="0" anchor="ctr"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r>
              <a:rPr lang="fr-FR" dirty="0"/>
              <a:t>TITRE</a:t>
            </a:r>
            <a:endParaRPr dirty="0"/>
          </a:p>
        </p:txBody>
      </p:sp>
      <p:sp>
        <p:nvSpPr>
          <p:cNvPr id="36" name="Google Shape;36;p7"/>
          <p:cNvSpPr txBox="1">
            <a:spLocks noGrp="1"/>
          </p:cNvSpPr>
          <p:nvPr>
            <p:ph type="body" idx="1" hasCustomPrompt="1"/>
          </p:nvPr>
        </p:nvSpPr>
        <p:spPr>
          <a:xfrm>
            <a:off x="1005200" y="1295400"/>
            <a:ext cx="3254000" cy="43220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r>
              <a:rPr lang="fr-FR" dirty="0"/>
              <a:t>TEXTE</a:t>
            </a:r>
            <a:endParaRPr dirty="0"/>
          </a:p>
        </p:txBody>
      </p:sp>
      <p:sp>
        <p:nvSpPr>
          <p:cNvPr id="37" name="Google Shape;37;p7"/>
          <p:cNvSpPr txBox="1">
            <a:spLocks noGrp="1"/>
          </p:cNvSpPr>
          <p:nvPr>
            <p:ph type="body" idx="2" hasCustomPrompt="1"/>
          </p:nvPr>
        </p:nvSpPr>
        <p:spPr>
          <a:xfrm>
            <a:off x="4426128" y="1295400"/>
            <a:ext cx="3254000" cy="43220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r>
              <a:rPr lang="fr-FR" dirty="0"/>
              <a:t>TEXTE</a:t>
            </a:r>
            <a:endParaRPr dirty="0"/>
          </a:p>
        </p:txBody>
      </p:sp>
      <p:sp>
        <p:nvSpPr>
          <p:cNvPr id="38" name="Google Shape;38;p7"/>
          <p:cNvSpPr txBox="1">
            <a:spLocks noGrp="1"/>
          </p:cNvSpPr>
          <p:nvPr>
            <p:ph type="body" idx="3" hasCustomPrompt="1"/>
          </p:nvPr>
        </p:nvSpPr>
        <p:spPr>
          <a:xfrm>
            <a:off x="7847056" y="1295400"/>
            <a:ext cx="3254000" cy="43220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r>
              <a:rPr lang="fr-FR" dirty="0"/>
              <a:t>TEXTE</a:t>
            </a:r>
            <a:endParaRPr dirty="0"/>
          </a:p>
        </p:txBody>
      </p:sp>
      <p:sp>
        <p:nvSpPr>
          <p:cNvPr id="39" name="Google Shape;39;p7"/>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r>
              <a:rPr lang="fr-FR" dirty="0"/>
              <a:t>DEUXIEME FORUM ANNUEL INTERNATIONAL SUR LE DEVELOPPEMENT DE LA REGION DU LAC TCHAD</a:t>
            </a:r>
          </a:p>
        </p:txBody>
      </p:sp>
    </p:spTree>
    <p:extLst>
      <p:ext uri="{BB962C8B-B14F-4D97-AF65-F5344CB8AC3E}">
        <p14:creationId xmlns:p14="http://schemas.microsoft.com/office/powerpoint/2010/main" val="1605860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8"/>
          <p:cNvSpPr txBox="1">
            <a:spLocks noGrp="1"/>
          </p:cNvSpPr>
          <p:nvPr>
            <p:ph type="title" hasCustomPrompt="1"/>
          </p:nvPr>
        </p:nvSpPr>
        <p:spPr>
          <a:xfrm>
            <a:off x="4322200" y="132140"/>
            <a:ext cx="3547600" cy="480400"/>
          </a:xfrm>
          <a:prstGeom prst="rect">
            <a:avLst/>
          </a:prstGeom>
        </p:spPr>
        <p:txBody>
          <a:bodyPr spcFirstLastPara="1" wrap="square" lIns="0" tIns="0" rIns="0" bIns="0" anchor="ctr"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r>
              <a:rPr lang="fr-FR" dirty="0"/>
              <a:t>TITRE</a:t>
            </a:r>
            <a:endParaRPr dirty="0"/>
          </a:p>
        </p:txBody>
      </p:sp>
      <p:sp>
        <p:nvSpPr>
          <p:cNvPr id="42" name="Google Shape;42;p8"/>
          <p:cNvSpPr/>
          <p:nvPr/>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43" name="Google Shape;43;p8"/>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r>
              <a:rPr lang="fr-FR" dirty="0"/>
              <a:t>DEUXIEME FORUM ANNUEL INTERNATIONAL SUR LE DEVELOPPEMENT DE LA REGION DU LAC TCHAD</a:t>
            </a:r>
          </a:p>
        </p:txBody>
      </p:sp>
    </p:spTree>
    <p:extLst>
      <p:ext uri="{BB962C8B-B14F-4D97-AF65-F5344CB8AC3E}">
        <p14:creationId xmlns:p14="http://schemas.microsoft.com/office/powerpoint/2010/main" val="1457167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9"/>
          <p:cNvSpPr/>
          <p:nvPr/>
        </p:nvSpPr>
        <p:spPr>
          <a:xfrm rot="10800000" flipH="1">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46" name="Google Shape;46;p9"/>
          <p:cNvSpPr txBox="1">
            <a:spLocks noGrp="1"/>
          </p:cNvSpPr>
          <p:nvPr>
            <p:ph type="body" idx="1"/>
          </p:nvPr>
        </p:nvSpPr>
        <p:spPr>
          <a:xfrm>
            <a:off x="4138800" y="6017443"/>
            <a:ext cx="3914400" cy="692800"/>
          </a:xfrm>
          <a:prstGeom prst="rect">
            <a:avLst/>
          </a:prstGeom>
        </p:spPr>
        <p:txBody>
          <a:bodyPr spcFirstLastPara="1" wrap="square" lIns="91425" tIns="91425" rIns="91425" bIns="91425" anchor="b" anchorCtr="0">
            <a:noAutofit/>
          </a:bodyPr>
          <a:lstStyle>
            <a:lvl1pPr marL="609585" lvl="0" indent="-304792" algn="ctr">
              <a:spcBef>
                <a:spcPts val="480"/>
              </a:spcBef>
              <a:spcAft>
                <a:spcPts val="0"/>
              </a:spcAft>
              <a:buSzPts val="1200"/>
              <a:buNone/>
              <a:defRPr sz="1600" i="1">
                <a:solidFill>
                  <a:schemeClr val="dk2"/>
                </a:solidFill>
              </a:defRPr>
            </a:lvl1pPr>
          </a:lstStyle>
          <a:p>
            <a:endParaRPr/>
          </a:p>
        </p:txBody>
      </p:sp>
      <p:sp>
        <p:nvSpPr>
          <p:cNvPr id="47" name="Google Shape;47;p9"/>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r>
              <a:rPr lang="fr-FR" dirty="0"/>
              <a:t>DEUXIEME FORUM ANNUEL INTERNATIONAL SUR DEVELOPPEMENT DE LA REGION DU LAC TCHAD</a:t>
            </a:r>
          </a:p>
        </p:txBody>
      </p:sp>
    </p:spTree>
    <p:extLst>
      <p:ext uri="{BB962C8B-B14F-4D97-AF65-F5344CB8AC3E}">
        <p14:creationId xmlns:p14="http://schemas.microsoft.com/office/powerpoint/2010/main" val="148970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5A2837-4DAF-887B-3FDA-E7CD3502D7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FCD0EA7-7608-5B14-6031-7512E5E2D73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58E7A7-BAFD-B697-7381-86AC6BB3C488}"/>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247AA131-BB23-5D83-884F-1510D66F40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736A05-FB88-144C-9D23-0C3BA9B11F08}"/>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3904421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inverse">
  <p:cSld name="Blank inverse">
    <p:bg>
      <p:bgPr>
        <a:solidFill>
          <a:schemeClr val="dk1"/>
        </a:solidFill>
        <a:effectLst/>
      </p:bgPr>
    </p:bg>
    <p:spTree>
      <p:nvGrpSpPr>
        <p:cNvPr id="1" name="Shape 51"/>
        <p:cNvGrpSpPr/>
        <p:nvPr/>
      </p:nvGrpSpPr>
      <p:grpSpPr>
        <a:xfrm>
          <a:off x="0" y="0"/>
          <a:ext cx="0" cy="0"/>
          <a:chOff x="0" y="0"/>
          <a:chExt cx="0" cy="0"/>
        </a:xfrm>
      </p:grpSpPr>
      <p:sp>
        <p:nvSpPr>
          <p:cNvPr id="52" name="Google Shape;52;p11"/>
          <p:cNvSpPr/>
          <p:nvPr/>
        </p:nvSpPr>
        <p:spPr>
          <a:xfrm>
            <a:off x="744167" y="733901"/>
            <a:ext cx="10704264" cy="5390183"/>
          </a:xfrm>
          <a:custGeom>
            <a:avLst/>
            <a:gdLst/>
            <a:ahLst/>
            <a:cxnLst/>
            <a:rect l="l" t="t" r="r" b="b"/>
            <a:pathLst>
              <a:path w="344965" h="183798" extrusionOk="0">
                <a:moveTo>
                  <a:pt x="144041" y="38"/>
                </a:moveTo>
                <a:lnTo>
                  <a:pt x="0" y="0"/>
                </a:lnTo>
                <a:lnTo>
                  <a:pt x="0" y="183798"/>
                </a:lnTo>
                <a:lnTo>
                  <a:pt x="344965" y="183798"/>
                </a:lnTo>
                <a:lnTo>
                  <a:pt x="344965" y="0"/>
                </a:lnTo>
                <a:lnTo>
                  <a:pt x="202146" y="38"/>
                </a:lnTo>
              </a:path>
            </a:pathLst>
          </a:custGeom>
          <a:noFill/>
          <a:ln w="76200" cap="flat" cmpd="sng">
            <a:solidFill>
              <a:schemeClr val="lt1"/>
            </a:solidFill>
            <a:prstDash val="solid"/>
            <a:miter lim="8000"/>
            <a:headEnd type="none" w="med" len="med"/>
            <a:tailEnd type="none" w="med" len="med"/>
          </a:ln>
        </p:spPr>
      </p:sp>
      <p:sp>
        <p:nvSpPr>
          <p:cNvPr id="53" name="Google Shape;53;p11"/>
          <p:cNvSpPr txBox="1">
            <a:spLocks noGrp="1"/>
          </p:cNvSpPr>
          <p:nvPr>
            <p:ph type="sldNum" idx="12"/>
          </p:nvPr>
        </p:nvSpPr>
        <p:spPr>
          <a:xfrm>
            <a:off x="-167" y="6124067"/>
            <a:ext cx="12192000" cy="7340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r>
              <a:rPr lang="fr-FR" dirty="0"/>
              <a:t>DEUXIEME FORUM ANNUEL INTERNATIONAL SUR LE DEVELOPPEMENT DE LA REGION DU LAC TCHAD</a:t>
            </a:r>
          </a:p>
        </p:txBody>
      </p:sp>
      <p:pic>
        <p:nvPicPr>
          <p:cNvPr id="3" name="Picture 2" descr="A picture containing text, gambling house, room&#10;&#10;Description automatically generated">
            <a:extLst>
              <a:ext uri="{FF2B5EF4-FFF2-40B4-BE49-F238E27FC236}">
                <a16:creationId xmlns:a16="http://schemas.microsoft.com/office/drawing/2014/main" id="{D0F9987C-A8CB-AB28-1ED8-ADD711F6AE8B}"/>
              </a:ext>
            </a:extLst>
          </p:cNvPr>
          <p:cNvPicPr>
            <a:picLocks noChangeAspect="1"/>
          </p:cNvPicPr>
          <p:nvPr userDrawn="1"/>
        </p:nvPicPr>
        <p:blipFill>
          <a:blip r:embed="rId2"/>
          <a:stretch>
            <a:fillRect/>
          </a:stretch>
        </p:blipFill>
        <p:spPr>
          <a:xfrm>
            <a:off x="4168923" y="227675"/>
            <a:ext cx="3531740" cy="1440000"/>
          </a:xfrm>
          <a:prstGeom prst="rect">
            <a:avLst/>
          </a:prstGeom>
        </p:spPr>
      </p:pic>
    </p:spTree>
    <p:extLst>
      <p:ext uri="{BB962C8B-B14F-4D97-AF65-F5344CB8AC3E}">
        <p14:creationId xmlns:p14="http://schemas.microsoft.com/office/powerpoint/2010/main" val="1949600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D33B5-E119-8C3B-5979-829633E074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LID4096"/>
          </a:p>
        </p:txBody>
      </p:sp>
      <p:sp>
        <p:nvSpPr>
          <p:cNvPr id="3" name="Sous-titre 2">
            <a:extLst>
              <a:ext uri="{FF2B5EF4-FFF2-40B4-BE49-F238E27FC236}">
                <a16:creationId xmlns:a16="http://schemas.microsoft.com/office/drawing/2014/main" id="{05855268-1031-A908-BEC4-E791D88628AA}"/>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LID4096"/>
          </a:p>
        </p:txBody>
      </p:sp>
      <p:sp>
        <p:nvSpPr>
          <p:cNvPr id="4" name="Espace réservé de la date 3">
            <a:extLst>
              <a:ext uri="{FF2B5EF4-FFF2-40B4-BE49-F238E27FC236}">
                <a16:creationId xmlns:a16="http://schemas.microsoft.com/office/drawing/2014/main" id="{D14843B9-A75F-3BA4-E2D0-B7D9F4597CA9}"/>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5" name="Espace réservé du pied de page 4">
            <a:extLst>
              <a:ext uri="{FF2B5EF4-FFF2-40B4-BE49-F238E27FC236}">
                <a16:creationId xmlns:a16="http://schemas.microsoft.com/office/drawing/2014/main" id="{836243B9-CBD2-4517-6128-C0964C7B3245}"/>
              </a:ext>
            </a:extLst>
          </p:cNvPr>
          <p:cNvSpPr>
            <a:spLocks noGrp="1"/>
          </p:cNvSpPr>
          <p:nvPr>
            <p:ph type="ftr" sz="quarter" idx="11"/>
          </p:nvPr>
        </p:nvSpPr>
        <p:spPr/>
        <p:txBody>
          <a:bodyPr/>
          <a:lstStyle/>
          <a:p>
            <a:endParaRPr lang="LID4096"/>
          </a:p>
        </p:txBody>
      </p:sp>
      <p:sp>
        <p:nvSpPr>
          <p:cNvPr id="6" name="Espace réservé du numéro de diapositive 5">
            <a:extLst>
              <a:ext uri="{FF2B5EF4-FFF2-40B4-BE49-F238E27FC236}">
                <a16:creationId xmlns:a16="http://schemas.microsoft.com/office/drawing/2014/main" id="{40C4A95F-46FD-B6D2-479E-75DD7AA5CF10}"/>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2749981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14529-3299-3E39-1BE0-4ECF122B0B8D}"/>
              </a:ext>
            </a:extLst>
          </p:cNvPr>
          <p:cNvSpPr>
            <a:spLocks noGrp="1"/>
          </p:cNvSpPr>
          <p:nvPr>
            <p:ph type="title"/>
          </p:nvPr>
        </p:nvSpPr>
        <p:spPr/>
        <p:txBody>
          <a:bodyPr/>
          <a:lstStyle/>
          <a:p>
            <a:r>
              <a:rPr lang="fr-FR"/>
              <a:t>Modifiez le style du titre</a:t>
            </a:r>
            <a:endParaRPr lang="LID4096"/>
          </a:p>
        </p:txBody>
      </p:sp>
      <p:sp>
        <p:nvSpPr>
          <p:cNvPr id="3" name="Espace réservé du contenu 2">
            <a:extLst>
              <a:ext uri="{FF2B5EF4-FFF2-40B4-BE49-F238E27FC236}">
                <a16:creationId xmlns:a16="http://schemas.microsoft.com/office/drawing/2014/main" id="{E3C9216A-D65B-94D9-692D-ED7A6A1FD2B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e la date 3">
            <a:extLst>
              <a:ext uri="{FF2B5EF4-FFF2-40B4-BE49-F238E27FC236}">
                <a16:creationId xmlns:a16="http://schemas.microsoft.com/office/drawing/2014/main" id="{C80FE20C-125C-B4DD-2010-2B6F1C20BB4B}"/>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5" name="Espace réservé du pied de page 4">
            <a:extLst>
              <a:ext uri="{FF2B5EF4-FFF2-40B4-BE49-F238E27FC236}">
                <a16:creationId xmlns:a16="http://schemas.microsoft.com/office/drawing/2014/main" id="{AB8CA069-D191-E80A-47AD-FEFDF30147A8}"/>
              </a:ext>
            </a:extLst>
          </p:cNvPr>
          <p:cNvSpPr>
            <a:spLocks noGrp="1"/>
          </p:cNvSpPr>
          <p:nvPr>
            <p:ph type="ftr" sz="quarter" idx="11"/>
          </p:nvPr>
        </p:nvSpPr>
        <p:spPr/>
        <p:txBody>
          <a:bodyPr/>
          <a:lstStyle/>
          <a:p>
            <a:endParaRPr lang="LID4096"/>
          </a:p>
        </p:txBody>
      </p:sp>
      <p:sp>
        <p:nvSpPr>
          <p:cNvPr id="6" name="Espace réservé du numéro de diapositive 5">
            <a:extLst>
              <a:ext uri="{FF2B5EF4-FFF2-40B4-BE49-F238E27FC236}">
                <a16:creationId xmlns:a16="http://schemas.microsoft.com/office/drawing/2014/main" id="{5D8FF7EB-24CF-C00F-2FDC-BBC47133A1F5}"/>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3316755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D43CA-BC37-6C76-EB7C-1ED058D0D2BD}"/>
              </a:ext>
            </a:extLst>
          </p:cNvPr>
          <p:cNvSpPr>
            <a:spLocks noGrp="1"/>
          </p:cNvSpPr>
          <p:nvPr>
            <p:ph type="title"/>
          </p:nvPr>
        </p:nvSpPr>
        <p:spPr>
          <a:xfrm>
            <a:off x="831850" y="1709739"/>
            <a:ext cx="10515600" cy="2852737"/>
          </a:xfrm>
        </p:spPr>
        <p:txBody>
          <a:bodyPr anchor="b"/>
          <a:lstStyle>
            <a:lvl1pPr>
              <a:defRPr sz="6000"/>
            </a:lvl1pPr>
          </a:lstStyle>
          <a:p>
            <a:r>
              <a:rPr lang="fr-FR"/>
              <a:t>Modifiez le style du titre</a:t>
            </a:r>
            <a:endParaRPr lang="LID4096"/>
          </a:p>
        </p:txBody>
      </p:sp>
      <p:sp>
        <p:nvSpPr>
          <p:cNvPr id="3" name="Espace réservé du texte 2">
            <a:extLst>
              <a:ext uri="{FF2B5EF4-FFF2-40B4-BE49-F238E27FC236}">
                <a16:creationId xmlns:a16="http://schemas.microsoft.com/office/drawing/2014/main" id="{EAC56247-3F22-FB48-37D2-73E851DB9A49}"/>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9F0C745-27B9-F78F-B1F9-DD7F69049888}"/>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5" name="Espace réservé du pied de page 4">
            <a:extLst>
              <a:ext uri="{FF2B5EF4-FFF2-40B4-BE49-F238E27FC236}">
                <a16:creationId xmlns:a16="http://schemas.microsoft.com/office/drawing/2014/main" id="{97164CDC-0A2C-C01A-FE87-6B4CB331E4C2}"/>
              </a:ext>
            </a:extLst>
          </p:cNvPr>
          <p:cNvSpPr>
            <a:spLocks noGrp="1"/>
          </p:cNvSpPr>
          <p:nvPr>
            <p:ph type="ftr" sz="quarter" idx="11"/>
          </p:nvPr>
        </p:nvSpPr>
        <p:spPr/>
        <p:txBody>
          <a:bodyPr/>
          <a:lstStyle/>
          <a:p>
            <a:endParaRPr lang="LID4096"/>
          </a:p>
        </p:txBody>
      </p:sp>
      <p:sp>
        <p:nvSpPr>
          <p:cNvPr id="6" name="Espace réservé du numéro de diapositive 5">
            <a:extLst>
              <a:ext uri="{FF2B5EF4-FFF2-40B4-BE49-F238E27FC236}">
                <a16:creationId xmlns:a16="http://schemas.microsoft.com/office/drawing/2014/main" id="{893A0AA2-2530-8458-2B7F-63F43646F41B}"/>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1013880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AB2B9-FB45-B51A-F42B-D3BB72F3CD08}"/>
              </a:ext>
            </a:extLst>
          </p:cNvPr>
          <p:cNvSpPr>
            <a:spLocks noGrp="1"/>
          </p:cNvSpPr>
          <p:nvPr>
            <p:ph type="title"/>
          </p:nvPr>
        </p:nvSpPr>
        <p:spPr/>
        <p:txBody>
          <a:bodyPr/>
          <a:lstStyle/>
          <a:p>
            <a:r>
              <a:rPr lang="fr-FR"/>
              <a:t>Modifiez le style du titre</a:t>
            </a:r>
            <a:endParaRPr lang="LID4096"/>
          </a:p>
        </p:txBody>
      </p:sp>
      <p:sp>
        <p:nvSpPr>
          <p:cNvPr id="3" name="Espace réservé du contenu 2">
            <a:extLst>
              <a:ext uri="{FF2B5EF4-FFF2-40B4-BE49-F238E27FC236}">
                <a16:creationId xmlns:a16="http://schemas.microsoft.com/office/drawing/2014/main" id="{58DFF969-3A98-054F-BBC4-3BA75D40B6A3}"/>
              </a:ext>
            </a:extLst>
          </p:cNvPr>
          <p:cNvSpPr>
            <a:spLocks noGrp="1"/>
          </p:cNvSpPr>
          <p:nvPr>
            <p:ph sz="half" idx="1"/>
          </p:nvPr>
        </p:nvSpPr>
        <p:spPr>
          <a:xfrm>
            <a:off x="838200" y="1825626"/>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u contenu 3">
            <a:extLst>
              <a:ext uri="{FF2B5EF4-FFF2-40B4-BE49-F238E27FC236}">
                <a16:creationId xmlns:a16="http://schemas.microsoft.com/office/drawing/2014/main" id="{93A95A43-8D64-D1A3-DDAA-19D65DBD8CC1}"/>
              </a:ext>
            </a:extLst>
          </p:cNvPr>
          <p:cNvSpPr>
            <a:spLocks noGrp="1"/>
          </p:cNvSpPr>
          <p:nvPr>
            <p:ph sz="half" idx="2"/>
          </p:nvPr>
        </p:nvSpPr>
        <p:spPr>
          <a:xfrm>
            <a:off x="6172200" y="1825626"/>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5" name="Espace réservé de la date 4">
            <a:extLst>
              <a:ext uri="{FF2B5EF4-FFF2-40B4-BE49-F238E27FC236}">
                <a16:creationId xmlns:a16="http://schemas.microsoft.com/office/drawing/2014/main" id="{5027266D-71DF-057F-227D-882192A0E4AD}"/>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6" name="Espace réservé du pied de page 5">
            <a:extLst>
              <a:ext uri="{FF2B5EF4-FFF2-40B4-BE49-F238E27FC236}">
                <a16:creationId xmlns:a16="http://schemas.microsoft.com/office/drawing/2014/main" id="{431328FE-B276-E9AD-CC5A-04807A7B8A9E}"/>
              </a:ext>
            </a:extLst>
          </p:cNvPr>
          <p:cNvSpPr>
            <a:spLocks noGrp="1"/>
          </p:cNvSpPr>
          <p:nvPr>
            <p:ph type="ftr" sz="quarter" idx="11"/>
          </p:nvPr>
        </p:nvSpPr>
        <p:spPr/>
        <p:txBody>
          <a:bodyPr/>
          <a:lstStyle/>
          <a:p>
            <a:endParaRPr lang="LID4096"/>
          </a:p>
        </p:txBody>
      </p:sp>
      <p:sp>
        <p:nvSpPr>
          <p:cNvPr id="7" name="Espace réservé du numéro de diapositive 6">
            <a:extLst>
              <a:ext uri="{FF2B5EF4-FFF2-40B4-BE49-F238E27FC236}">
                <a16:creationId xmlns:a16="http://schemas.microsoft.com/office/drawing/2014/main" id="{4EA492F5-A65F-DD13-568C-3B3541518B67}"/>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3909630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E8D49-1657-11EC-2D45-E2C15764A281}"/>
              </a:ext>
            </a:extLst>
          </p:cNvPr>
          <p:cNvSpPr>
            <a:spLocks noGrp="1"/>
          </p:cNvSpPr>
          <p:nvPr>
            <p:ph type="title"/>
          </p:nvPr>
        </p:nvSpPr>
        <p:spPr>
          <a:xfrm>
            <a:off x="839788" y="365126"/>
            <a:ext cx="10515600" cy="1325563"/>
          </a:xfrm>
        </p:spPr>
        <p:txBody>
          <a:bodyPr/>
          <a:lstStyle/>
          <a:p>
            <a:r>
              <a:rPr lang="fr-FR"/>
              <a:t>Modifiez le style du titre</a:t>
            </a:r>
            <a:endParaRPr lang="LID4096"/>
          </a:p>
        </p:txBody>
      </p:sp>
      <p:sp>
        <p:nvSpPr>
          <p:cNvPr id="3" name="Espace réservé du texte 2">
            <a:extLst>
              <a:ext uri="{FF2B5EF4-FFF2-40B4-BE49-F238E27FC236}">
                <a16:creationId xmlns:a16="http://schemas.microsoft.com/office/drawing/2014/main" id="{BB2B9A36-521E-677E-BC78-1A9814083E2E}"/>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032319-9482-7D19-7D36-73D14F387BA6}"/>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5" name="Espace réservé du texte 4">
            <a:extLst>
              <a:ext uri="{FF2B5EF4-FFF2-40B4-BE49-F238E27FC236}">
                <a16:creationId xmlns:a16="http://schemas.microsoft.com/office/drawing/2014/main" id="{F30A39F7-13F5-B8CE-0D5C-658B70FCB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6DE96BC-33ED-4A96-EF32-CE1CCF4A005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7" name="Espace réservé de la date 6">
            <a:extLst>
              <a:ext uri="{FF2B5EF4-FFF2-40B4-BE49-F238E27FC236}">
                <a16:creationId xmlns:a16="http://schemas.microsoft.com/office/drawing/2014/main" id="{8D0A4B4A-47D4-7CB0-C42E-735741E541AB}"/>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8" name="Espace réservé du pied de page 7">
            <a:extLst>
              <a:ext uri="{FF2B5EF4-FFF2-40B4-BE49-F238E27FC236}">
                <a16:creationId xmlns:a16="http://schemas.microsoft.com/office/drawing/2014/main" id="{2E8131E5-C0D5-92B7-83C6-25606C1B24E1}"/>
              </a:ext>
            </a:extLst>
          </p:cNvPr>
          <p:cNvSpPr>
            <a:spLocks noGrp="1"/>
          </p:cNvSpPr>
          <p:nvPr>
            <p:ph type="ftr" sz="quarter" idx="11"/>
          </p:nvPr>
        </p:nvSpPr>
        <p:spPr/>
        <p:txBody>
          <a:bodyPr/>
          <a:lstStyle/>
          <a:p>
            <a:endParaRPr lang="LID4096"/>
          </a:p>
        </p:txBody>
      </p:sp>
      <p:sp>
        <p:nvSpPr>
          <p:cNvPr id="9" name="Espace réservé du numéro de diapositive 8">
            <a:extLst>
              <a:ext uri="{FF2B5EF4-FFF2-40B4-BE49-F238E27FC236}">
                <a16:creationId xmlns:a16="http://schemas.microsoft.com/office/drawing/2014/main" id="{43815B65-7DF3-6AAD-2C13-5633DAA7E50F}"/>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3250588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C2EFE2-8C7E-09DC-52CB-079CE5E22F9A}"/>
              </a:ext>
            </a:extLst>
          </p:cNvPr>
          <p:cNvSpPr>
            <a:spLocks noGrp="1"/>
          </p:cNvSpPr>
          <p:nvPr>
            <p:ph type="title"/>
          </p:nvPr>
        </p:nvSpPr>
        <p:spPr/>
        <p:txBody>
          <a:bodyPr/>
          <a:lstStyle/>
          <a:p>
            <a:r>
              <a:rPr lang="fr-FR"/>
              <a:t>Modifiez le style du titre</a:t>
            </a:r>
            <a:endParaRPr lang="LID4096"/>
          </a:p>
        </p:txBody>
      </p:sp>
      <p:sp>
        <p:nvSpPr>
          <p:cNvPr id="3" name="Espace réservé de la date 2">
            <a:extLst>
              <a:ext uri="{FF2B5EF4-FFF2-40B4-BE49-F238E27FC236}">
                <a16:creationId xmlns:a16="http://schemas.microsoft.com/office/drawing/2014/main" id="{46A7371F-1071-D58C-AB97-6463B3A0E0BF}"/>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4" name="Espace réservé du pied de page 3">
            <a:extLst>
              <a:ext uri="{FF2B5EF4-FFF2-40B4-BE49-F238E27FC236}">
                <a16:creationId xmlns:a16="http://schemas.microsoft.com/office/drawing/2014/main" id="{A289B898-798F-F8C7-5C85-BE0A7794AE26}"/>
              </a:ext>
            </a:extLst>
          </p:cNvPr>
          <p:cNvSpPr>
            <a:spLocks noGrp="1"/>
          </p:cNvSpPr>
          <p:nvPr>
            <p:ph type="ftr" sz="quarter" idx="11"/>
          </p:nvPr>
        </p:nvSpPr>
        <p:spPr/>
        <p:txBody>
          <a:bodyPr/>
          <a:lstStyle/>
          <a:p>
            <a:endParaRPr lang="LID4096"/>
          </a:p>
        </p:txBody>
      </p:sp>
      <p:sp>
        <p:nvSpPr>
          <p:cNvPr id="5" name="Espace réservé du numéro de diapositive 4">
            <a:extLst>
              <a:ext uri="{FF2B5EF4-FFF2-40B4-BE49-F238E27FC236}">
                <a16:creationId xmlns:a16="http://schemas.microsoft.com/office/drawing/2014/main" id="{F7009C82-C2F8-8A8A-8108-B8B9E0FD9B24}"/>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1636786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02EBAE5-49A4-9386-FF3B-2F88E0AA33A9}"/>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3" name="Espace réservé du pied de page 2">
            <a:extLst>
              <a:ext uri="{FF2B5EF4-FFF2-40B4-BE49-F238E27FC236}">
                <a16:creationId xmlns:a16="http://schemas.microsoft.com/office/drawing/2014/main" id="{33FCFB4D-1AC6-7EB5-E935-A89AB117B253}"/>
              </a:ext>
            </a:extLst>
          </p:cNvPr>
          <p:cNvSpPr>
            <a:spLocks noGrp="1"/>
          </p:cNvSpPr>
          <p:nvPr>
            <p:ph type="ftr" sz="quarter" idx="11"/>
          </p:nvPr>
        </p:nvSpPr>
        <p:spPr/>
        <p:txBody>
          <a:bodyPr/>
          <a:lstStyle/>
          <a:p>
            <a:endParaRPr lang="LID4096"/>
          </a:p>
        </p:txBody>
      </p:sp>
      <p:sp>
        <p:nvSpPr>
          <p:cNvPr id="4" name="Espace réservé du numéro de diapositive 3">
            <a:extLst>
              <a:ext uri="{FF2B5EF4-FFF2-40B4-BE49-F238E27FC236}">
                <a16:creationId xmlns:a16="http://schemas.microsoft.com/office/drawing/2014/main" id="{0EADD05B-E391-43CB-6B36-5415C3ABFA4B}"/>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251885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018B1-877E-9D9F-57A9-558A816518EC}"/>
              </a:ext>
            </a:extLst>
          </p:cNvPr>
          <p:cNvSpPr>
            <a:spLocks noGrp="1"/>
          </p:cNvSpPr>
          <p:nvPr>
            <p:ph type="title"/>
          </p:nvPr>
        </p:nvSpPr>
        <p:spPr>
          <a:xfrm>
            <a:off x="839789" y="457200"/>
            <a:ext cx="3932237" cy="1600200"/>
          </a:xfrm>
        </p:spPr>
        <p:txBody>
          <a:bodyPr anchor="b"/>
          <a:lstStyle>
            <a:lvl1pPr>
              <a:defRPr sz="3200"/>
            </a:lvl1pPr>
          </a:lstStyle>
          <a:p>
            <a:r>
              <a:rPr lang="fr-FR"/>
              <a:t>Modifiez le style du titre</a:t>
            </a:r>
            <a:endParaRPr lang="LID4096"/>
          </a:p>
        </p:txBody>
      </p:sp>
      <p:sp>
        <p:nvSpPr>
          <p:cNvPr id="3" name="Espace réservé du contenu 2">
            <a:extLst>
              <a:ext uri="{FF2B5EF4-FFF2-40B4-BE49-F238E27FC236}">
                <a16:creationId xmlns:a16="http://schemas.microsoft.com/office/drawing/2014/main" id="{81F394E8-7884-4BDE-96DD-F22D22860B3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u texte 3">
            <a:extLst>
              <a:ext uri="{FF2B5EF4-FFF2-40B4-BE49-F238E27FC236}">
                <a16:creationId xmlns:a16="http://schemas.microsoft.com/office/drawing/2014/main" id="{E5B0C0D7-4E8C-AAD5-44BE-25771A7D17E3}"/>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09905F-4B01-7367-BA5C-A00E5EC46A4D}"/>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6" name="Espace réservé du pied de page 5">
            <a:extLst>
              <a:ext uri="{FF2B5EF4-FFF2-40B4-BE49-F238E27FC236}">
                <a16:creationId xmlns:a16="http://schemas.microsoft.com/office/drawing/2014/main" id="{2635061C-A59B-E9E3-7D15-60F7ED659B3B}"/>
              </a:ext>
            </a:extLst>
          </p:cNvPr>
          <p:cNvSpPr>
            <a:spLocks noGrp="1"/>
          </p:cNvSpPr>
          <p:nvPr>
            <p:ph type="ftr" sz="quarter" idx="11"/>
          </p:nvPr>
        </p:nvSpPr>
        <p:spPr/>
        <p:txBody>
          <a:bodyPr/>
          <a:lstStyle/>
          <a:p>
            <a:endParaRPr lang="LID4096"/>
          </a:p>
        </p:txBody>
      </p:sp>
      <p:sp>
        <p:nvSpPr>
          <p:cNvPr id="7" name="Espace réservé du numéro de diapositive 6">
            <a:extLst>
              <a:ext uri="{FF2B5EF4-FFF2-40B4-BE49-F238E27FC236}">
                <a16:creationId xmlns:a16="http://schemas.microsoft.com/office/drawing/2014/main" id="{689673FA-FC50-5AD2-1F3D-AE9AA93502AF}"/>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2172451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807E21-3442-5153-5FF2-7A53D6BE0344}"/>
              </a:ext>
            </a:extLst>
          </p:cNvPr>
          <p:cNvSpPr>
            <a:spLocks noGrp="1"/>
          </p:cNvSpPr>
          <p:nvPr>
            <p:ph type="title"/>
          </p:nvPr>
        </p:nvSpPr>
        <p:spPr>
          <a:xfrm>
            <a:off x="839789" y="457200"/>
            <a:ext cx="3932237" cy="1600200"/>
          </a:xfrm>
        </p:spPr>
        <p:txBody>
          <a:bodyPr anchor="b"/>
          <a:lstStyle>
            <a:lvl1pPr>
              <a:defRPr sz="3200"/>
            </a:lvl1pPr>
          </a:lstStyle>
          <a:p>
            <a:r>
              <a:rPr lang="fr-FR"/>
              <a:t>Modifiez le style du titre</a:t>
            </a:r>
            <a:endParaRPr lang="LID4096"/>
          </a:p>
        </p:txBody>
      </p:sp>
      <p:sp>
        <p:nvSpPr>
          <p:cNvPr id="3" name="Espace réservé pour une image  2">
            <a:extLst>
              <a:ext uri="{FF2B5EF4-FFF2-40B4-BE49-F238E27FC236}">
                <a16:creationId xmlns:a16="http://schemas.microsoft.com/office/drawing/2014/main" id="{62F38F85-36BA-0CFA-CE92-3E2D1C72638B}"/>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LID4096"/>
          </a:p>
        </p:txBody>
      </p:sp>
      <p:sp>
        <p:nvSpPr>
          <p:cNvPr id="4" name="Espace réservé du texte 3">
            <a:extLst>
              <a:ext uri="{FF2B5EF4-FFF2-40B4-BE49-F238E27FC236}">
                <a16:creationId xmlns:a16="http://schemas.microsoft.com/office/drawing/2014/main" id="{58BAFFA7-61DE-B2D8-8934-69EF9325DA59}"/>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BDB456-DFAC-65B8-506D-031FC79E5380}"/>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6" name="Espace réservé du pied de page 5">
            <a:extLst>
              <a:ext uri="{FF2B5EF4-FFF2-40B4-BE49-F238E27FC236}">
                <a16:creationId xmlns:a16="http://schemas.microsoft.com/office/drawing/2014/main" id="{64EC9E09-CD4F-7C34-59FB-EE36DB59EE44}"/>
              </a:ext>
            </a:extLst>
          </p:cNvPr>
          <p:cNvSpPr>
            <a:spLocks noGrp="1"/>
          </p:cNvSpPr>
          <p:nvPr>
            <p:ph type="ftr" sz="quarter" idx="11"/>
          </p:nvPr>
        </p:nvSpPr>
        <p:spPr/>
        <p:txBody>
          <a:bodyPr/>
          <a:lstStyle/>
          <a:p>
            <a:endParaRPr lang="LID4096"/>
          </a:p>
        </p:txBody>
      </p:sp>
      <p:sp>
        <p:nvSpPr>
          <p:cNvPr id="7" name="Espace réservé du numéro de diapositive 6">
            <a:extLst>
              <a:ext uri="{FF2B5EF4-FFF2-40B4-BE49-F238E27FC236}">
                <a16:creationId xmlns:a16="http://schemas.microsoft.com/office/drawing/2014/main" id="{4B92733B-C3E3-14E9-6A87-67EA78C298A1}"/>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2946815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D73E9-6966-12FA-F76C-2D809D92B35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3E9186B-4FAA-3CC8-843B-E9725B2A15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160E481-95E9-3A58-5A5F-7CAF1F0DD92A}"/>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80C60366-BB66-96C3-70F3-60F825909D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A8507A-4D0C-A418-D03A-C159729E79F1}"/>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696731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C87C4-A285-D36A-71D8-CB30F67E09FC}"/>
              </a:ext>
            </a:extLst>
          </p:cNvPr>
          <p:cNvSpPr>
            <a:spLocks noGrp="1"/>
          </p:cNvSpPr>
          <p:nvPr>
            <p:ph type="title"/>
          </p:nvPr>
        </p:nvSpPr>
        <p:spPr/>
        <p:txBody>
          <a:bodyPr/>
          <a:lstStyle/>
          <a:p>
            <a:r>
              <a:rPr lang="fr-FR"/>
              <a:t>Modifiez le style du titre</a:t>
            </a:r>
            <a:endParaRPr lang="LID4096"/>
          </a:p>
        </p:txBody>
      </p:sp>
      <p:sp>
        <p:nvSpPr>
          <p:cNvPr id="3" name="Espace réservé du texte vertical 2">
            <a:extLst>
              <a:ext uri="{FF2B5EF4-FFF2-40B4-BE49-F238E27FC236}">
                <a16:creationId xmlns:a16="http://schemas.microsoft.com/office/drawing/2014/main" id="{201B9085-61E2-49F3-DD33-2E94C1A309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e la date 3">
            <a:extLst>
              <a:ext uri="{FF2B5EF4-FFF2-40B4-BE49-F238E27FC236}">
                <a16:creationId xmlns:a16="http://schemas.microsoft.com/office/drawing/2014/main" id="{505D4D70-985D-BB03-223E-89E96E88121D}"/>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5" name="Espace réservé du pied de page 4">
            <a:extLst>
              <a:ext uri="{FF2B5EF4-FFF2-40B4-BE49-F238E27FC236}">
                <a16:creationId xmlns:a16="http://schemas.microsoft.com/office/drawing/2014/main" id="{2ECC06C3-F499-5266-8422-2812B58989FA}"/>
              </a:ext>
            </a:extLst>
          </p:cNvPr>
          <p:cNvSpPr>
            <a:spLocks noGrp="1"/>
          </p:cNvSpPr>
          <p:nvPr>
            <p:ph type="ftr" sz="quarter" idx="11"/>
          </p:nvPr>
        </p:nvSpPr>
        <p:spPr/>
        <p:txBody>
          <a:bodyPr/>
          <a:lstStyle/>
          <a:p>
            <a:endParaRPr lang="LID4096"/>
          </a:p>
        </p:txBody>
      </p:sp>
      <p:sp>
        <p:nvSpPr>
          <p:cNvPr id="6" name="Espace réservé du numéro de diapositive 5">
            <a:extLst>
              <a:ext uri="{FF2B5EF4-FFF2-40B4-BE49-F238E27FC236}">
                <a16:creationId xmlns:a16="http://schemas.microsoft.com/office/drawing/2014/main" id="{92BBBE65-EA03-573A-3B26-CA7D1D6905B5}"/>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3345886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C8302C-B2C5-F1C7-5F70-EEB5AD92F8DE}"/>
              </a:ext>
            </a:extLst>
          </p:cNvPr>
          <p:cNvSpPr>
            <a:spLocks noGrp="1"/>
          </p:cNvSpPr>
          <p:nvPr>
            <p:ph type="title" orient="vert"/>
          </p:nvPr>
        </p:nvSpPr>
        <p:spPr>
          <a:xfrm>
            <a:off x="8724900" y="365126"/>
            <a:ext cx="2628900" cy="5811838"/>
          </a:xfrm>
        </p:spPr>
        <p:txBody>
          <a:bodyPr vert="eaVert"/>
          <a:lstStyle/>
          <a:p>
            <a:r>
              <a:rPr lang="fr-FR"/>
              <a:t>Modifiez le style du titre</a:t>
            </a:r>
            <a:endParaRPr lang="LID4096"/>
          </a:p>
        </p:txBody>
      </p:sp>
      <p:sp>
        <p:nvSpPr>
          <p:cNvPr id="3" name="Espace réservé du texte vertical 2">
            <a:extLst>
              <a:ext uri="{FF2B5EF4-FFF2-40B4-BE49-F238E27FC236}">
                <a16:creationId xmlns:a16="http://schemas.microsoft.com/office/drawing/2014/main" id="{C27E516A-C943-06A9-D6D3-28CC11A7783B}"/>
              </a:ext>
            </a:extLst>
          </p:cNvPr>
          <p:cNvSpPr>
            <a:spLocks noGrp="1"/>
          </p:cNvSpPr>
          <p:nvPr>
            <p:ph type="body" orient="vert" idx="1"/>
          </p:nvPr>
        </p:nvSpPr>
        <p:spPr>
          <a:xfrm>
            <a:off x="838200" y="365126"/>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e la date 3">
            <a:extLst>
              <a:ext uri="{FF2B5EF4-FFF2-40B4-BE49-F238E27FC236}">
                <a16:creationId xmlns:a16="http://schemas.microsoft.com/office/drawing/2014/main" id="{45CD164F-4FAE-4AE0-1E2B-2930D4C5D900}"/>
              </a:ext>
            </a:extLst>
          </p:cNvPr>
          <p:cNvSpPr>
            <a:spLocks noGrp="1"/>
          </p:cNvSpPr>
          <p:nvPr>
            <p:ph type="dt" sz="half" idx="10"/>
          </p:nvPr>
        </p:nvSpPr>
        <p:spPr/>
        <p:txBody>
          <a:bodyPr/>
          <a:lstStyle/>
          <a:p>
            <a:fld id="{1E8F70C8-2B7E-4458-B94B-3EB6D5550F55}" type="datetimeFigureOut">
              <a:rPr lang="LID4096" smtClean="0"/>
              <a:t>05/24/2023</a:t>
            </a:fld>
            <a:endParaRPr lang="LID4096"/>
          </a:p>
        </p:txBody>
      </p:sp>
      <p:sp>
        <p:nvSpPr>
          <p:cNvPr id="5" name="Espace réservé du pied de page 4">
            <a:extLst>
              <a:ext uri="{FF2B5EF4-FFF2-40B4-BE49-F238E27FC236}">
                <a16:creationId xmlns:a16="http://schemas.microsoft.com/office/drawing/2014/main" id="{FD8B8358-2AFC-DD20-F312-65064655CECC}"/>
              </a:ext>
            </a:extLst>
          </p:cNvPr>
          <p:cNvSpPr>
            <a:spLocks noGrp="1"/>
          </p:cNvSpPr>
          <p:nvPr>
            <p:ph type="ftr" sz="quarter" idx="11"/>
          </p:nvPr>
        </p:nvSpPr>
        <p:spPr/>
        <p:txBody>
          <a:bodyPr/>
          <a:lstStyle/>
          <a:p>
            <a:endParaRPr lang="LID4096"/>
          </a:p>
        </p:txBody>
      </p:sp>
      <p:sp>
        <p:nvSpPr>
          <p:cNvPr id="6" name="Espace réservé du numéro de diapositive 5">
            <a:extLst>
              <a:ext uri="{FF2B5EF4-FFF2-40B4-BE49-F238E27FC236}">
                <a16:creationId xmlns:a16="http://schemas.microsoft.com/office/drawing/2014/main" id="{42F17613-12C6-6C6D-30B8-A646CC17ACBA}"/>
              </a:ext>
            </a:extLst>
          </p:cNvPr>
          <p:cNvSpPr>
            <a:spLocks noGrp="1"/>
          </p:cNvSpPr>
          <p:nvPr>
            <p:ph type="sldNum" sz="quarter" idx="12"/>
          </p:nvPr>
        </p:nvSpPr>
        <p:spPr/>
        <p:txBody>
          <a:bodyPr/>
          <a:lstStyle/>
          <a:p>
            <a:fld id="{37D8B406-B6CA-486C-BA4C-B03F2309EF1D}" type="slidenum">
              <a:rPr lang="LID4096" smtClean="0"/>
              <a:t>‹N°›</a:t>
            </a:fld>
            <a:endParaRPr lang="LID4096"/>
          </a:p>
        </p:txBody>
      </p:sp>
    </p:spTree>
    <p:extLst>
      <p:ext uri="{BB962C8B-B14F-4D97-AF65-F5344CB8AC3E}">
        <p14:creationId xmlns:p14="http://schemas.microsoft.com/office/powerpoint/2010/main" val="3560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C74F2-A050-6BBB-4C5A-74A804723D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E8D6F43-BE00-F8E7-25A1-8062A25A66D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6945772-29A5-56FD-D168-90D31720E43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F200C14-F137-CF65-97AF-07C25D6C0837}"/>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6" name="Espace réservé du pied de page 5">
            <a:extLst>
              <a:ext uri="{FF2B5EF4-FFF2-40B4-BE49-F238E27FC236}">
                <a16:creationId xmlns:a16="http://schemas.microsoft.com/office/drawing/2014/main" id="{676362AE-43D1-B2EC-99C3-77562011939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E38273-4C9B-1A55-7FAD-CB6F484D9F73}"/>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183040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129EC-DDA3-2342-31DD-F84BA147944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B9F5EE9-FC5C-7D83-84AB-96D5549473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58D66E-9E0A-CD17-928C-490D11590D5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F724574-B82E-5618-0234-52998D372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AA5DD43-382C-8484-4854-D1A3C0CB07C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C20CC68-6434-0B36-340A-7A07FD7EAA6D}"/>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8" name="Espace réservé du pied de page 7">
            <a:extLst>
              <a:ext uri="{FF2B5EF4-FFF2-40B4-BE49-F238E27FC236}">
                <a16:creationId xmlns:a16="http://schemas.microsoft.com/office/drawing/2014/main" id="{2B3C6819-EFDC-7F62-C1FE-4BF6265A2DC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62EC7C1-2704-5BAA-8519-CBC950306F14}"/>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138138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05FB86-24AC-35D3-E69A-18DEC2BBF18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A938106-8BEE-DD99-7F54-A96E59E76AE5}"/>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4" name="Espace réservé du pied de page 3">
            <a:extLst>
              <a:ext uri="{FF2B5EF4-FFF2-40B4-BE49-F238E27FC236}">
                <a16:creationId xmlns:a16="http://schemas.microsoft.com/office/drawing/2014/main" id="{51873745-578B-F878-D8F1-591712EA01F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854BC18-49C5-5B62-668F-E5FA04607616}"/>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249379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2F01487-E59D-0BD9-B993-C5D6AED6225B}"/>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3" name="Espace réservé du pied de page 2">
            <a:extLst>
              <a:ext uri="{FF2B5EF4-FFF2-40B4-BE49-F238E27FC236}">
                <a16:creationId xmlns:a16="http://schemas.microsoft.com/office/drawing/2014/main" id="{06300466-12FB-9FAE-54BB-485F8EC8359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CCB2445-BD03-0B4C-03A0-1796314DDECF}"/>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274020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7BA6D-E6BF-414E-3A80-CB073F4C4A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ACB07F-30AE-2CDF-B010-DA54C1752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E95C410-5CF5-A513-54BF-BAC0244C5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B24FFE3-70A8-2E0D-F7FC-B5F6641214B0}"/>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6" name="Espace réservé du pied de page 5">
            <a:extLst>
              <a:ext uri="{FF2B5EF4-FFF2-40B4-BE49-F238E27FC236}">
                <a16:creationId xmlns:a16="http://schemas.microsoft.com/office/drawing/2014/main" id="{640F0FC7-2488-1532-E7D8-FAA27E3F10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002FA6-19A6-8590-A57A-07C21C21D99B}"/>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220326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3BEF8B-F40D-122C-D5A7-6482818CF5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C2AE3E5-63EA-4260-22C4-BDF94C4B2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253ED3-52BC-DC9A-9A1A-082A004C3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B17643F-821B-17C8-1C59-844A6D3D439C}"/>
              </a:ext>
            </a:extLst>
          </p:cNvPr>
          <p:cNvSpPr>
            <a:spLocks noGrp="1"/>
          </p:cNvSpPr>
          <p:nvPr>
            <p:ph type="dt" sz="half" idx="10"/>
          </p:nvPr>
        </p:nvSpPr>
        <p:spPr/>
        <p:txBody>
          <a:bodyPr/>
          <a:lstStyle/>
          <a:p>
            <a:fld id="{E51846BD-85E3-425D-A076-6EAC58FA0116}" type="datetimeFigureOut">
              <a:rPr lang="fr-FR" smtClean="0"/>
              <a:t>24/05/2023</a:t>
            </a:fld>
            <a:endParaRPr lang="fr-FR"/>
          </a:p>
        </p:txBody>
      </p:sp>
      <p:sp>
        <p:nvSpPr>
          <p:cNvPr id="6" name="Espace réservé du pied de page 5">
            <a:extLst>
              <a:ext uri="{FF2B5EF4-FFF2-40B4-BE49-F238E27FC236}">
                <a16:creationId xmlns:a16="http://schemas.microsoft.com/office/drawing/2014/main" id="{CE6DC946-E913-7931-4C1F-B2B04E3EC4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27D840-E966-719A-A928-97B457A528F5}"/>
              </a:ext>
            </a:extLst>
          </p:cNvPr>
          <p:cNvSpPr>
            <a:spLocks noGrp="1"/>
          </p:cNvSpPr>
          <p:nvPr>
            <p:ph type="sldNum" sz="quarter" idx="12"/>
          </p:nvPr>
        </p:nvSpPr>
        <p:spPr/>
        <p:txBody>
          <a:bodyPr/>
          <a:lstStyle/>
          <a:p>
            <a:fld id="{45594648-F636-4631-A90B-A74E911118BC}" type="slidenum">
              <a:rPr lang="fr-FR" smtClean="0"/>
              <a:t>‹N°›</a:t>
            </a:fld>
            <a:endParaRPr lang="fr-FR"/>
          </a:p>
        </p:txBody>
      </p:sp>
    </p:spTree>
    <p:extLst>
      <p:ext uri="{BB962C8B-B14F-4D97-AF65-F5344CB8AC3E}">
        <p14:creationId xmlns:p14="http://schemas.microsoft.com/office/powerpoint/2010/main" val="343378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5754504-C99C-AD47-207C-B9B316DB8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3C7231B-4F0F-A7F2-B155-1E6ADC4B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7BB71C-F2B2-BAC3-F28C-D8553993AF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846BD-85E3-425D-A076-6EAC58FA0116}"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84940C6B-5D9B-7387-3A27-8CB2C5EF2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19D42C9-C69B-489D-2E7C-F27C7B8BB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94648-F636-4631-A90B-A74E911118BC}" type="slidenum">
              <a:rPr lang="fr-FR" smtClean="0"/>
              <a:t>‹N°›</a:t>
            </a:fld>
            <a:endParaRPr lang="fr-FR"/>
          </a:p>
        </p:txBody>
      </p:sp>
    </p:spTree>
    <p:extLst>
      <p:ext uri="{BB962C8B-B14F-4D97-AF65-F5344CB8AC3E}">
        <p14:creationId xmlns:p14="http://schemas.microsoft.com/office/powerpoint/2010/main" val="309020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2200" y="132140"/>
            <a:ext cx="3547600" cy="4804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1pPr>
            <a:lvl2pPr lvl="1"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2pPr>
            <a:lvl3pPr lvl="2"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3pPr>
            <a:lvl4pPr lvl="3"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4pPr>
            <a:lvl5pPr lvl="4"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5pPr>
            <a:lvl6pPr lvl="5"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6pPr>
            <a:lvl7pPr lvl="6"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7pPr>
            <a:lvl8pPr lvl="7"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8pPr>
            <a:lvl9pPr lvl="8"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222200" y="1267800"/>
            <a:ext cx="9747600" cy="43224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2"/>
              </a:buClr>
              <a:buSzPts val="2400"/>
              <a:buFont typeface="Droid Serif"/>
              <a:buChar char="⊡"/>
              <a:defRPr sz="3000">
                <a:solidFill>
                  <a:schemeClr val="dk1"/>
                </a:solidFill>
                <a:latin typeface="Droid Serif"/>
                <a:ea typeface="Droid Serif"/>
                <a:cs typeface="Droid Serif"/>
                <a:sym typeface="Droid Serif"/>
              </a:defRPr>
            </a:lvl1pPr>
            <a:lvl2pPr marL="914400" lvl="1" indent="-342900">
              <a:spcBef>
                <a:spcPts val="0"/>
              </a:spcBef>
              <a:spcAft>
                <a:spcPts val="0"/>
              </a:spcAft>
              <a:buClr>
                <a:schemeClr val="dk2"/>
              </a:buClr>
              <a:buSzPts val="1800"/>
              <a:buFont typeface="Droid Serif"/>
              <a:buChar char="□"/>
              <a:defRPr sz="2400">
                <a:solidFill>
                  <a:schemeClr val="dk1"/>
                </a:solidFill>
                <a:latin typeface="Droid Serif"/>
                <a:ea typeface="Droid Serif"/>
                <a:cs typeface="Droid Serif"/>
                <a:sym typeface="Droid Serif"/>
              </a:defRPr>
            </a:lvl2pPr>
            <a:lvl3pPr marL="1371600" lvl="2" indent="-381000">
              <a:spcBef>
                <a:spcPts val="0"/>
              </a:spcBef>
              <a:spcAft>
                <a:spcPts val="0"/>
              </a:spcAft>
              <a:buClr>
                <a:schemeClr val="dk2"/>
              </a:buClr>
              <a:buSzPts val="2400"/>
              <a:buFont typeface="Droid Serif"/>
              <a:buChar char="■"/>
              <a:defRPr sz="2400">
                <a:solidFill>
                  <a:schemeClr val="dk1"/>
                </a:solidFill>
                <a:latin typeface="Droid Serif"/>
                <a:ea typeface="Droid Serif"/>
                <a:cs typeface="Droid Serif"/>
                <a:sym typeface="Droid Serif"/>
              </a:defRPr>
            </a:lvl3pPr>
            <a:lvl4pPr marL="1828800" lvl="3" indent="-342900">
              <a:spcBef>
                <a:spcPts val="0"/>
              </a:spcBef>
              <a:spcAft>
                <a:spcPts val="0"/>
              </a:spcAft>
              <a:buClr>
                <a:schemeClr val="dk2"/>
              </a:buClr>
              <a:buSzPts val="1800"/>
              <a:buFont typeface="Droid Serif"/>
              <a:buChar char="●"/>
              <a:defRPr sz="1800">
                <a:solidFill>
                  <a:schemeClr val="dk1"/>
                </a:solidFill>
                <a:latin typeface="Droid Serif"/>
                <a:ea typeface="Droid Serif"/>
                <a:cs typeface="Droid Serif"/>
                <a:sym typeface="Droid Serif"/>
              </a:defRPr>
            </a:lvl4pPr>
            <a:lvl5pPr marL="2286000" lvl="4"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5pPr>
            <a:lvl6pPr marL="2743200" lvl="5"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6pPr>
            <a:lvl7pPr marL="3200400" lvl="6"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7pPr>
            <a:lvl8pPr marL="3657600" lvl="7"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8pPr>
            <a:lvl9pPr marL="4114800" lvl="8"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9pPr>
          </a:lstStyle>
          <a:p>
            <a:endParaRPr/>
          </a:p>
        </p:txBody>
      </p:sp>
      <p:sp>
        <p:nvSpPr>
          <p:cNvPr id="8" name="Google Shape;8;p1"/>
          <p:cNvSpPr txBox="1">
            <a:spLocks noGrp="1"/>
          </p:cNvSpPr>
          <p:nvPr>
            <p:ph type="sldNum" idx="12"/>
          </p:nvPr>
        </p:nvSpPr>
        <p:spPr>
          <a:xfrm>
            <a:off x="-167" y="6492300"/>
            <a:ext cx="12192000" cy="365600"/>
          </a:xfrm>
          <a:prstGeom prst="rect">
            <a:avLst/>
          </a:prstGeom>
          <a:noFill/>
          <a:ln>
            <a:noFill/>
          </a:ln>
        </p:spPr>
        <p:txBody>
          <a:bodyPr spcFirstLastPara="1" wrap="square" lIns="91425" tIns="91425" rIns="91425" bIns="91425" anchor="ctr" anchorCtr="0">
            <a:noAutofit/>
          </a:bodyPr>
          <a:lstStyle>
            <a:lvl1pPr lvl="0" algn="ctr">
              <a:buNone/>
              <a:defRPr sz="1067" b="1">
                <a:solidFill>
                  <a:schemeClr val="accent1"/>
                </a:solidFill>
                <a:latin typeface="Montserrat"/>
                <a:ea typeface="Montserrat"/>
                <a:cs typeface="Montserrat"/>
                <a:sym typeface="Montserrat"/>
              </a:defRPr>
            </a:lvl1pPr>
            <a:lvl2pPr lvl="1" algn="ctr">
              <a:buNone/>
              <a:defRPr sz="1067" b="1">
                <a:solidFill>
                  <a:schemeClr val="accent1"/>
                </a:solidFill>
                <a:latin typeface="Montserrat"/>
                <a:ea typeface="Montserrat"/>
                <a:cs typeface="Montserrat"/>
                <a:sym typeface="Montserrat"/>
              </a:defRPr>
            </a:lvl2pPr>
            <a:lvl3pPr lvl="2" algn="ctr">
              <a:buNone/>
              <a:defRPr sz="1067" b="1">
                <a:solidFill>
                  <a:schemeClr val="accent1"/>
                </a:solidFill>
                <a:latin typeface="Montserrat"/>
                <a:ea typeface="Montserrat"/>
                <a:cs typeface="Montserrat"/>
                <a:sym typeface="Montserrat"/>
              </a:defRPr>
            </a:lvl3pPr>
            <a:lvl4pPr lvl="3" algn="ctr">
              <a:buNone/>
              <a:defRPr sz="1067" b="1">
                <a:solidFill>
                  <a:schemeClr val="accent1"/>
                </a:solidFill>
                <a:latin typeface="Montserrat"/>
                <a:ea typeface="Montserrat"/>
                <a:cs typeface="Montserrat"/>
                <a:sym typeface="Montserrat"/>
              </a:defRPr>
            </a:lvl4pPr>
            <a:lvl5pPr lvl="4" algn="ctr">
              <a:buNone/>
              <a:defRPr sz="1067" b="1">
                <a:solidFill>
                  <a:schemeClr val="accent1"/>
                </a:solidFill>
                <a:latin typeface="Montserrat"/>
                <a:ea typeface="Montserrat"/>
                <a:cs typeface="Montserrat"/>
                <a:sym typeface="Montserrat"/>
              </a:defRPr>
            </a:lvl5pPr>
            <a:lvl6pPr lvl="5" algn="ctr">
              <a:buNone/>
              <a:defRPr sz="1067" b="1">
                <a:solidFill>
                  <a:schemeClr val="accent1"/>
                </a:solidFill>
                <a:latin typeface="Montserrat"/>
                <a:ea typeface="Montserrat"/>
                <a:cs typeface="Montserrat"/>
                <a:sym typeface="Montserrat"/>
              </a:defRPr>
            </a:lvl6pPr>
            <a:lvl7pPr lvl="6" algn="ctr">
              <a:buNone/>
              <a:defRPr sz="1067" b="1">
                <a:solidFill>
                  <a:schemeClr val="accent1"/>
                </a:solidFill>
                <a:latin typeface="Montserrat"/>
                <a:ea typeface="Montserrat"/>
                <a:cs typeface="Montserrat"/>
                <a:sym typeface="Montserrat"/>
              </a:defRPr>
            </a:lvl7pPr>
            <a:lvl8pPr lvl="7" algn="ctr">
              <a:buNone/>
              <a:defRPr sz="1067" b="1">
                <a:solidFill>
                  <a:schemeClr val="accent1"/>
                </a:solidFill>
                <a:latin typeface="Montserrat"/>
                <a:ea typeface="Montserrat"/>
                <a:cs typeface="Montserrat"/>
                <a:sym typeface="Montserrat"/>
              </a:defRPr>
            </a:lvl8pPr>
            <a:lvl9pPr lvl="8" algn="ctr">
              <a:buNone/>
              <a:defRPr sz="1067" b="1">
                <a:solidFill>
                  <a:schemeClr val="accent1"/>
                </a:solidFill>
                <a:latin typeface="Montserrat"/>
                <a:ea typeface="Montserrat"/>
                <a:cs typeface="Montserrat"/>
                <a:sym typeface="Montserra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2009339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277F4F6-22ED-9892-F9B0-DC54B6AE9F6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a:t>Modifiez le style du titre</a:t>
            </a:r>
            <a:endParaRPr lang="LID4096"/>
          </a:p>
        </p:txBody>
      </p:sp>
      <p:sp>
        <p:nvSpPr>
          <p:cNvPr id="3" name="Espace réservé du texte 2">
            <a:extLst>
              <a:ext uri="{FF2B5EF4-FFF2-40B4-BE49-F238E27FC236}">
                <a16:creationId xmlns:a16="http://schemas.microsoft.com/office/drawing/2014/main" id="{AD559523-A56D-EC4E-D72D-53564AB46060}"/>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e la date 3">
            <a:extLst>
              <a:ext uri="{FF2B5EF4-FFF2-40B4-BE49-F238E27FC236}">
                <a16:creationId xmlns:a16="http://schemas.microsoft.com/office/drawing/2014/main" id="{A8EA27C9-B8C1-ABE9-F7D6-4D0B585048B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F70C8-2B7E-4458-B94B-3EB6D5550F55}" type="datetimeFigureOut">
              <a:rPr lang="LID4096" smtClean="0"/>
              <a:t>05/24/2023</a:t>
            </a:fld>
            <a:endParaRPr lang="LID4096"/>
          </a:p>
        </p:txBody>
      </p:sp>
      <p:sp>
        <p:nvSpPr>
          <p:cNvPr id="5" name="Espace réservé du pied de page 4">
            <a:extLst>
              <a:ext uri="{FF2B5EF4-FFF2-40B4-BE49-F238E27FC236}">
                <a16:creationId xmlns:a16="http://schemas.microsoft.com/office/drawing/2014/main" id="{7CBB3E60-05C5-7BCC-CFA1-C7DE568F638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Espace réservé du numéro de diapositive 5">
            <a:extLst>
              <a:ext uri="{FF2B5EF4-FFF2-40B4-BE49-F238E27FC236}">
                <a16:creationId xmlns:a16="http://schemas.microsoft.com/office/drawing/2014/main" id="{67BA180F-38CE-8DD1-4B6A-5AFB6E8961AA}"/>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8B406-B6CA-486C-BA4C-B03F2309EF1D}" type="slidenum">
              <a:rPr lang="LID4096" smtClean="0"/>
              <a:t>‹N°›</a:t>
            </a:fld>
            <a:endParaRPr lang="LID4096"/>
          </a:p>
        </p:txBody>
      </p:sp>
    </p:spTree>
    <p:extLst>
      <p:ext uri="{BB962C8B-B14F-4D97-AF65-F5344CB8AC3E}">
        <p14:creationId xmlns:p14="http://schemas.microsoft.com/office/powerpoint/2010/main" val="351773327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2.xml"/><Relationship Id="rId1" Type="http://schemas.openxmlformats.org/officeDocument/2006/relationships/slideLayout" Target="../slideLayouts/slideLayout2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ctrTitle"/>
          </p:nvPr>
        </p:nvSpPr>
        <p:spPr>
          <a:xfrm>
            <a:off x="1922321" y="2959741"/>
            <a:ext cx="8164218" cy="818122"/>
          </a:xfrm>
          <a:prstGeom prst="rect">
            <a:avLst/>
          </a:prstGeom>
        </p:spPr>
        <p:txBody>
          <a:bodyPr spcFirstLastPara="1" wrap="square" lIns="0" tIns="0" rIns="0" bIns="0" anchor="ctr" anchorCtr="0">
            <a:noAutofit/>
          </a:bodyPr>
          <a:lstStyle/>
          <a:p>
            <a:r>
              <a:rPr lang="en-US" sz="4000" b="1" dirty="0">
                <a:solidFill>
                  <a:srgbClr val="0070C0"/>
                </a:solidFill>
              </a:rPr>
              <a:t>THEME PRINCIPAL DU FORUM</a:t>
            </a:r>
            <a:endParaRPr dirty="0"/>
          </a:p>
        </p:txBody>
      </p:sp>
      <p:sp>
        <p:nvSpPr>
          <p:cNvPr id="2" name="Titre 2">
            <a:extLst>
              <a:ext uri="{FF2B5EF4-FFF2-40B4-BE49-F238E27FC236}">
                <a16:creationId xmlns:a16="http://schemas.microsoft.com/office/drawing/2014/main" id="{F0B31DAF-601A-5D2C-78BD-3CDAC8DF7A11}"/>
              </a:ext>
            </a:extLst>
          </p:cNvPr>
          <p:cNvSpPr txBox="1">
            <a:spLocks/>
          </p:cNvSpPr>
          <p:nvPr/>
        </p:nvSpPr>
        <p:spPr>
          <a:xfrm>
            <a:off x="631371" y="1483050"/>
            <a:ext cx="10929257" cy="1370496"/>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40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3000"/>
              <a:buFont typeface="Montserrat"/>
              <a:buNone/>
              <a:defRPr sz="40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3000"/>
              <a:buFont typeface="Montserrat"/>
              <a:buNone/>
              <a:defRPr sz="40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3000"/>
              <a:buFont typeface="Montserrat"/>
              <a:buNone/>
              <a:defRPr sz="40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3000"/>
              <a:buFont typeface="Montserrat"/>
              <a:buNone/>
              <a:defRPr sz="40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3000"/>
              <a:buFont typeface="Montserrat"/>
              <a:buNone/>
              <a:defRPr sz="40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3000"/>
              <a:buFont typeface="Montserrat"/>
              <a:buNone/>
              <a:defRPr sz="40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3000"/>
              <a:buFont typeface="Montserrat"/>
              <a:buNone/>
              <a:defRPr sz="40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3000"/>
              <a:buFont typeface="Montserrat"/>
              <a:buNone/>
              <a:defRPr sz="4000" b="1" i="0" u="none" strike="noStrike" cap="none">
                <a:solidFill>
                  <a:schemeClr val="dk1"/>
                </a:solidFill>
                <a:latin typeface="Montserrat"/>
                <a:ea typeface="Montserrat"/>
                <a:cs typeface="Montserrat"/>
                <a:sym typeface="Montserrat"/>
              </a:defRPr>
            </a:lvl9pPr>
          </a:lstStyle>
          <a:p>
            <a:pPr>
              <a:spcBef>
                <a:spcPct val="0"/>
              </a:spcBef>
            </a:pPr>
            <a:r>
              <a:rPr lang="en-US" sz="3600" kern="0" dirty="0">
                <a:solidFill>
                  <a:schemeClr val="bg1"/>
                </a:solidFill>
                <a:effectLst>
                  <a:outerShdw blurRad="38100" dist="38100" dir="2700000" algn="tl">
                    <a:srgbClr val="000000">
                      <a:alpha val="43137"/>
                    </a:srgbClr>
                  </a:outerShdw>
                </a:effectLst>
              </a:rPr>
              <a:t>2</a:t>
            </a:r>
            <a:r>
              <a:rPr lang="en-US" sz="3600" kern="0" baseline="30000" dirty="0">
                <a:solidFill>
                  <a:schemeClr val="bg1"/>
                </a:solidFill>
                <a:effectLst>
                  <a:outerShdw blurRad="38100" dist="38100" dir="2700000" algn="tl">
                    <a:srgbClr val="000000">
                      <a:alpha val="43137"/>
                    </a:srgbClr>
                  </a:outerShdw>
                </a:effectLst>
              </a:rPr>
              <a:t>nd</a:t>
            </a:r>
            <a:r>
              <a:rPr lang="en-US" sz="3600" kern="0" dirty="0">
                <a:solidFill>
                  <a:schemeClr val="bg1"/>
                </a:solidFill>
                <a:effectLst>
                  <a:outerShdw blurRad="38100" dist="38100" dir="2700000" algn="tl">
                    <a:srgbClr val="000000">
                      <a:alpha val="43137"/>
                    </a:srgbClr>
                  </a:outerShdw>
                </a:effectLst>
              </a:rPr>
              <a:t> Annual International Forum on the Development of the Lake Chad Region</a:t>
            </a:r>
          </a:p>
        </p:txBody>
      </p:sp>
      <p:sp>
        <p:nvSpPr>
          <p:cNvPr id="4" name="ZoneTexte 3">
            <a:extLst>
              <a:ext uri="{FF2B5EF4-FFF2-40B4-BE49-F238E27FC236}">
                <a16:creationId xmlns:a16="http://schemas.microsoft.com/office/drawing/2014/main" id="{F3EE90FF-FCE9-12A5-1781-BC985ACB1257}"/>
              </a:ext>
            </a:extLst>
          </p:cNvPr>
          <p:cNvSpPr txBox="1"/>
          <p:nvPr/>
        </p:nvSpPr>
        <p:spPr>
          <a:xfrm>
            <a:off x="1404428" y="3884059"/>
            <a:ext cx="9343292" cy="1754326"/>
          </a:xfrm>
          <a:prstGeom prst="rect">
            <a:avLst/>
          </a:prstGeom>
          <a:solidFill>
            <a:schemeClr val="bg1"/>
          </a:solidFill>
        </p:spPr>
        <p:txBody>
          <a:bodyPr wrap="square">
            <a:spAutoFit/>
          </a:bodyPr>
          <a:lstStyle/>
          <a:p>
            <a:pPr algn="ctr">
              <a:lnSpc>
                <a:spcPct val="90000"/>
              </a:lnSpc>
              <a:spcAft>
                <a:spcPts val="600"/>
              </a:spcAft>
            </a:pPr>
            <a:r>
              <a:rPr lang="en-US" sz="3000" b="1" dirty="0">
                <a:solidFill>
                  <a:srgbClr val="0070C0"/>
                </a:solidFill>
                <a:latin typeface="Montserrat" panose="00000500000000000000" pitchFamily="2" charset="0"/>
              </a:rPr>
              <a:t>“</a:t>
            </a:r>
            <a:r>
              <a:rPr lang="en-US" sz="3000" b="1" dirty="0" err="1">
                <a:solidFill>
                  <a:srgbClr val="0070C0"/>
                </a:solidFill>
                <a:effectLst/>
                <a:latin typeface="Montserrat" panose="00000500000000000000" pitchFamily="2" charset="0"/>
              </a:rPr>
              <a:t>Intégration</a:t>
            </a:r>
            <a:r>
              <a:rPr lang="en-US" sz="3000" b="1" dirty="0">
                <a:solidFill>
                  <a:srgbClr val="0070C0"/>
                </a:solidFill>
                <a:effectLst/>
                <a:latin typeface="Montserrat" panose="00000500000000000000" pitchFamily="2" charset="0"/>
              </a:rPr>
              <a:t> </a:t>
            </a:r>
            <a:r>
              <a:rPr lang="en-US" sz="3000" b="1" dirty="0" err="1">
                <a:solidFill>
                  <a:srgbClr val="0070C0"/>
                </a:solidFill>
                <a:effectLst/>
                <a:latin typeface="Montserrat" panose="00000500000000000000" pitchFamily="2" charset="0"/>
              </a:rPr>
              <a:t>régionale</a:t>
            </a:r>
            <a:r>
              <a:rPr lang="en-US" sz="3000" b="1" dirty="0">
                <a:solidFill>
                  <a:srgbClr val="0070C0"/>
                </a:solidFill>
                <a:effectLst/>
                <a:latin typeface="Montserrat" panose="00000500000000000000" pitchFamily="2" charset="0"/>
              </a:rPr>
              <a:t> et gestion des </a:t>
            </a:r>
            <a:r>
              <a:rPr lang="en-US" sz="3000" b="1" dirty="0" err="1">
                <a:solidFill>
                  <a:srgbClr val="0070C0"/>
                </a:solidFill>
                <a:effectLst/>
                <a:latin typeface="Montserrat" panose="00000500000000000000" pitchFamily="2" charset="0"/>
              </a:rPr>
              <a:t>risques</a:t>
            </a:r>
            <a:r>
              <a:rPr lang="en-US" sz="3000" b="1" dirty="0">
                <a:solidFill>
                  <a:srgbClr val="0070C0"/>
                </a:solidFill>
                <a:effectLst/>
                <a:latin typeface="Montserrat" panose="00000500000000000000" pitchFamily="2" charset="0"/>
              </a:rPr>
              <a:t> </a:t>
            </a:r>
            <a:r>
              <a:rPr lang="en-US" sz="3000" b="1" dirty="0" err="1">
                <a:solidFill>
                  <a:srgbClr val="0070C0"/>
                </a:solidFill>
                <a:effectLst/>
                <a:latin typeface="Montserrat" panose="00000500000000000000" pitchFamily="2" charset="0"/>
              </a:rPr>
              <a:t>liés</a:t>
            </a:r>
            <a:r>
              <a:rPr lang="en-US" sz="3000" b="1" dirty="0">
                <a:solidFill>
                  <a:srgbClr val="0070C0"/>
                </a:solidFill>
                <a:effectLst/>
                <a:latin typeface="Montserrat" panose="00000500000000000000" pitchFamily="2" charset="0"/>
              </a:rPr>
              <a:t> aux </a:t>
            </a:r>
            <a:r>
              <a:rPr lang="en-US" sz="3000" b="1" dirty="0" err="1">
                <a:solidFill>
                  <a:srgbClr val="0070C0"/>
                </a:solidFill>
                <a:effectLst/>
                <a:latin typeface="Montserrat" panose="00000500000000000000" pitchFamily="2" charset="0"/>
              </a:rPr>
              <a:t>ressources</a:t>
            </a:r>
            <a:r>
              <a:rPr lang="en-US" sz="3000" b="1" dirty="0">
                <a:solidFill>
                  <a:srgbClr val="0070C0"/>
                </a:solidFill>
                <a:effectLst/>
                <a:latin typeface="Montserrat" panose="00000500000000000000" pitchFamily="2" charset="0"/>
              </a:rPr>
              <a:t> </a:t>
            </a:r>
            <a:r>
              <a:rPr lang="en-US" sz="3000" b="1" dirty="0" err="1">
                <a:solidFill>
                  <a:srgbClr val="0070C0"/>
                </a:solidFill>
                <a:effectLst/>
                <a:latin typeface="Montserrat" panose="00000500000000000000" pitchFamily="2" charset="0"/>
              </a:rPr>
              <a:t>naturelles</a:t>
            </a:r>
            <a:r>
              <a:rPr lang="en-US" sz="3000" b="1" dirty="0">
                <a:solidFill>
                  <a:srgbClr val="0070C0"/>
                </a:solidFill>
                <a:effectLst/>
                <a:latin typeface="Montserrat" panose="00000500000000000000" pitchFamily="2" charset="0"/>
              </a:rPr>
              <a:t> : solutions pour </a:t>
            </a:r>
            <a:r>
              <a:rPr lang="en-US" sz="3000" b="1" dirty="0" err="1">
                <a:solidFill>
                  <a:srgbClr val="0070C0"/>
                </a:solidFill>
                <a:effectLst/>
                <a:latin typeface="Montserrat" panose="00000500000000000000" pitchFamily="2" charset="0"/>
              </a:rPr>
              <a:t>une</a:t>
            </a:r>
            <a:r>
              <a:rPr lang="en-US" sz="3000" b="1" dirty="0">
                <a:solidFill>
                  <a:srgbClr val="0070C0"/>
                </a:solidFill>
                <a:effectLst/>
                <a:latin typeface="Montserrat" panose="00000500000000000000" pitchFamily="2" charset="0"/>
              </a:rPr>
              <a:t> </a:t>
            </a:r>
            <a:r>
              <a:rPr lang="en-US" sz="3000" b="1" dirty="0" err="1">
                <a:solidFill>
                  <a:srgbClr val="0070C0"/>
                </a:solidFill>
                <a:effectLst/>
                <a:latin typeface="Montserrat" panose="00000500000000000000" pitchFamily="2" charset="0"/>
              </a:rPr>
              <a:t>paix</a:t>
            </a:r>
            <a:r>
              <a:rPr lang="en-US" sz="3000" b="1" dirty="0">
                <a:solidFill>
                  <a:srgbClr val="0070C0"/>
                </a:solidFill>
                <a:effectLst/>
                <a:latin typeface="Montserrat" panose="00000500000000000000" pitchFamily="2" charset="0"/>
              </a:rPr>
              <a:t> et un </a:t>
            </a:r>
            <a:r>
              <a:rPr lang="en-US" sz="3000" b="1" dirty="0" err="1">
                <a:solidFill>
                  <a:srgbClr val="0070C0"/>
                </a:solidFill>
                <a:effectLst/>
                <a:latin typeface="Montserrat" panose="00000500000000000000" pitchFamily="2" charset="0"/>
              </a:rPr>
              <a:t>développement</a:t>
            </a:r>
            <a:r>
              <a:rPr lang="en-US" sz="3000" b="1" dirty="0">
                <a:solidFill>
                  <a:srgbClr val="0070C0"/>
                </a:solidFill>
                <a:effectLst/>
                <a:latin typeface="Montserrat" panose="00000500000000000000" pitchFamily="2" charset="0"/>
              </a:rPr>
              <a:t> </a:t>
            </a:r>
            <a:r>
              <a:rPr lang="en-US" sz="3000" b="1" dirty="0" err="1">
                <a:solidFill>
                  <a:srgbClr val="0070C0"/>
                </a:solidFill>
                <a:effectLst/>
                <a:latin typeface="Montserrat" panose="00000500000000000000" pitchFamily="2" charset="0"/>
              </a:rPr>
              <a:t>économique</a:t>
            </a:r>
            <a:r>
              <a:rPr lang="en-US" sz="3000" b="1" dirty="0">
                <a:solidFill>
                  <a:srgbClr val="0070C0"/>
                </a:solidFill>
                <a:effectLst/>
                <a:latin typeface="Montserrat" panose="00000500000000000000" pitchFamily="2" charset="0"/>
              </a:rPr>
              <a:t> durables dans la </a:t>
            </a:r>
            <a:r>
              <a:rPr lang="en-US" sz="3000" b="1" dirty="0" err="1">
                <a:solidFill>
                  <a:srgbClr val="0070C0"/>
                </a:solidFill>
                <a:effectLst/>
                <a:latin typeface="Montserrat" panose="00000500000000000000" pitchFamily="2" charset="0"/>
              </a:rPr>
              <a:t>région</a:t>
            </a:r>
            <a:r>
              <a:rPr lang="en-US" sz="3000" b="1" dirty="0">
                <a:solidFill>
                  <a:srgbClr val="0070C0"/>
                </a:solidFill>
                <a:effectLst/>
                <a:latin typeface="Montserrat" panose="00000500000000000000" pitchFamily="2" charset="0"/>
              </a:rPr>
              <a:t> du lac </a:t>
            </a:r>
            <a:r>
              <a:rPr lang="en-US" sz="3000" b="1" dirty="0">
                <a:solidFill>
                  <a:srgbClr val="0070C0"/>
                </a:solidFill>
                <a:latin typeface="Montserrat" panose="00000500000000000000" pitchFamily="2" charset="0"/>
              </a:rPr>
              <a:t>T</a:t>
            </a:r>
            <a:r>
              <a:rPr lang="en-US" sz="3000" b="1" dirty="0">
                <a:solidFill>
                  <a:srgbClr val="0070C0"/>
                </a:solidFill>
                <a:effectLst/>
                <a:latin typeface="Montserrat" panose="00000500000000000000" pitchFamily="2" charset="0"/>
              </a:rPr>
              <a:t>chad”</a:t>
            </a:r>
            <a:endParaRPr lang="en-US" sz="3000" dirty="0">
              <a:solidFill>
                <a:srgbClr val="0070C0"/>
              </a:solidFill>
              <a:effectLst/>
              <a:latin typeface="Montserrat" panose="00000500000000000000" pitchFamily="2" charset="0"/>
            </a:endParaRPr>
          </a:p>
        </p:txBody>
      </p:sp>
      <p:sp>
        <p:nvSpPr>
          <p:cNvPr id="3" name="ZoneTexte 2">
            <a:extLst>
              <a:ext uri="{FF2B5EF4-FFF2-40B4-BE49-F238E27FC236}">
                <a16:creationId xmlns:a16="http://schemas.microsoft.com/office/drawing/2014/main" id="{07FDF8E6-5F1B-0BF7-A801-76D21250FE95}"/>
              </a:ext>
            </a:extLst>
          </p:cNvPr>
          <p:cNvSpPr txBox="1"/>
          <p:nvPr/>
        </p:nvSpPr>
        <p:spPr>
          <a:xfrm>
            <a:off x="8791024" y="6207233"/>
            <a:ext cx="2769604" cy="461665"/>
          </a:xfrm>
          <a:prstGeom prst="rect">
            <a:avLst/>
          </a:prstGeom>
          <a:noFill/>
        </p:spPr>
        <p:txBody>
          <a:bodyPr wrap="none" rtlCol="0">
            <a:spAutoFit/>
          </a:bodyPr>
          <a:lstStyle/>
          <a:p>
            <a:r>
              <a:rPr lang="fr-FR" sz="2400" b="1" dirty="0">
                <a:solidFill>
                  <a:srgbClr val="0070C0"/>
                </a:solidFill>
              </a:rPr>
              <a:t>Niamey, du 23 au 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7">
            <a:extLst>
              <a:ext uri="{FF2B5EF4-FFF2-40B4-BE49-F238E27FC236}">
                <a16:creationId xmlns:a16="http://schemas.microsoft.com/office/drawing/2014/main" id="{C5F144B6-CF8A-AA33-D57C-E91AF3342004}"/>
              </a:ext>
            </a:extLst>
          </p:cNvPr>
          <p:cNvSpPr txBox="1">
            <a:spLocks noGrp="1"/>
          </p:cNvSpPr>
          <p:nvPr>
            <p:ph type="sldNum" idx="12"/>
          </p:nvPr>
        </p:nvSpPr>
        <p:spPr>
          <a:xfrm>
            <a:off x="6688667" y="6492875"/>
            <a:ext cx="5004188" cy="2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000" b="1" dirty="0">
                <a:solidFill>
                  <a:srgbClr val="FF0000"/>
                </a:solidFill>
              </a:rPr>
              <a:t>2</a:t>
            </a:r>
            <a:r>
              <a:rPr lang="fr-CA" sz="1000" b="1" baseline="30000" dirty="0">
                <a:solidFill>
                  <a:srgbClr val="FF0000"/>
                </a:solidFill>
              </a:rPr>
              <a:t>nd</a:t>
            </a:r>
            <a:r>
              <a:rPr lang="fr-CA" sz="1000" b="1" dirty="0">
                <a:solidFill>
                  <a:srgbClr val="FF0000"/>
                </a:solidFill>
              </a:rPr>
              <a:t>  Forum Annuel International sur le Développement de la Région du lac Tchad </a:t>
            </a:r>
          </a:p>
        </p:txBody>
      </p:sp>
      <p:pic>
        <p:nvPicPr>
          <p:cNvPr id="5" name="Picture 1" descr="A picture containing text, gambling house, room&#10;&#10;Description automatically generated">
            <a:extLst>
              <a:ext uri="{FF2B5EF4-FFF2-40B4-BE49-F238E27FC236}">
                <a16:creationId xmlns:a16="http://schemas.microsoft.com/office/drawing/2014/main" id="{50725531-E8E9-B28E-9B51-C9FE6B54F9D5}"/>
              </a:ext>
            </a:extLst>
          </p:cNvPr>
          <p:cNvPicPr>
            <a:picLocks noChangeAspect="1"/>
          </p:cNvPicPr>
          <p:nvPr/>
        </p:nvPicPr>
        <p:blipFill>
          <a:blip r:embed="rId2"/>
          <a:stretch>
            <a:fillRect/>
          </a:stretch>
        </p:blipFill>
        <p:spPr>
          <a:xfrm>
            <a:off x="11383828" y="6518473"/>
            <a:ext cx="618055" cy="252000"/>
          </a:xfrm>
          <a:prstGeom prst="rect">
            <a:avLst/>
          </a:prstGeom>
        </p:spPr>
      </p:pic>
      <p:sp>
        <p:nvSpPr>
          <p:cNvPr id="2" name="Titre 1">
            <a:extLst>
              <a:ext uri="{FF2B5EF4-FFF2-40B4-BE49-F238E27FC236}">
                <a16:creationId xmlns:a16="http://schemas.microsoft.com/office/drawing/2014/main" id="{683B7A6F-00FD-392F-1B72-48F85EC8CA76}"/>
              </a:ext>
            </a:extLst>
          </p:cNvPr>
          <p:cNvSpPr>
            <a:spLocks noGrp="1"/>
          </p:cNvSpPr>
          <p:nvPr>
            <p:ph type="title"/>
          </p:nvPr>
        </p:nvSpPr>
        <p:spPr>
          <a:xfrm>
            <a:off x="190116" y="339527"/>
            <a:ext cx="10744583" cy="752389"/>
          </a:xfrm>
        </p:spPr>
        <p:txBody>
          <a:bodyPr>
            <a:noAutofit/>
          </a:bodyPr>
          <a:lstStyle/>
          <a:p>
            <a:pPr algn="ctr"/>
            <a:r>
              <a:rPr lang="fr-FR" sz="5400" b="1" dirty="0">
                <a:ea typeface="Cambria" panose="02040503050406030204" pitchFamily="18" charset="0"/>
              </a:rPr>
              <a:t>Principaux résultats: répartition de enquêtés par sexe</a:t>
            </a:r>
            <a:endParaRPr lang="LID4096" sz="5400" b="1" dirty="0"/>
          </a:p>
        </p:txBody>
      </p:sp>
      <p:sp>
        <p:nvSpPr>
          <p:cNvPr id="8" name="ZoneTexte 7">
            <a:extLst>
              <a:ext uri="{FF2B5EF4-FFF2-40B4-BE49-F238E27FC236}">
                <a16:creationId xmlns:a16="http://schemas.microsoft.com/office/drawing/2014/main" id="{A267136C-3E28-BFA8-2CA3-477674161A9C}"/>
              </a:ext>
            </a:extLst>
          </p:cNvPr>
          <p:cNvSpPr txBox="1"/>
          <p:nvPr/>
        </p:nvSpPr>
        <p:spPr>
          <a:xfrm>
            <a:off x="323557" y="1598668"/>
            <a:ext cx="11678326" cy="1421928"/>
          </a:xfrm>
          <a:prstGeom prst="rect">
            <a:avLst/>
          </a:prstGeom>
          <a:noFill/>
        </p:spPr>
        <p:txBody>
          <a:bodyPr wrap="square">
            <a:spAutoFit/>
          </a:bodyPr>
          <a:lstStyle/>
          <a:p>
            <a:pPr algn="just" defTabSz="1371600">
              <a:lnSpc>
                <a:spcPct val="90000"/>
              </a:lnSpc>
              <a:spcBef>
                <a:spcPts val="1500"/>
              </a:spcBef>
            </a:pPr>
            <a:r>
              <a:rPr lang="fr-FR" sz="3200" dirty="0"/>
              <a:t>Cette étude a touché au total </a:t>
            </a:r>
            <a:r>
              <a:rPr lang="fr-FR" sz="3200" b="1" dirty="0">
                <a:solidFill>
                  <a:srgbClr val="FF0000"/>
                </a:solidFill>
              </a:rPr>
              <a:t>9 698 enquêtés </a:t>
            </a:r>
            <a:r>
              <a:rPr lang="fr-FR" sz="3200" dirty="0"/>
              <a:t>dont </a:t>
            </a:r>
            <a:r>
              <a:rPr lang="fr-FR" sz="3200" b="1" dirty="0">
                <a:solidFill>
                  <a:srgbClr val="FF0000"/>
                </a:solidFill>
              </a:rPr>
              <a:t>5 107 femmes </a:t>
            </a:r>
            <a:r>
              <a:rPr lang="fr-FR" sz="3200" dirty="0"/>
              <a:t>et       </a:t>
            </a:r>
            <a:r>
              <a:rPr lang="fr-FR" sz="3200" b="1" dirty="0">
                <a:solidFill>
                  <a:srgbClr val="FF0000"/>
                </a:solidFill>
              </a:rPr>
              <a:t>4 591 hommes</a:t>
            </a:r>
            <a:r>
              <a:rPr lang="fr-FR" sz="3200" dirty="0"/>
              <a:t>. Le graphique ci-dessous présente la répartition des enquêtés par sexe et par pays.   </a:t>
            </a:r>
            <a:endParaRPr lang="LID4096" sz="3200" dirty="0"/>
          </a:p>
        </p:txBody>
      </p:sp>
      <p:graphicFrame>
        <p:nvGraphicFramePr>
          <p:cNvPr id="11" name="Graphique 10">
            <a:extLst>
              <a:ext uri="{FF2B5EF4-FFF2-40B4-BE49-F238E27FC236}">
                <a16:creationId xmlns:a16="http://schemas.microsoft.com/office/drawing/2014/main" id="{AF08A929-B0EB-111B-F2F3-FE275B52092D}"/>
              </a:ext>
            </a:extLst>
          </p:cNvPr>
          <p:cNvGraphicFramePr/>
          <p:nvPr>
            <p:extLst>
              <p:ext uri="{D42A27DB-BD31-4B8C-83A1-F6EECF244321}">
                <p14:modId xmlns:p14="http://schemas.microsoft.com/office/powerpoint/2010/main" val="3647963358"/>
              </p:ext>
            </p:extLst>
          </p:nvPr>
        </p:nvGraphicFramePr>
        <p:xfrm>
          <a:off x="911377" y="3103113"/>
          <a:ext cx="9183914" cy="3332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123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7">
            <a:extLst>
              <a:ext uri="{FF2B5EF4-FFF2-40B4-BE49-F238E27FC236}">
                <a16:creationId xmlns:a16="http://schemas.microsoft.com/office/drawing/2014/main" id="{AA1F3FAD-4833-4EC0-FD71-C12385933F53}"/>
              </a:ext>
            </a:extLst>
          </p:cNvPr>
          <p:cNvSpPr txBox="1">
            <a:spLocks noGrp="1"/>
          </p:cNvSpPr>
          <p:nvPr>
            <p:ph type="sldNum" idx="12"/>
          </p:nvPr>
        </p:nvSpPr>
        <p:spPr>
          <a:xfrm>
            <a:off x="6688667" y="6492875"/>
            <a:ext cx="5004188" cy="2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000" b="1" dirty="0">
                <a:solidFill>
                  <a:srgbClr val="FF0000"/>
                </a:solidFill>
              </a:rPr>
              <a:t>2</a:t>
            </a:r>
            <a:r>
              <a:rPr lang="fr-CA" sz="1000" b="1" baseline="30000" dirty="0">
                <a:solidFill>
                  <a:srgbClr val="FF0000"/>
                </a:solidFill>
              </a:rPr>
              <a:t>nd</a:t>
            </a:r>
            <a:r>
              <a:rPr lang="fr-CA" sz="1000" b="1" dirty="0">
                <a:solidFill>
                  <a:srgbClr val="FF0000"/>
                </a:solidFill>
              </a:rPr>
              <a:t>  Forum Annuel International sur le Développement de la Région du lac Tchad </a:t>
            </a:r>
          </a:p>
        </p:txBody>
      </p:sp>
      <p:pic>
        <p:nvPicPr>
          <p:cNvPr id="5" name="Picture 1" descr="A picture containing text, gambling house, room&#10;&#10;Description automatically generated">
            <a:extLst>
              <a:ext uri="{FF2B5EF4-FFF2-40B4-BE49-F238E27FC236}">
                <a16:creationId xmlns:a16="http://schemas.microsoft.com/office/drawing/2014/main" id="{FF34FD58-F0DF-2981-3A20-CBC274A2FA2A}"/>
              </a:ext>
            </a:extLst>
          </p:cNvPr>
          <p:cNvPicPr>
            <a:picLocks noChangeAspect="1"/>
          </p:cNvPicPr>
          <p:nvPr/>
        </p:nvPicPr>
        <p:blipFill>
          <a:blip r:embed="rId2"/>
          <a:stretch>
            <a:fillRect/>
          </a:stretch>
        </p:blipFill>
        <p:spPr>
          <a:xfrm>
            <a:off x="11383828" y="6518473"/>
            <a:ext cx="618055" cy="252000"/>
          </a:xfrm>
          <a:prstGeom prst="rect">
            <a:avLst/>
          </a:prstGeom>
        </p:spPr>
      </p:pic>
      <p:sp>
        <p:nvSpPr>
          <p:cNvPr id="6" name="Titre 1">
            <a:extLst>
              <a:ext uri="{FF2B5EF4-FFF2-40B4-BE49-F238E27FC236}">
                <a16:creationId xmlns:a16="http://schemas.microsoft.com/office/drawing/2014/main" id="{E6C06E43-EB1E-E8CC-8E1C-98F9487A2D00}"/>
              </a:ext>
            </a:extLst>
          </p:cNvPr>
          <p:cNvSpPr>
            <a:spLocks noGrp="1"/>
          </p:cNvSpPr>
          <p:nvPr>
            <p:ph type="title"/>
          </p:nvPr>
        </p:nvSpPr>
        <p:spPr>
          <a:xfrm>
            <a:off x="385089" y="352422"/>
            <a:ext cx="11307766" cy="657229"/>
          </a:xfrm>
        </p:spPr>
        <p:txBody>
          <a:bodyPr>
            <a:noAutofit/>
          </a:bodyPr>
          <a:lstStyle/>
          <a:p>
            <a:pPr algn="ctr"/>
            <a:r>
              <a:rPr lang="fr-FR" sz="6000" b="1" dirty="0"/>
              <a:t>Principaux résultats</a:t>
            </a:r>
            <a:endParaRPr lang="fr-FR" sz="4000" b="1" dirty="0">
              <a:latin typeface="+mn-lt"/>
              <a:ea typeface="+mn-ea"/>
              <a:cs typeface="+mn-cs"/>
            </a:endParaRPr>
          </a:p>
        </p:txBody>
      </p:sp>
      <p:sp>
        <p:nvSpPr>
          <p:cNvPr id="2" name="TextBox 16">
            <a:extLst>
              <a:ext uri="{FF2B5EF4-FFF2-40B4-BE49-F238E27FC236}">
                <a16:creationId xmlns:a16="http://schemas.microsoft.com/office/drawing/2014/main" id="{DF4ED5C8-8679-1B09-CDCE-D3A128950752}"/>
              </a:ext>
            </a:extLst>
          </p:cNvPr>
          <p:cNvSpPr txBox="1"/>
          <p:nvPr/>
        </p:nvSpPr>
        <p:spPr>
          <a:xfrm>
            <a:off x="182880" y="886265"/>
            <a:ext cx="11624031" cy="5632207"/>
          </a:xfrm>
          <a:prstGeom prst="rect">
            <a:avLst/>
          </a:prstGeom>
        </p:spPr>
        <p:txBody>
          <a:bodyPr vert="horz" lIns="91440" tIns="45720" rIns="91440" bIns="45720" rtlCol="0" anchor="ctr">
            <a:normAutofit/>
          </a:bodyPr>
          <a:lstStyle/>
          <a:p>
            <a:pPr marL="114300" indent="-342900">
              <a:lnSpc>
                <a:spcPct val="90000"/>
              </a:lnSpc>
              <a:buFont typeface="Wingdings" panose="05000000000000000000" pitchFamily="2" charset="2"/>
              <a:buChar char="v"/>
            </a:pPr>
            <a:r>
              <a:rPr lang="en-US" sz="2800" b="1" u="sng" dirty="0"/>
              <a:t>Sur le </a:t>
            </a:r>
            <a:r>
              <a:rPr lang="en-US" sz="2800" b="1" u="sng" dirty="0" err="1"/>
              <a:t>profil</a:t>
            </a:r>
            <a:r>
              <a:rPr lang="en-US" sz="2800" b="1" u="sng" dirty="0"/>
              <a:t> des populations locales</a:t>
            </a:r>
          </a:p>
          <a:p>
            <a:pPr marL="400050" indent="-342900">
              <a:lnSpc>
                <a:spcPct val="90000"/>
              </a:lnSpc>
              <a:buFont typeface="Wingdings" panose="05000000000000000000" pitchFamily="2" charset="2"/>
              <a:buChar char="v"/>
            </a:pPr>
            <a:r>
              <a:rPr lang="en-US" sz="2800" dirty="0"/>
              <a:t>Une </a:t>
            </a:r>
            <a:r>
              <a:rPr lang="en-US" sz="2800" dirty="0" err="1"/>
              <a:t>majorité</a:t>
            </a:r>
            <a:r>
              <a:rPr lang="en-US" sz="2800" dirty="0"/>
              <a:t> </a:t>
            </a:r>
            <a:r>
              <a:rPr lang="en-US" sz="2800" dirty="0" err="1"/>
              <a:t>n’a</a:t>
            </a:r>
            <a:r>
              <a:rPr lang="en-US" sz="2800" dirty="0"/>
              <a:t> jamais </a:t>
            </a:r>
            <a:r>
              <a:rPr lang="en-US" sz="2800" dirty="0" err="1"/>
              <a:t>été</a:t>
            </a:r>
            <a:r>
              <a:rPr lang="en-US" sz="2800" dirty="0"/>
              <a:t> </a:t>
            </a:r>
            <a:r>
              <a:rPr lang="en-US" sz="2800" dirty="0" err="1"/>
              <a:t>scolarisée</a:t>
            </a:r>
            <a:r>
              <a:rPr lang="en-US" sz="2800" dirty="0"/>
              <a:t> </a:t>
            </a:r>
            <a:r>
              <a:rPr lang="en-US" sz="2800" b="1" dirty="0">
                <a:solidFill>
                  <a:srgbClr val="FF0000"/>
                </a:solidFill>
              </a:rPr>
              <a:t>(68%) </a:t>
            </a:r>
            <a:r>
              <a:rPr lang="en-US" sz="2800" dirty="0"/>
              <a:t>et vit </a:t>
            </a:r>
            <a:r>
              <a:rPr lang="en-US" sz="2800" dirty="0" err="1"/>
              <a:t>soit</a:t>
            </a:r>
            <a:r>
              <a:rPr lang="en-US" sz="2800" dirty="0"/>
              <a:t> dans </a:t>
            </a:r>
            <a:r>
              <a:rPr lang="en-US" sz="2800" dirty="0" err="1"/>
              <a:t>une</a:t>
            </a:r>
            <a:r>
              <a:rPr lang="en-US" sz="2800" dirty="0"/>
              <a:t> </a:t>
            </a:r>
            <a:r>
              <a:rPr lang="en-US" sz="2800" dirty="0" err="1"/>
              <a:t>maison</a:t>
            </a:r>
            <a:r>
              <a:rPr lang="en-US" sz="2800" dirty="0"/>
              <a:t> </a:t>
            </a:r>
            <a:r>
              <a:rPr lang="en-US" sz="2800" dirty="0" err="1"/>
              <a:t>en</a:t>
            </a:r>
            <a:r>
              <a:rPr lang="en-US" sz="2800" dirty="0"/>
              <a:t> banco, </a:t>
            </a:r>
            <a:r>
              <a:rPr lang="en-US" sz="2800" dirty="0" err="1"/>
              <a:t>soit</a:t>
            </a:r>
            <a:r>
              <a:rPr lang="en-US" sz="2800" dirty="0"/>
              <a:t> dans </a:t>
            </a:r>
            <a:r>
              <a:rPr lang="en-US" sz="2800" dirty="0" err="1"/>
              <a:t>une</a:t>
            </a:r>
            <a:r>
              <a:rPr lang="en-US" sz="2800" dirty="0"/>
              <a:t> case. </a:t>
            </a:r>
          </a:p>
          <a:p>
            <a:pPr marL="400050" indent="-342900">
              <a:lnSpc>
                <a:spcPct val="90000"/>
              </a:lnSpc>
              <a:buFont typeface="Wingdings" panose="05000000000000000000" pitchFamily="2" charset="2"/>
              <a:buChar char="v"/>
            </a:pPr>
            <a:r>
              <a:rPr lang="en-US" sz="2800" b="1" dirty="0">
                <a:solidFill>
                  <a:srgbClr val="FF0000"/>
                </a:solidFill>
              </a:rPr>
              <a:t>11% </a:t>
            </a:r>
            <a:r>
              <a:rPr lang="en-US" sz="2800" dirty="0"/>
              <a:t>de </a:t>
            </a:r>
            <a:r>
              <a:rPr lang="en-US" sz="2800" dirty="0" err="1"/>
              <a:t>personnes</a:t>
            </a:r>
            <a:r>
              <a:rPr lang="en-US" sz="2800" dirty="0"/>
              <a:t> </a:t>
            </a:r>
            <a:r>
              <a:rPr lang="en-US" sz="2800" dirty="0" err="1"/>
              <a:t>déplacées</a:t>
            </a:r>
            <a:r>
              <a:rPr lang="en-US" sz="2800" dirty="0"/>
              <a:t>.</a:t>
            </a:r>
          </a:p>
          <a:p>
            <a:pPr marL="400050" indent="-342900">
              <a:lnSpc>
                <a:spcPct val="90000"/>
              </a:lnSpc>
              <a:buFont typeface="Wingdings" panose="05000000000000000000" pitchFamily="2" charset="2"/>
              <a:buChar char="v"/>
            </a:pPr>
            <a:r>
              <a:rPr lang="en-US" sz="2800" dirty="0"/>
              <a:t>La </a:t>
            </a:r>
            <a:r>
              <a:rPr lang="en-US" sz="2800" dirty="0" err="1"/>
              <a:t>plupart</a:t>
            </a:r>
            <a:r>
              <a:rPr lang="en-US" sz="2800" dirty="0"/>
              <a:t> </a:t>
            </a:r>
            <a:r>
              <a:rPr lang="en-US" sz="2800" dirty="0" err="1"/>
              <a:t>sont</a:t>
            </a:r>
            <a:r>
              <a:rPr lang="en-US" sz="2800" dirty="0"/>
              <a:t> </a:t>
            </a:r>
            <a:r>
              <a:rPr lang="en-US" sz="2800" dirty="0" err="1"/>
              <a:t>agriculteurs</a:t>
            </a:r>
            <a:r>
              <a:rPr lang="en-US" sz="2800" dirty="0"/>
              <a:t> et </a:t>
            </a:r>
            <a:r>
              <a:rPr lang="en-US" sz="2800" dirty="0" err="1"/>
              <a:t>commerçants</a:t>
            </a:r>
            <a:r>
              <a:rPr lang="en-US" sz="2800" dirty="0"/>
              <a:t>, </a:t>
            </a:r>
            <a:r>
              <a:rPr lang="en-US" sz="2800" dirty="0" err="1"/>
              <a:t>souvent</a:t>
            </a:r>
            <a:r>
              <a:rPr lang="en-US" sz="2800" dirty="0"/>
              <a:t> les deux à la </a:t>
            </a:r>
            <a:r>
              <a:rPr lang="en-US" sz="2800" dirty="0" err="1"/>
              <a:t>fois</a:t>
            </a:r>
            <a:r>
              <a:rPr lang="en-US" sz="2800" dirty="0"/>
              <a:t>.</a:t>
            </a:r>
          </a:p>
          <a:p>
            <a:pPr marL="400050" indent="-342900">
              <a:lnSpc>
                <a:spcPct val="90000"/>
              </a:lnSpc>
              <a:buFont typeface="Wingdings" panose="05000000000000000000" pitchFamily="2" charset="2"/>
              <a:buChar char="v"/>
            </a:pPr>
            <a:r>
              <a:rPr lang="en-US" sz="2800" b="1" dirty="0">
                <a:solidFill>
                  <a:srgbClr val="FF0000"/>
                </a:solidFill>
              </a:rPr>
              <a:t>65% </a:t>
            </a:r>
            <a:r>
              <a:rPr lang="en-US" sz="2800" dirty="0"/>
              <a:t>ne </a:t>
            </a:r>
            <a:r>
              <a:rPr lang="en-US" sz="2800" dirty="0" err="1"/>
              <a:t>parviennent</a:t>
            </a:r>
            <a:r>
              <a:rPr lang="en-US" sz="2800" dirty="0"/>
              <a:t> pas à </a:t>
            </a:r>
            <a:r>
              <a:rPr lang="en-US" sz="2800" dirty="0" err="1"/>
              <a:t>générer</a:t>
            </a:r>
            <a:r>
              <a:rPr lang="en-US" sz="2800" dirty="0"/>
              <a:t> </a:t>
            </a:r>
            <a:r>
              <a:rPr lang="en-US" sz="2800" dirty="0" err="1"/>
              <a:t>suffisamment</a:t>
            </a:r>
            <a:r>
              <a:rPr lang="en-US" sz="2800" dirty="0"/>
              <a:t> de </a:t>
            </a:r>
            <a:r>
              <a:rPr lang="en-US" sz="2800" dirty="0" err="1"/>
              <a:t>revenus</a:t>
            </a:r>
            <a:r>
              <a:rPr lang="en-US" sz="2800" dirty="0"/>
              <a:t> pour </a:t>
            </a:r>
            <a:r>
              <a:rPr lang="en-US" sz="2800" dirty="0" err="1"/>
              <a:t>subvenir</a:t>
            </a:r>
            <a:r>
              <a:rPr lang="en-US" sz="2800" dirty="0"/>
              <a:t> aux </a:t>
            </a:r>
            <a:r>
              <a:rPr lang="en-US" sz="2800" dirty="0" err="1"/>
              <a:t>besoins</a:t>
            </a:r>
            <a:r>
              <a:rPr lang="en-US" sz="2800" dirty="0"/>
              <a:t> des </a:t>
            </a:r>
            <a:r>
              <a:rPr lang="en-US" sz="2800" dirty="0" err="1"/>
              <a:t>familles</a:t>
            </a:r>
            <a:r>
              <a:rPr lang="en-US" sz="2800" dirty="0"/>
              <a:t>.</a:t>
            </a:r>
          </a:p>
          <a:p>
            <a:pPr marL="400050" indent="-342900">
              <a:lnSpc>
                <a:spcPct val="90000"/>
              </a:lnSpc>
              <a:buFont typeface="Wingdings" panose="05000000000000000000" pitchFamily="2" charset="2"/>
              <a:buChar char="v"/>
            </a:pPr>
            <a:r>
              <a:rPr lang="en-US" sz="2800" dirty="0" err="1"/>
              <a:t>S’ils</a:t>
            </a:r>
            <a:r>
              <a:rPr lang="en-US" sz="2800" dirty="0"/>
              <a:t> </a:t>
            </a:r>
            <a:r>
              <a:rPr lang="en-US" sz="2800" dirty="0" err="1"/>
              <a:t>disent</a:t>
            </a:r>
            <a:r>
              <a:rPr lang="en-US" sz="2800" dirty="0"/>
              <a:t> </a:t>
            </a:r>
            <a:r>
              <a:rPr lang="en-US" sz="2800" dirty="0" err="1"/>
              <a:t>avoir</a:t>
            </a:r>
            <a:r>
              <a:rPr lang="en-US" sz="2800" dirty="0"/>
              <a:t> </a:t>
            </a:r>
            <a:r>
              <a:rPr lang="en-US" sz="2800" dirty="0" err="1"/>
              <a:t>accès</a:t>
            </a:r>
            <a:r>
              <a:rPr lang="en-US" sz="2800" dirty="0"/>
              <a:t> à </a:t>
            </a:r>
            <a:r>
              <a:rPr lang="en-US" sz="2800" dirty="0" err="1"/>
              <a:t>l’eau</a:t>
            </a:r>
            <a:r>
              <a:rPr lang="en-US" sz="2800" dirty="0"/>
              <a:t> </a:t>
            </a:r>
            <a:r>
              <a:rPr lang="en-US" sz="2800" b="1" dirty="0">
                <a:solidFill>
                  <a:srgbClr val="FF0000"/>
                </a:solidFill>
              </a:rPr>
              <a:t>(63%), </a:t>
            </a:r>
            <a:r>
              <a:rPr lang="en-US" sz="2800" dirty="0" err="1"/>
              <a:t>celui</a:t>
            </a:r>
            <a:r>
              <a:rPr lang="en-US" sz="2800" dirty="0"/>
              <a:t>-ci </a:t>
            </a:r>
            <a:r>
              <a:rPr lang="en-US" sz="2800" dirty="0" err="1"/>
              <a:t>est</a:t>
            </a:r>
            <a:r>
              <a:rPr lang="en-US" sz="2800" dirty="0"/>
              <a:t> </a:t>
            </a:r>
            <a:r>
              <a:rPr lang="en-US" sz="2800" dirty="0" err="1"/>
              <a:t>souvent</a:t>
            </a:r>
            <a:r>
              <a:rPr lang="en-US" sz="2800" dirty="0"/>
              <a:t> </a:t>
            </a:r>
            <a:r>
              <a:rPr lang="en-US" sz="2800" dirty="0" err="1"/>
              <a:t>complexe</a:t>
            </a:r>
            <a:r>
              <a:rPr lang="en-US" sz="2800" dirty="0"/>
              <a:t> (longue distance, </a:t>
            </a:r>
            <a:r>
              <a:rPr lang="en-US" sz="2800" dirty="0" err="1"/>
              <a:t>attente</a:t>
            </a:r>
            <a:r>
              <a:rPr lang="en-US" sz="2800" dirty="0"/>
              <a:t>) et de </a:t>
            </a:r>
            <a:r>
              <a:rPr lang="en-US" sz="2800" dirty="0" err="1"/>
              <a:t>qualité</a:t>
            </a:r>
            <a:r>
              <a:rPr lang="en-US" sz="2800" dirty="0"/>
              <a:t> </a:t>
            </a:r>
            <a:r>
              <a:rPr lang="en-US" sz="2800" dirty="0" err="1"/>
              <a:t>médiocre</a:t>
            </a:r>
            <a:r>
              <a:rPr lang="en-US" sz="2800" dirty="0"/>
              <a:t>.</a:t>
            </a:r>
          </a:p>
          <a:p>
            <a:pPr marL="400050" indent="-342900">
              <a:lnSpc>
                <a:spcPct val="90000"/>
              </a:lnSpc>
              <a:buFont typeface="Wingdings" panose="05000000000000000000" pitchFamily="2" charset="2"/>
              <a:buChar char="v"/>
            </a:pPr>
            <a:r>
              <a:rPr lang="en-US" sz="2800" dirty="0" err="1"/>
              <a:t>Peu</a:t>
            </a:r>
            <a:r>
              <a:rPr lang="en-US" sz="2800" dirty="0"/>
              <a:t> </a:t>
            </a:r>
            <a:r>
              <a:rPr lang="en-US" sz="2800" dirty="0" err="1"/>
              <a:t>disposent</a:t>
            </a:r>
            <a:r>
              <a:rPr lang="en-US" sz="2800" dirty="0"/>
              <a:t> d’un </a:t>
            </a:r>
            <a:r>
              <a:rPr lang="en-US" sz="2800" dirty="0" err="1"/>
              <a:t>accès</a:t>
            </a:r>
            <a:r>
              <a:rPr lang="en-US" sz="2800" dirty="0"/>
              <a:t> à </a:t>
            </a:r>
            <a:r>
              <a:rPr lang="en-US" sz="2800" dirty="0" err="1"/>
              <a:t>l’électricité</a:t>
            </a:r>
            <a:r>
              <a:rPr lang="en-US" sz="2800" dirty="0"/>
              <a:t> (</a:t>
            </a:r>
            <a:r>
              <a:rPr lang="en-US" sz="2800" b="1" dirty="0">
                <a:solidFill>
                  <a:srgbClr val="FF0000"/>
                </a:solidFill>
              </a:rPr>
              <a:t>entre 30% et 40%), </a:t>
            </a:r>
            <a:r>
              <a:rPr lang="en-US" sz="2800" dirty="0" err="1"/>
              <a:t>souvent</a:t>
            </a:r>
            <a:r>
              <a:rPr lang="en-US" sz="2800" dirty="0"/>
              <a:t> instable (</a:t>
            </a:r>
            <a:r>
              <a:rPr lang="en-US" sz="2800" dirty="0" err="1"/>
              <a:t>faible</a:t>
            </a:r>
            <a:r>
              <a:rPr lang="en-US" sz="2800" dirty="0"/>
              <a:t>, </a:t>
            </a:r>
            <a:r>
              <a:rPr lang="en-US" sz="2800" dirty="0" err="1"/>
              <a:t>nombreuses</a:t>
            </a:r>
            <a:r>
              <a:rPr lang="en-US" sz="2800" dirty="0"/>
              <a:t> </a:t>
            </a:r>
            <a:r>
              <a:rPr lang="en-US" sz="2800" dirty="0" err="1"/>
              <a:t>coupures</a:t>
            </a:r>
            <a:r>
              <a:rPr lang="en-US" sz="2800" dirty="0"/>
              <a:t>) et indirect (</a:t>
            </a:r>
            <a:r>
              <a:rPr lang="en-US" sz="2800" dirty="0" err="1"/>
              <a:t>connexions</a:t>
            </a:r>
            <a:r>
              <a:rPr lang="en-US" sz="2800" dirty="0"/>
              <a:t> </a:t>
            </a:r>
            <a:r>
              <a:rPr lang="en-US" sz="2800" dirty="0" err="1"/>
              <a:t>parallèles</a:t>
            </a:r>
            <a:r>
              <a:rPr lang="en-US" sz="2800" dirty="0"/>
              <a:t>).</a:t>
            </a:r>
          </a:p>
          <a:p>
            <a:pPr marL="400050" indent="-342900">
              <a:lnSpc>
                <a:spcPct val="90000"/>
              </a:lnSpc>
              <a:buFont typeface="Wingdings" panose="05000000000000000000" pitchFamily="2" charset="2"/>
              <a:buChar char="v"/>
            </a:pPr>
            <a:r>
              <a:rPr lang="en-US" sz="2800" b="1" dirty="0">
                <a:solidFill>
                  <a:srgbClr val="FF0000"/>
                </a:solidFill>
              </a:rPr>
              <a:t>64% </a:t>
            </a:r>
            <a:r>
              <a:rPr lang="en-US" sz="2800" dirty="0"/>
              <a:t>dispose d’un </a:t>
            </a:r>
            <a:r>
              <a:rPr lang="en-US" sz="2800" dirty="0" err="1"/>
              <a:t>accès</a:t>
            </a:r>
            <a:r>
              <a:rPr lang="en-US" sz="2800" dirty="0"/>
              <a:t> à internet (</a:t>
            </a:r>
            <a:r>
              <a:rPr lang="en-US" sz="2800" b="1" dirty="0">
                <a:solidFill>
                  <a:srgbClr val="FF0000"/>
                </a:solidFill>
              </a:rPr>
              <a:t>36% au Nigeria</a:t>
            </a:r>
            <a:r>
              <a:rPr lang="en-US" sz="2800" dirty="0"/>
              <a:t>) et </a:t>
            </a:r>
            <a:r>
              <a:rPr lang="en-US" sz="2800" b="1" dirty="0">
                <a:solidFill>
                  <a:srgbClr val="FF0000"/>
                </a:solidFill>
              </a:rPr>
              <a:t>3 </a:t>
            </a:r>
            <a:r>
              <a:rPr lang="en-US" sz="2800" b="1" dirty="0" err="1">
                <a:solidFill>
                  <a:srgbClr val="FF0000"/>
                </a:solidFill>
              </a:rPr>
              <a:t>répondants</a:t>
            </a:r>
            <a:r>
              <a:rPr lang="en-US" sz="2800" b="1" dirty="0">
                <a:solidFill>
                  <a:srgbClr val="FF0000"/>
                </a:solidFill>
              </a:rPr>
              <a:t> sur 4 </a:t>
            </a:r>
            <a:r>
              <a:rPr lang="en-US" sz="2800" b="1" dirty="0" err="1">
                <a:solidFill>
                  <a:srgbClr val="FF0000"/>
                </a:solidFill>
              </a:rPr>
              <a:t>possède</a:t>
            </a:r>
            <a:r>
              <a:rPr lang="en-US" sz="2800" b="1" dirty="0">
                <a:solidFill>
                  <a:srgbClr val="FF0000"/>
                </a:solidFill>
              </a:rPr>
              <a:t> un </a:t>
            </a:r>
            <a:r>
              <a:rPr lang="en-US" sz="2800" b="1" dirty="0" err="1">
                <a:solidFill>
                  <a:srgbClr val="FF0000"/>
                </a:solidFill>
              </a:rPr>
              <a:t>téléphone</a:t>
            </a:r>
            <a:r>
              <a:rPr lang="en-US" sz="2800" b="1" dirty="0">
                <a:solidFill>
                  <a:srgbClr val="FF0000"/>
                </a:solidFill>
              </a:rPr>
              <a:t>. </a:t>
            </a:r>
          </a:p>
        </p:txBody>
      </p:sp>
    </p:spTree>
    <p:extLst>
      <p:ext uri="{BB962C8B-B14F-4D97-AF65-F5344CB8AC3E}">
        <p14:creationId xmlns:p14="http://schemas.microsoft.com/office/powerpoint/2010/main" val="119141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7">
            <a:extLst>
              <a:ext uri="{FF2B5EF4-FFF2-40B4-BE49-F238E27FC236}">
                <a16:creationId xmlns:a16="http://schemas.microsoft.com/office/drawing/2014/main" id="{AA1F3FAD-4833-4EC0-FD71-C12385933F53}"/>
              </a:ext>
            </a:extLst>
          </p:cNvPr>
          <p:cNvSpPr txBox="1">
            <a:spLocks noGrp="1"/>
          </p:cNvSpPr>
          <p:nvPr>
            <p:ph type="sldNum" idx="12"/>
          </p:nvPr>
        </p:nvSpPr>
        <p:spPr>
          <a:xfrm>
            <a:off x="6688667" y="6492875"/>
            <a:ext cx="5004188" cy="2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000" b="1" dirty="0">
                <a:solidFill>
                  <a:srgbClr val="FF0000"/>
                </a:solidFill>
              </a:rPr>
              <a:t>2</a:t>
            </a:r>
            <a:r>
              <a:rPr lang="fr-CA" sz="1000" b="1" baseline="30000" dirty="0">
                <a:solidFill>
                  <a:srgbClr val="FF0000"/>
                </a:solidFill>
              </a:rPr>
              <a:t>nd</a:t>
            </a:r>
            <a:r>
              <a:rPr lang="fr-CA" sz="1000" b="1" dirty="0">
                <a:solidFill>
                  <a:srgbClr val="FF0000"/>
                </a:solidFill>
              </a:rPr>
              <a:t>  Forum Annuel International sur le Développement de la Région du lac Tchad </a:t>
            </a:r>
          </a:p>
        </p:txBody>
      </p:sp>
      <p:pic>
        <p:nvPicPr>
          <p:cNvPr id="5" name="Picture 1" descr="A picture containing text, gambling house, room&#10;&#10;Description automatically generated">
            <a:extLst>
              <a:ext uri="{FF2B5EF4-FFF2-40B4-BE49-F238E27FC236}">
                <a16:creationId xmlns:a16="http://schemas.microsoft.com/office/drawing/2014/main" id="{FF34FD58-F0DF-2981-3A20-CBC274A2FA2A}"/>
              </a:ext>
            </a:extLst>
          </p:cNvPr>
          <p:cNvPicPr>
            <a:picLocks noChangeAspect="1"/>
          </p:cNvPicPr>
          <p:nvPr/>
        </p:nvPicPr>
        <p:blipFill>
          <a:blip r:embed="rId2"/>
          <a:stretch>
            <a:fillRect/>
          </a:stretch>
        </p:blipFill>
        <p:spPr>
          <a:xfrm>
            <a:off x="11383828" y="6518473"/>
            <a:ext cx="618055" cy="252000"/>
          </a:xfrm>
          <a:prstGeom prst="rect">
            <a:avLst/>
          </a:prstGeom>
        </p:spPr>
      </p:pic>
      <p:sp>
        <p:nvSpPr>
          <p:cNvPr id="6" name="Titre 1">
            <a:extLst>
              <a:ext uri="{FF2B5EF4-FFF2-40B4-BE49-F238E27FC236}">
                <a16:creationId xmlns:a16="http://schemas.microsoft.com/office/drawing/2014/main" id="{E6C06E43-EB1E-E8CC-8E1C-98F9487A2D00}"/>
              </a:ext>
            </a:extLst>
          </p:cNvPr>
          <p:cNvSpPr>
            <a:spLocks noGrp="1"/>
          </p:cNvSpPr>
          <p:nvPr>
            <p:ph type="title"/>
          </p:nvPr>
        </p:nvSpPr>
        <p:spPr>
          <a:xfrm>
            <a:off x="385089" y="352422"/>
            <a:ext cx="11307766" cy="657229"/>
          </a:xfrm>
        </p:spPr>
        <p:txBody>
          <a:bodyPr>
            <a:noAutofit/>
          </a:bodyPr>
          <a:lstStyle/>
          <a:p>
            <a:pPr algn="ctr"/>
            <a:r>
              <a:rPr lang="fr-FR" sz="6000" b="1" dirty="0"/>
              <a:t>Principaux résultats: accès à l’eau </a:t>
            </a:r>
            <a:endParaRPr lang="fr-FR" sz="4000" b="1" dirty="0">
              <a:latin typeface="+mn-lt"/>
              <a:ea typeface="+mn-ea"/>
              <a:cs typeface="+mn-cs"/>
            </a:endParaRPr>
          </a:p>
        </p:txBody>
      </p:sp>
      <p:sp>
        <p:nvSpPr>
          <p:cNvPr id="10" name="ZoneTexte 9">
            <a:extLst>
              <a:ext uri="{FF2B5EF4-FFF2-40B4-BE49-F238E27FC236}">
                <a16:creationId xmlns:a16="http://schemas.microsoft.com/office/drawing/2014/main" id="{A4198A05-BB18-436F-D491-4B978AFBE21A}"/>
              </a:ext>
            </a:extLst>
          </p:cNvPr>
          <p:cNvSpPr txBox="1"/>
          <p:nvPr/>
        </p:nvSpPr>
        <p:spPr>
          <a:xfrm>
            <a:off x="385090" y="1145374"/>
            <a:ext cx="7535022" cy="4901342"/>
          </a:xfrm>
          <a:prstGeom prst="rect">
            <a:avLst/>
          </a:prstGeom>
          <a:noFill/>
        </p:spPr>
        <p:txBody>
          <a:bodyPr wrap="square">
            <a:spAutoFit/>
          </a:bodyPr>
          <a:lstStyle/>
          <a:p>
            <a:pPr marL="0" indent="0" algn="just">
              <a:spcAft>
                <a:spcPts val="1300"/>
              </a:spcAft>
              <a:buNone/>
            </a:pPr>
            <a:r>
              <a:rPr lang="fr-FR" sz="2000" dirty="0"/>
              <a:t>Parmi les répondants déclarant une activité professionnelle principale (hors secteur primaire), 62% dit également exercer une activité secondaire agricole et 44,9% de l’élevage (29% seulement au Tchad).</a:t>
            </a:r>
          </a:p>
          <a:p>
            <a:pPr marL="0" indent="0" algn="just">
              <a:spcAft>
                <a:spcPts val="1300"/>
              </a:spcAft>
              <a:buNone/>
            </a:pPr>
            <a:r>
              <a:rPr lang="fr-FR" sz="2000" dirty="0"/>
              <a:t>Pour les personnes ayant indiqué une activité agricole, 59,1% dit que sa terre n’est pas irriguée.</a:t>
            </a:r>
          </a:p>
          <a:p>
            <a:pPr marL="0" indent="0" algn="just">
              <a:spcAft>
                <a:spcPts val="1300"/>
              </a:spcAft>
              <a:buNone/>
            </a:pPr>
            <a:r>
              <a:rPr lang="fr-FR" sz="2000" dirty="0"/>
              <a:t>38,3% dépend exclusivement de l’eau de pluie pour son activité agricole ou d’élevage et 15,8% d’un forage public. Une majorité (57%) dit avoir un accès à l’eau régulier et en quantité suffisante toute l’année. Ces résultats sont également à relativiser à la lumière des groupes de discussions organisés. </a:t>
            </a:r>
          </a:p>
          <a:p>
            <a:pPr marL="0" indent="0" algn="just">
              <a:spcAft>
                <a:spcPts val="1300"/>
              </a:spcAft>
              <a:buNone/>
            </a:pPr>
            <a:r>
              <a:rPr lang="fr-FR" sz="2000" dirty="0"/>
              <a:t>Les groupes de discussions organisés par les équipes de NIRAS dans les pays ont permis toutefois de mesurer à la fois les difficultés pour les populations d’approvisionner leur foyer en eau potable et les dangers liés à la consommation d’une eau impropre.  </a:t>
            </a:r>
          </a:p>
        </p:txBody>
      </p:sp>
      <p:pic>
        <p:nvPicPr>
          <p:cNvPr id="2" name="Image 1">
            <a:extLst>
              <a:ext uri="{FF2B5EF4-FFF2-40B4-BE49-F238E27FC236}">
                <a16:creationId xmlns:a16="http://schemas.microsoft.com/office/drawing/2014/main" id="{54C56BFD-86DB-0D37-A5CF-73C6EFC691BE}"/>
              </a:ext>
            </a:extLst>
          </p:cNvPr>
          <p:cNvPicPr>
            <a:picLocks noChangeAspect="1"/>
          </p:cNvPicPr>
          <p:nvPr/>
        </p:nvPicPr>
        <p:blipFill rotWithShape="1">
          <a:blip r:embed="rId3"/>
          <a:srcRect l="23539" r="18284" b="-1"/>
          <a:stretch/>
        </p:blipFill>
        <p:spPr>
          <a:xfrm>
            <a:off x="7950661" y="1533388"/>
            <a:ext cx="4191902" cy="4179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7961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2" name="Titre 1">
            <a:extLst>
              <a:ext uri="{FF2B5EF4-FFF2-40B4-BE49-F238E27FC236}">
                <a16:creationId xmlns:a16="http://schemas.microsoft.com/office/drawing/2014/main" id="{A9C1FBB0-1A08-CAAD-F8A4-BEE35ECF70C3}"/>
              </a:ext>
            </a:extLst>
          </p:cNvPr>
          <p:cNvSpPr>
            <a:spLocks noGrp="1"/>
          </p:cNvSpPr>
          <p:nvPr>
            <p:ph type="title"/>
          </p:nvPr>
        </p:nvSpPr>
        <p:spPr>
          <a:xfrm>
            <a:off x="640080" y="325369"/>
            <a:ext cx="4795520" cy="1956841"/>
          </a:xfrm>
        </p:spPr>
        <p:txBody>
          <a:bodyPr anchor="b">
            <a:normAutofit/>
          </a:bodyPr>
          <a:lstStyle/>
          <a:p>
            <a:pPr defTabSz="609630">
              <a:spcBef>
                <a:spcPts val="0"/>
              </a:spcBef>
              <a:defRPr/>
            </a:pPr>
            <a:r>
              <a:rPr lang="fr-FR" sz="5400" b="1" dirty="0">
                <a:latin typeface="+mn-lt"/>
                <a:ea typeface="+mn-ea"/>
                <a:cs typeface="+mn-cs"/>
              </a:rPr>
              <a:t>Accès à l’électricité</a:t>
            </a:r>
            <a:endParaRPr lang="fr-FR" sz="5400" dirty="0">
              <a:latin typeface="+mn-lt"/>
              <a:ea typeface="+mn-ea"/>
              <a:cs typeface="+mn-cs"/>
            </a:endParaRPr>
          </a:p>
        </p:txBody>
      </p:sp>
      <p:sp>
        <p:nvSpPr>
          <p:cNvPr id="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399592 w 3474720"/>
              <a:gd name="connsiteY1" fmla="*/ 0 h 18288"/>
              <a:gd name="connsiteX2" fmla="*/ 799185 w 3474720"/>
              <a:gd name="connsiteY2" fmla="*/ 0 h 18288"/>
              <a:gd name="connsiteX3" fmla="*/ 1303020 w 3474720"/>
              <a:gd name="connsiteY3" fmla="*/ 0 h 18288"/>
              <a:gd name="connsiteX4" fmla="*/ 1667865 w 3474720"/>
              <a:gd name="connsiteY4" fmla="*/ 0 h 18288"/>
              <a:gd name="connsiteX5" fmla="*/ 2032711 w 3474720"/>
              <a:gd name="connsiteY5" fmla="*/ 0 h 18288"/>
              <a:gd name="connsiteX6" fmla="*/ 2467051 w 3474720"/>
              <a:gd name="connsiteY6" fmla="*/ 0 h 18288"/>
              <a:gd name="connsiteX7" fmla="*/ 2831896 w 3474720"/>
              <a:gd name="connsiteY7" fmla="*/ 0 h 18288"/>
              <a:gd name="connsiteX8" fmla="*/ 3474720 w 3474720"/>
              <a:gd name="connsiteY8" fmla="*/ 0 h 18288"/>
              <a:gd name="connsiteX9" fmla="*/ 3474720 w 3474720"/>
              <a:gd name="connsiteY9" fmla="*/ 18288 h 18288"/>
              <a:gd name="connsiteX10" fmla="*/ 3109874 w 3474720"/>
              <a:gd name="connsiteY10" fmla="*/ 18288 h 18288"/>
              <a:gd name="connsiteX11" fmla="*/ 2745028 w 3474720"/>
              <a:gd name="connsiteY11" fmla="*/ 18288 h 18288"/>
              <a:gd name="connsiteX12" fmla="*/ 2310688 w 3474720"/>
              <a:gd name="connsiteY12" fmla="*/ 18288 h 18288"/>
              <a:gd name="connsiteX13" fmla="*/ 1945843 w 3474720"/>
              <a:gd name="connsiteY13" fmla="*/ 18288 h 18288"/>
              <a:gd name="connsiteX14" fmla="*/ 1615744 w 3474720"/>
              <a:gd name="connsiteY14" fmla="*/ 18288 h 18288"/>
              <a:gd name="connsiteX15" fmla="*/ 1181404 w 3474720"/>
              <a:gd name="connsiteY15" fmla="*/ 18288 h 18288"/>
              <a:gd name="connsiteX16" fmla="*/ 747064 w 3474720"/>
              <a:gd name="connsiteY16" fmla="*/ 18288 h 18288"/>
              <a:gd name="connsiteX17" fmla="*/ 0 w 3474720"/>
              <a:gd name="connsiteY17" fmla="*/ 18288 h 18288"/>
              <a:gd name="connsiteX18" fmla="*/ 0 w 3474720"/>
              <a:gd name="connsiteY18" fmla="*/ 0 h 18288"/>
              <a:gd name="connsiteX0" fmla="*/ 0 w 3474720"/>
              <a:gd name="connsiteY0" fmla="*/ 0 h 18288"/>
              <a:gd name="connsiteX1" fmla="*/ 364845 w 3474720"/>
              <a:gd name="connsiteY1" fmla="*/ 0 h 18288"/>
              <a:gd name="connsiteX2" fmla="*/ 868680 w 3474720"/>
              <a:gd name="connsiteY2" fmla="*/ 0 h 18288"/>
              <a:gd name="connsiteX3" fmla="*/ 1198778 w 3474720"/>
              <a:gd name="connsiteY3" fmla="*/ 0 h 18288"/>
              <a:gd name="connsiteX4" fmla="*/ 1528876 w 3474720"/>
              <a:gd name="connsiteY4" fmla="*/ 0 h 18288"/>
              <a:gd name="connsiteX5" fmla="*/ 1963216 w 3474720"/>
              <a:gd name="connsiteY5" fmla="*/ 0 h 18288"/>
              <a:gd name="connsiteX6" fmla="*/ 2362809 w 3474720"/>
              <a:gd name="connsiteY6" fmla="*/ 0 h 18288"/>
              <a:gd name="connsiteX7" fmla="*/ 2831896 w 3474720"/>
              <a:gd name="connsiteY7" fmla="*/ 0 h 18288"/>
              <a:gd name="connsiteX8" fmla="*/ 3474720 w 3474720"/>
              <a:gd name="connsiteY8" fmla="*/ 0 h 18288"/>
              <a:gd name="connsiteX9" fmla="*/ 3474720 w 3474720"/>
              <a:gd name="connsiteY9" fmla="*/ 18288 h 18288"/>
              <a:gd name="connsiteX10" fmla="*/ 2970885 w 3474720"/>
              <a:gd name="connsiteY10" fmla="*/ 18288 h 18288"/>
              <a:gd name="connsiteX11" fmla="*/ 2571292 w 3474720"/>
              <a:gd name="connsiteY11" fmla="*/ 18288 h 18288"/>
              <a:gd name="connsiteX12" fmla="*/ 2171700 w 3474720"/>
              <a:gd name="connsiteY12" fmla="*/ 18288 h 18288"/>
              <a:gd name="connsiteX13" fmla="*/ 1806854 w 3474720"/>
              <a:gd name="connsiteY13" fmla="*/ 18288 h 18288"/>
              <a:gd name="connsiteX14" fmla="*/ 1407261 w 3474720"/>
              <a:gd name="connsiteY14" fmla="*/ 18288 h 18288"/>
              <a:gd name="connsiteX15" fmla="*/ 1077163 w 3474720"/>
              <a:gd name="connsiteY15" fmla="*/ 18288 h 18288"/>
              <a:gd name="connsiteX16" fmla="*/ 677570 w 3474720"/>
              <a:gd name="connsiteY16" fmla="*/ 18288 h 18288"/>
              <a:gd name="connsiteX17" fmla="*/ 0 w 3474720"/>
              <a:gd name="connsiteY17" fmla="*/ 18288 h 18288"/>
              <a:gd name="connsiteX18" fmla="*/ 0 w 34747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4720" h="18288" fill="none" extrusionOk="0">
                <a:moveTo>
                  <a:pt x="0" y="0"/>
                </a:moveTo>
                <a:cubicBezTo>
                  <a:pt x="77149" y="-11789"/>
                  <a:pt x="200184" y="9895"/>
                  <a:pt x="399592" y="0"/>
                </a:cubicBezTo>
                <a:cubicBezTo>
                  <a:pt x="595050" y="103"/>
                  <a:pt x="612065" y="-16096"/>
                  <a:pt x="799185" y="0"/>
                </a:cubicBezTo>
                <a:cubicBezTo>
                  <a:pt x="990951" y="19726"/>
                  <a:pt x="1165480" y="-11834"/>
                  <a:pt x="1303020" y="0"/>
                </a:cubicBezTo>
                <a:cubicBezTo>
                  <a:pt x="1432699" y="9680"/>
                  <a:pt x="1493395" y="2510"/>
                  <a:pt x="1667865" y="0"/>
                </a:cubicBezTo>
                <a:cubicBezTo>
                  <a:pt x="1838477" y="13457"/>
                  <a:pt x="1902195" y="9516"/>
                  <a:pt x="2032711" y="0"/>
                </a:cubicBezTo>
                <a:cubicBezTo>
                  <a:pt x="2151501" y="-9244"/>
                  <a:pt x="2341259" y="-27972"/>
                  <a:pt x="2467051" y="0"/>
                </a:cubicBezTo>
                <a:cubicBezTo>
                  <a:pt x="2619621" y="5476"/>
                  <a:pt x="2709740" y="-13626"/>
                  <a:pt x="2831896" y="0"/>
                </a:cubicBezTo>
                <a:cubicBezTo>
                  <a:pt x="2962147" y="30118"/>
                  <a:pt x="3140615" y="-975"/>
                  <a:pt x="3474720" y="0"/>
                </a:cubicBezTo>
                <a:cubicBezTo>
                  <a:pt x="3475221" y="5029"/>
                  <a:pt x="3474697" y="13896"/>
                  <a:pt x="3474720" y="18288"/>
                </a:cubicBezTo>
                <a:cubicBezTo>
                  <a:pt x="3334219" y="24441"/>
                  <a:pt x="3289240" y="20116"/>
                  <a:pt x="3109874" y="18288"/>
                </a:cubicBezTo>
                <a:cubicBezTo>
                  <a:pt x="2931293" y="12795"/>
                  <a:pt x="2918699" y="26469"/>
                  <a:pt x="2745028" y="18288"/>
                </a:cubicBezTo>
                <a:cubicBezTo>
                  <a:pt x="2574102" y="-5024"/>
                  <a:pt x="2522042" y="24643"/>
                  <a:pt x="2310688" y="18288"/>
                </a:cubicBezTo>
                <a:cubicBezTo>
                  <a:pt x="2105858" y="13431"/>
                  <a:pt x="2097266" y="35114"/>
                  <a:pt x="1945843" y="18288"/>
                </a:cubicBezTo>
                <a:cubicBezTo>
                  <a:pt x="1794899" y="-7769"/>
                  <a:pt x="1689146" y="10055"/>
                  <a:pt x="1615744" y="18288"/>
                </a:cubicBezTo>
                <a:cubicBezTo>
                  <a:pt x="1537782" y="6522"/>
                  <a:pt x="1385231" y="27446"/>
                  <a:pt x="1181404" y="18288"/>
                </a:cubicBezTo>
                <a:cubicBezTo>
                  <a:pt x="1021909" y="-5788"/>
                  <a:pt x="869839" y="14213"/>
                  <a:pt x="747064" y="18288"/>
                </a:cubicBezTo>
                <a:cubicBezTo>
                  <a:pt x="595728" y="-34095"/>
                  <a:pt x="235768" y="8340"/>
                  <a:pt x="0" y="18288"/>
                </a:cubicBezTo>
                <a:cubicBezTo>
                  <a:pt x="-1139" y="15111"/>
                  <a:pt x="-708" y="5962"/>
                  <a:pt x="0" y="0"/>
                </a:cubicBezTo>
                <a:close/>
              </a:path>
              <a:path w="3474720" h="18288" stroke="0" extrusionOk="0">
                <a:moveTo>
                  <a:pt x="0" y="0"/>
                </a:moveTo>
                <a:cubicBezTo>
                  <a:pt x="153736" y="9075"/>
                  <a:pt x="231084" y="2624"/>
                  <a:pt x="364845" y="0"/>
                </a:cubicBezTo>
                <a:cubicBezTo>
                  <a:pt x="467126" y="-10965"/>
                  <a:pt x="624681" y="-34833"/>
                  <a:pt x="868680" y="0"/>
                </a:cubicBezTo>
                <a:cubicBezTo>
                  <a:pt x="1111706" y="17011"/>
                  <a:pt x="1072899" y="9414"/>
                  <a:pt x="1198778" y="0"/>
                </a:cubicBezTo>
                <a:cubicBezTo>
                  <a:pt x="1315994" y="-6148"/>
                  <a:pt x="1390376" y="307"/>
                  <a:pt x="1528876" y="0"/>
                </a:cubicBezTo>
                <a:cubicBezTo>
                  <a:pt x="1695773" y="3394"/>
                  <a:pt x="1835172" y="-4381"/>
                  <a:pt x="1963216" y="0"/>
                </a:cubicBezTo>
                <a:cubicBezTo>
                  <a:pt x="2100228" y="25630"/>
                  <a:pt x="2203377" y="21173"/>
                  <a:pt x="2362809" y="0"/>
                </a:cubicBezTo>
                <a:cubicBezTo>
                  <a:pt x="2495328" y="2604"/>
                  <a:pt x="2691085" y="9125"/>
                  <a:pt x="2831896" y="0"/>
                </a:cubicBezTo>
                <a:cubicBezTo>
                  <a:pt x="2961221" y="8497"/>
                  <a:pt x="3185432" y="33357"/>
                  <a:pt x="3474720" y="0"/>
                </a:cubicBezTo>
                <a:cubicBezTo>
                  <a:pt x="3475332" y="4579"/>
                  <a:pt x="3473582" y="13154"/>
                  <a:pt x="3474720" y="18288"/>
                </a:cubicBezTo>
                <a:cubicBezTo>
                  <a:pt x="3259585" y="41284"/>
                  <a:pt x="3074877" y="14805"/>
                  <a:pt x="2970885" y="18288"/>
                </a:cubicBezTo>
                <a:cubicBezTo>
                  <a:pt x="2872088" y="-11226"/>
                  <a:pt x="2678572" y="22341"/>
                  <a:pt x="2571292" y="18288"/>
                </a:cubicBezTo>
                <a:cubicBezTo>
                  <a:pt x="2426024" y="-2025"/>
                  <a:pt x="2341212" y="-1239"/>
                  <a:pt x="2171700" y="18288"/>
                </a:cubicBezTo>
                <a:cubicBezTo>
                  <a:pt x="2006761" y="26925"/>
                  <a:pt x="1901478" y="22944"/>
                  <a:pt x="1806854" y="18288"/>
                </a:cubicBezTo>
                <a:cubicBezTo>
                  <a:pt x="1708245" y="7259"/>
                  <a:pt x="1593943" y="28758"/>
                  <a:pt x="1407261" y="18288"/>
                </a:cubicBezTo>
                <a:cubicBezTo>
                  <a:pt x="1249996" y="2454"/>
                  <a:pt x="1217310" y="36107"/>
                  <a:pt x="1077163" y="18288"/>
                </a:cubicBezTo>
                <a:cubicBezTo>
                  <a:pt x="936426" y="16635"/>
                  <a:pt x="803333" y="32510"/>
                  <a:pt x="677570" y="18288"/>
                </a:cubicBezTo>
                <a:cubicBezTo>
                  <a:pt x="559980" y="-15563"/>
                  <a:pt x="228205" y="19668"/>
                  <a:pt x="0" y="18288"/>
                </a:cubicBezTo>
                <a:cubicBezTo>
                  <a:pt x="-438" y="13591"/>
                  <a:pt x="-724" y="3938"/>
                  <a:pt x="0" y="0"/>
                </a:cubicBezTo>
                <a:close/>
              </a:path>
              <a:path w="3474720" h="18288" fill="none" stroke="0" extrusionOk="0">
                <a:moveTo>
                  <a:pt x="0" y="0"/>
                </a:moveTo>
                <a:cubicBezTo>
                  <a:pt x="101532" y="-30772"/>
                  <a:pt x="203451" y="8317"/>
                  <a:pt x="399592" y="0"/>
                </a:cubicBezTo>
                <a:cubicBezTo>
                  <a:pt x="596271" y="-5828"/>
                  <a:pt x="609914" y="-16368"/>
                  <a:pt x="799185" y="0"/>
                </a:cubicBezTo>
                <a:cubicBezTo>
                  <a:pt x="983157" y="-5899"/>
                  <a:pt x="1165199" y="5954"/>
                  <a:pt x="1303020" y="0"/>
                </a:cubicBezTo>
                <a:cubicBezTo>
                  <a:pt x="1432101" y="19726"/>
                  <a:pt x="1479929" y="-9744"/>
                  <a:pt x="1667865" y="0"/>
                </a:cubicBezTo>
                <a:cubicBezTo>
                  <a:pt x="1832831" y="13516"/>
                  <a:pt x="1888108" y="16130"/>
                  <a:pt x="2032711" y="0"/>
                </a:cubicBezTo>
                <a:cubicBezTo>
                  <a:pt x="2205537" y="-11596"/>
                  <a:pt x="2282187" y="-23237"/>
                  <a:pt x="2467051" y="0"/>
                </a:cubicBezTo>
                <a:cubicBezTo>
                  <a:pt x="2617121" y="13456"/>
                  <a:pt x="2697763" y="-7626"/>
                  <a:pt x="2831896" y="0"/>
                </a:cubicBezTo>
                <a:cubicBezTo>
                  <a:pt x="2989074" y="25311"/>
                  <a:pt x="3175939" y="-2254"/>
                  <a:pt x="3474720" y="0"/>
                </a:cubicBezTo>
                <a:cubicBezTo>
                  <a:pt x="3475660" y="5746"/>
                  <a:pt x="3473833" y="14099"/>
                  <a:pt x="3474720" y="18288"/>
                </a:cubicBezTo>
                <a:cubicBezTo>
                  <a:pt x="3330009" y="22568"/>
                  <a:pt x="3285367" y="30141"/>
                  <a:pt x="3109874" y="18288"/>
                </a:cubicBezTo>
                <a:cubicBezTo>
                  <a:pt x="2932004" y="9205"/>
                  <a:pt x="2912461" y="33344"/>
                  <a:pt x="2745028" y="18288"/>
                </a:cubicBezTo>
                <a:cubicBezTo>
                  <a:pt x="2569850" y="-6587"/>
                  <a:pt x="2513268" y="22749"/>
                  <a:pt x="2310688" y="18288"/>
                </a:cubicBezTo>
                <a:cubicBezTo>
                  <a:pt x="2109819" y="17363"/>
                  <a:pt x="2090251" y="34534"/>
                  <a:pt x="1945843" y="18288"/>
                </a:cubicBezTo>
                <a:cubicBezTo>
                  <a:pt x="1791011" y="-11538"/>
                  <a:pt x="1691688" y="3191"/>
                  <a:pt x="1615744" y="18288"/>
                </a:cubicBezTo>
                <a:cubicBezTo>
                  <a:pt x="1519865" y="37545"/>
                  <a:pt x="1382026" y="6387"/>
                  <a:pt x="1181404" y="18288"/>
                </a:cubicBezTo>
                <a:cubicBezTo>
                  <a:pt x="1018881" y="33975"/>
                  <a:pt x="896519" y="2505"/>
                  <a:pt x="747064" y="18288"/>
                </a:cubicBezTo>
                <a:cubicBezTo>
                  <a:pt x="619009" y="49811"/>
                  <a:pt x="324729" y="-19090"/>
                  <a:pt x="0" y="18288"/>
                </a:cubicBezTo>
                <a:cubicBezTo>
                  <a:pt x="-836" y="13264"/>
                  <a:pt x="-1240" y="554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A32F2987-F05F-185E-02C1-490802ACA412}"/>
              </a:ext>
            </a:extLst>
          </p:cNvPr>
          <p:cNvSpPr>
            <a:spLocks noGrp="1"/>
          </p:cNvSpPr>
          <p:nvPr>
            <p:ph idx="1"/>
          </p:nvPr>
        </p:nvSpPr>
        <p:spPr>
          <a:xfrm>
            <a:off x="640080" y="2872899"/>
            <a:ext cx="4243589" cy="3320668"/>
          </a:xfrm>
        </p:spPr>
        <p:txBody>
          <a:bodyPr>
            <a:normAutofit/>
          </a:bodyPr>
          <a:lstStyle/>
          <a:p>
            <a:pPr marL="0" indent="0">
              <a:spcAft>
                <a:spcPts val="867"/>
              </a:spcAft>
              <a:buNone/>
            </a:pPr>
            <a:r>
              <a:rPr lang="fr-FR" sz="2200" dirty="0"/>
              <a:t>un accès limité en raison de l’isolement des zones, l’absence d’infrastructures et la faiblesse du réseau (lorsqu’il existe), avec des conséquences sur la sécurité des populations et leurs opportunités économiques.</a:t>
            </a:r>
          </a:p>
          <a:p>
            <a:pPr marL="0" indent="0">
              <a:spcAft>
                <a:spcPts val="867"/>
              </a:spcAft>
              <a:buNone/>
            </a:pPr>
            <a:endParaRPr lang="fr-FR" sz="2200" dirty="0"/>
          </a:p>
          <a:p>
            <a:pPr marL="0" indent="0">
              <a:spcAft>
                <a:spcPts val="867"/>
              </a:spcAft>
              <a:buNone/>
            </a:pPr>
            <a:endParaRPr lang="LID4096" sz="2200" dirty="0"/>
          </a:p>
        </p:txBody>
      </p:sp>
      <p:pic>
        <p:nvPicPr>
          <p:cNvPr id="4" name="Image 3">
            <a:extLst>
              <a:ext uri="{FF2B5EF4-FFF2-40B4-BE49-F238E27FC236}">
                <a16:creationId xmlns:a16="http://schemas.microsoft.com/office/drawing/2014/main" id="{FD4A5EE7-C962-B2E8-5AF8-185EE988F84D}"/>
              </a:ext>
            </a:extLst>
          </p:cNvPr>
          <p:cNvPicPr>
            <a:picLocks noChangeAspect="1"/>
          </p:cNvPicPr>
          <p:nvPr/>
        </p:nvPicPr>
        <p:blipFill rotWithShape="1">
          <a:blip r:embed="rId2"/>
          <a:srcRect t="6585" r="-1" b="13906"/>
          <a:stretch/>
        </p:blipFill>
        <p:spPr>
          <a:xfrm>
            <a:off x="5311702" y="7"/>
            <a:ext cx="6878775" cy="68579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3569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2" name="Titre 1">
            <a:extLst>
              <a:ext uri="{FF2B5EF4-FFF2-40B4-BE49-F238E27FC236}">
                <a16:creationId xmlns:a16="http://schemas.microsoft.com/office/drawing/2014/main" id="{A9C1FBB0-1A08-CAAD-F8A4-BEE35ECF70C3}"/>
              </a:ext>
            </a:extLst>
          </p:cNvPr>
          <p:cNvSpPr>
            <a:spLocks noGrp="1"/>
          </p:cNvSpPr>
          <p:nvPr>
            <p:ph type="title"/>
          </p:nvPr>
        </p:nvSpPr>
        <p:spPr>
          <a:xfrm>
            <a:off x="640080" y="325369"/>
            <a:ext cx="4368602" cy="1956841"/>
          </a:xfrm>
        </p:spPr>
        <p:txBody>
          <a:bodyPr anchor="b">
            <a:normAutofit/>
          </a:bodyPr>
          <a:lstStyle/>
          <a:p>
            <a:pPr defTabSz="609630">
              <a:spcBef>
                <a:spcPts val="0"/>
              </a:spcBef>
              <a:defRPr/>
            </a:pPr>
            <a:r>
              <a:rPr lang="fr-FR" sz="4600" b="1">
                <a:latin typeface="+mn-lt"/>
                <a:ea typeface="+mn-ea"/>
                <a:cs typeface="+mn-cs"/>
              </a:rPr>
              <a:t>Accès aux services de santé</a:t>
            </a:r>
            <a:endParaRPr lang="fr-FR" sz="4600">
              <a:latin typeface="+mn-lt"/>
              <a:ea typeface="+mn-ea"/>
              <a:cs typeface="+mn-cs"/>
            </a:endParaRPr>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399592 w 3474720"/>
              <a:gd name="connsiteY1" fmla="*/ 0 h 18288"/>
              <a:gd name="connsiteX2" fmla="*/ 799185 w 3474720"/>
              <a:gd name="connsiteY2" fmla="*/ 0 h 18288"/>
              <a:gd name="connsiteX3" fmla="*/ 1303020 w 3474720"/>
              <a:gd name="connsiteY3" fmla="*/ 0 h 18288"/>
              <a:gd name="connsiteX4" fmla="*/ 1667865 w 3474720"/>
              <a:gd name="connsiteY4" fmla="*/ 0 h 18288"/>
              <a:gd name="connsiteX5" fmla="*/ 2032711 w 3474720"/>
              <a:gd name="connsiteY5" fmla="*/ 0 h 18288"/>
              <a:gd name="connsiteX6" fmla="*/ 2467051 w 3474720"/>
              <a:gd name="connsiteY6" fmla="*/ 0 h 18288"/>
              <a:gd name="connsiteX7" fmla="*/ 2831896 w 3474720"/>
              <a:gd name="connsiteY7" fmla="*/ 0 h 18288"/>
              <a:gd name="connsiteX8" fmla="*/ 3474720 w 3474720"/>
              <a:gd name="connsiteY8" fmla="*/ 0 h 18288"/>
              <a:gd name="connsiteX9" fmla="*/ 3474720 w 3474720"/>
              <a:gd name="connsiteY9" fmla="*/ 18288 h 18288"/>
              <a:gd name="connsiteX10" fmla="*/ 3109874 w 3474720"/>
              <a:gd name="connsiteY10" fmla="*/ 18288 h 18288"/>
              <a:gd name="connsiteX11" fmla="*/ 2745028 w 3474720"/>
              <a:gd name="connsiteY11" fmla="*/ 18288 h 18288"/>
              <a:gd name="connsiteX12" fmla="*/ 2310688 w 3474720"/>
              <a:gd name="connsiteY12" fmla="*/ 18288 h 18288"/>
              <a:gd name="connsiteX13" fmla="*/ 1945843 w 3474720"/>
              <a:gd name="connsiteY13" fmla="*/ 18288 h 18288"/>
              <a:gd name="connsiteX14" fmla="*/ 1615744 w 3474720"/>
              <a:gd name="connsiteY14" fmla="*/ 18288 h 18288"/>
              <a:gd name="connsiteX15" fmla="*/ 1181404 w 3474720"/>
              <a:gd name="connsiteY15" fmla="*/ 18288 h 18288"/>
              <a:gd name="connsiteX16" fmla="*/ 747064 w 3474720"/>
              <a:gd name="connsiteY16" fmla="*/ 18288 h 18288"/>
              <a:gd name="connsiteX17" fmla="*/ 0 w 3474720"/>
              <a:gd name="connsiteY17" fmla="*/ 18288 h 18288"/>
              <a:gd name="connsiteX18" fmla="*/ 0 w 3474720"/>
              <a:gd name="connsiteY18" fmla="*/ 0 h 18288"/>
              <a:gd name="connsiteX0" fmla="*/ 0 w 3474720"/>
              <a:gd name="connsiteY0" fmla="*/ 0 h 18288"/>
              <a:gd name="connsiteX1" fmla="*/ 364845 w 3474720"/>
              <a:gd name="connsiteY1" fmla="*/ 0 h 18288"/>
              <a:gd name="connsiteX2" fmla="*/ 868680 w 3474720"/>
              <a:gd name="connsiteY2" fmla="*/ 0 h 18288"/>
              <a:gd name="connsiteX3" fmla="*/ 1198778 w 3474720"/>
              <a:gd name="connsiteY3" fmla="*/ 0 h 18288"/>
              <a:gd name="connsiteX4" fmla="*/ 1528876 w 3474720"/>
              <a:gd name="connsiteY4" fmla="*/ 0 h 18288"/>
              <a:gd name="connsiteX5" fmla="*/ 1963216 w 3474720"/>
              <a:gd name="connsiteY5" fmla="*/ 0 h 18288"/>
              <a:gd name="connsiteX6" fmla="*/ 2362809 w 3474720"/>
              <a:gd name="connsiteY6" fmla="*/ 0 h 18288"/>
              <a:gd name="connsiteX7" fmla="*/ 2831896 w 3474720"/>
              <a:gd name="connsiteY7" fmla="*/ 0 h 18288"/>
              <a:gd name="connsiteX8" fmla="*/ 3474720 w 3474720"/>
              <a:gd name="connsiteY8" fmla="*/ 0 h 18288"/>
              <a:gd name="connsiteX9" fmla="*/ 3474720 w 3474720"/>
              <a:gd name="connsiteY9" fmla="*/ 18288 h 18288"/>
              <a:gd name="connsiteX10" fmla="*/ 2970885 w 3474720"/>
              <a:gd name="connsiteY10" fmla="*/ 18288 h 18288"/>
              <a:gd name="connsiteX11" fmla="*/ 2571292 w 3474720"/>
              <a:gd name="connsiteY11" fmla="*/ 18288 h 18288"/>
              <a:gd name="connsiteX12" fmla="*/ 2171700 w 3474720"/>
              <a:gd name="connsiteY12" fmla="*/ 18288 h 18288"/>
              <a:gd name="connsiteX13" fmla="*/ 1806854 w 3474720"/>
              <a:gd name="connsiteY13" fmla="*/ 18288 h 18288"/>
              <a:gd name="connsiteX14" fmla="*/ 1407261 w 3474720"/>
              <a:gd name="connsiteY14" fmla="*/ 18288 h 18288"/>
              <a:gd name="connsiteX15" fmla="*/ 1077163 w 3474720"/>
              <a:gd name="connsiteY15" fmla="*/ 18288 h 18288"/>
              <a:gd name="connsiteX16" fmla="*/ 677570 w 3474720"/>
              <a:gd name="connsiteY16" fmla="*/ 18288 h 18288"/>
              <a:gd name="connsiteX17" fmla="*/ 0 w 3474720"/>
              <a:gd name="connsiteY17" fmla="*/ 18288 h 18288"/>
              <a:gd name="connsiteX18" fmla="*/ 0 w 34747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4720" h="18288" fill="none" extrusionOk="0">
                <a:moveTo>
                  <a:pt x="0" y="0"/>
                </a:moveTo>
                <a:cubicBezTo>
                  <a:pt x="77149" y="-11789"/>
                  <a:pt x="200184" y="9895"/>
                  <a:pt x="399592" y="0"/>
                </a:cubicBezTo>
                <a:cubicBezTo>
                  <a:pt x="595050" y="103"/>
                  <a:pt x="612065" y="-16096"/>
                  <a:pt x="799185" y="0"/>
                </a:cubicBezTo>
                <a:cubicBezTo>
                  <a:pt x="990951" y="19726"/>
                  <a:pt x="1165480" y="-11834"/>
                  <a:pt x="1303020" y="0"/>
                </a:cubicBezTo>
                <a:cubicBezTo>
                  <a:pt x="1432699" y="9680"/>
                  <a:pt x="1493395" y="2510"/>
                  <a:pt x="1667865" y="0"/>
                </a:cubicBezTo>
                <a:cubicBezTo>
                  <a:pt x="1838477" y="13457"/>
                  <a:pt x="1902195" y="9516"/>
                  <a:pt x="2032711" y="0"/>
                </a:cubicBezTo>
                <a:cubicBezTo>
                  <a:pt x="2151501" y="-9244"/>
                  <a:pt x="2341259" y="-27972"/>
                  <a:pt x="2467051" y="0"/>
                </a:cubicBezTo>
                <a:cubicBezTo>
                  <a:pt x="2619621" y="5476"/>
                  <a:pt x="2709740" y="-13626"/>
                  <a:pt x="2831896" y="0"/>
                </a:cubicBezTo>
                <a:cubicBezTo>
                  <a:pt x="2962147" y="30118"/>
                  <a:pt x="3140615" y="-975"/>
                  <a:pt x="3474720" y="0"/>
                </a:cubicBezTo>
                <a:cubicBezTo>
                  <a:pt x="3475221" y="5029"/>
                  <a:pt x="3474697" y="13896"/>
                  <a:pt x="3474720" y="18288"/>
                </a:cubicBezTo>
                <a:cubicBezTo>
                  <a:pt x="3334219" y="24441"/>
                  <a:pt x="3289240" y="20116"/>
                  <a:pt x="3109874" y="18288"/>
                </a:cubicBezTo>
                <a:cubicBezTo>
                  <a:pt x="2931293" y="12795"/>
                  <a:pt x="2918699" y="26469"/>
                  <a:pt x="2745028" y="18288"/>
                </a:cubicBezTo>
                <a:cubicBezTo>
                  <a:pt x="2574102" y="-5024"/>
                  <a:pt x="2522042" y="24643"/>
                  <a:pt x="2310688" y="18288"/>
                </a:cubicBezTo>
                <a:cubicBezTo>
                  <a:pt x="2105858" y="13431"/>
                  <a:pt x="2097266" y="35114"/>
                  <a:pt x="1945843" y="18288"/>
                </a:cubicBezTo>
                <a:cubicBezTo>
                  <a:pt x="1794899" y="-7769"/>
                  <a:pt x="1689146" y="10055"/>
                  <a:pt x="1615744" y="18288"/>
                </a:cubicBezTo>
                <a:cubicBezTo>
                  <a:pt x="1537782" y="6522"/>
                  <a:pt x="1385231" y="27446"/>
                  <a:pt x="1181404" y="18288"/>
                </a:cubicBezTo>
                <a:cubicBezTo>
                  <a:pt x="1021909" y="-5788"/>
                  <a:pt x="869839" y="14213"/>
                  <a:pt x="747064" y="18288"/>
                </a:cubicBezTo>
                <a:cubicBezTo>
                  <a:pt x="595728" y="-34095"/>
                  <a:pt x="235768" y="8340"/>
                  <a:pt x="0" y="18288"/>
                </a:cubicBezTo>
                <a:cubicBezTo>
                  <a:pt x="-1139" y="15111"/>
                  <a:pt x="-708" y="5962"/>
                  <a:pt x="0" y="0"/>
                </a:cubicBezTo>
                <a:close/>
              </a:path>
              <a:path w="3474720" h="18288" stroke="0" extrusionOk="0">
                <a:moveTo>
                  <a:pt x="0" y="0"/>
                </a:moveTo>
                <a:cubicBezTo>
                  <a:pt x="153736" y="9075"/>
                  <a:pt x="231084" y="2624"/>
                  <a:pt x="364845" y="0"/>
                </a:cubicBezTo>
                <a:cubicBezTo>
                  <a:pt x="467126" y="-10965"/>
                  <a:pt x="624681" y="-34833"/>
                  <a:pt x="868680" y="0"/>
                </a:cubicBezTo>
                <a:cubicBezTo>
                  <a:pt x="1111706" y="17011"/>
                  <a:pt x="1072899" y="9414"/>
                  <a:pt x="1198778" y="0"/>
                </a:cubicBezTo>
                <a:cubicBezTo>
                  <a:pt x="1315994" y="-6148"/>
                  <a:pt x="1390376" y="307"/>
                  <a:pt x="1528876" y="0"/>
                </a:cubicBezTo>
                <a:cubicBezTo>
                  <a:pt x="1695773" y="3394"/>
                  <a:pt x="1835172" y="-4381"/>
                  <a:pt x="1963216" y="0"/>
                </a:cubicBezTo>
                <a:cubicBezTo>
                  <a:pt x="2100228" y="25630"/>
                  <a:pt x="2203377" y="21173"/>
                  <a:pt x="2362809" y="0"/>
                </a:cubicBezTo>
                <a:cubicBezTo>
                  <a:pt x="2495328" y="2604"/>
                  <a:pt x="2691085" y="9125"/>
                  <a:pt x="2831896" y="0"/>
                </a:cubicBezTo>
                <a:cubicBezTo>
                  <a:pt x="2961221" y="8497"/>
                  <a:pt x="3185432" y="33357"/>
                  <a:pt x="3474720" y="0"/>
                </a:cubicBezTo>
                <a:cubicBezTo>
                  <a:pt x="3475332" y="4579"/>
                  <a:pt x="3473582" y="13154"/>
                  <a:pt x="3474720" y="18288"/>
                </a:cubicBezTo>
                <a:cubicBezTo>
                  <a:pt x="3259585" y="41284"/>
                  <a:pt x="3074877" y="14805"/>
                  <a:pt x="2970885" y="18288"/>
                </a:cubicBezTo>
                <a:cubicBezTo>
                  <a:pt x="2872088" y="-11226"/>
                  <a:pt x="2678572" y="22341"/>
                  <a:pt x="2571292" y="18288"/>
                </a:cubicBezTo>
                <a:cubicBezTo>
                  <a:pt x="2426024" y="-2025"/>
                  <a:pt x="2341212" y="-1239"/>
                  <a:pt x="2171700" y="18288"/>
                </a:cubicBezTo>
                <a:cubicBezTo>
                  <a:pt x="2006761" y="26925"/>
                  <a:pt x="1901478" y="22944"/>
                  <a:pt x="1806854" y="18288"/>
                </a:cubicBezTo>
                <a:cubicBezTo>
                  <a:pt x="1708245" y="7259"/>
                  <a:pt x="1593943" y="28758"/>
                  <a:pt x="1407261" y="18288"/>
                </a:cubicBezTo>
                <a:cubicBezTo>
                  <a:pt x="1249996" y="2454"/>
                  <a:pt x="1217310" y="36107"/>
                  <a:pt x="1077163" y="18288"/>
                </a:cubicBezTo>
                <a:cubicBezTo>
                  <a:pt x="936426" y="16635"/>
                  <a:pt x="803333" y="32510"/>
                  <a:pt x="677570" y="18288"/>
                </a:cubicBezTo>
                <a:cubicBezTo>
                  <a:pt x="559980" y="-15563"/>
                  <a:pt x="228205" y="19668"/>
                  <a:pt x="0" y="18288"/>
                </a:cubicBezTo>
                <a:cubicBezTo>
                  <a:pt x="-438" y="13591"/>
                  <a:pt x="-724" y="3938"/>
                  <a:pt x="0" y="0"/>
                </a:cubicBezTo>
                <a:close/>
              </a:path>
              <a:path w="3474720" h="18288" fill="none" stroke="0" extrusionOk="0">
                <a:moveTo>
                  <a:pt x="0" y="0"/>
                </a:moveTo>
                <a:cubicBezTo>
                  <a:pt x="101532" y="-30772"/>
                  <a:pt x="203451" y="8317"/>
                  <a:pt x="399592" y="0"/>
                </a:cubicBezTo>
                <a:cubicBezTo>
                  <a:pt x="596271" y="-5828"/>
                  <a:pt x="609914" y="-16368"/>
                  <a:pt x="799185" y="0"/>
                </a:cubicBezTo>
                <a:cubicBezTo>
                  <a:pt x="983157" y="-5899"/>
                  <a:pt x="1165199" y="5954"/>
                  <a:pt x="1303020" y="0"/>
                </a:cubicBezTo>
                <a:cubicBezTo>
                  <a:pt x="1432101" y="19726"/>
                  <a:pt x="1479929" y="-9744"/>
                  <a:pt x="1667865" y="0"/>
                </a:cubicBezTo>
                <a:cubicBezTo>
                  <a:pt x="1832831" y="13516"/>
                  <a:pt x="1888108" y="16130"/>
                  <a:pt x="2032711" y="0"/>
                </a:cubicBezTo>
                <a:cubicBezTo>
                  <a:pt x="2205537" y="-11596"/>
                  <a:pt x="2282187" y="-23237"/>
                  <a:pt x="2467051" y="0"/>
                </a:cubicBezTo>
                <a:cubicBezTo>
                  <a:pt x="2617121" y="13456"/>
                  <a:pt x="2697763" y="-7626"/>
                  <a:pt x="2831896" y="0"/>
                </a:cubicBezTo>
                <a:cubicBezTo>
                  <a:pt x="2989074" y="25311"/>
                  <a:pt x="3175939" y="-2254"/>
                  <a:pt x="3474720" y="0"/>
                </a:cubicBezTo>
                <a:cubicBezTo>
                  <a:pt x="3475660" y="5746"/>
                  <a:pt x="3473833" y="14099"/>
                  <a:pt x="3474720" y="18288"/>
                </a:cubicBezTo>
                <a:cubicBezTo>
                  <a:pt x="3330009" y="22568"/>
                  <a:pt x="3285367" y="30141"/>
                  <a:pt x="3109874" y="18288"/>
                </a:cubicBezTo>
                <a:cubicBezTo>
                  <a:pt x="2932004" y="9205"/>
                  <a:pt x="2912461" y="33344"/>
                  <a:pt x="2745028" y="18288"/>
                </a:cubicBezTo>
                <a:cubicBezTo>
                  <a:pt x="2569850" y="-6587"/>
                  <a:pt x="2513268" y="22749"/>
                  <a:pt x="2310688" y="18288"/>
                </a:cubicBezTo>
                <a:cubicBezTo>
                  <a:pt x="2109819" y="17363"/>
                  <a:pt x="2090251" y="34534"/>
                  <a:pt x="1945843" y="18288"/>
                </a:cubicBezTo>
                <a:cubicBezTo>
                  <a:pt x="1791011" y="-11538"/>
                  <a:pt x="1691688" y="3191"/>
                  <a:pt x="1615744" y="18288"/>
                </a:cubicBezTo>
                <a:cubicBezTo>
                  <a:pt x="1519865" y="37545"/>
                  <a:pt x="1382026" y="6387"/>
                  <a:pt x="1181404" y="18288"/>
                </a:cubicBezTo>
                <a:cubicBezTo>
                  <a:pt x="1018881" y="33975"/>
                  <a:pt x="896519" y="2505"/>
                  <a:pt x="747064" y="18288"/>
                </a:cubicBezTo>
                <a:cubicBezTo>
                  <a:pt x="619009" y="49811"/>
                  <a:pt x="324729" y="-19090"/>
                  <a:pt x="0" y="18288"/>
                </a:cubicBezTo>
                <a:cubicBezTo>
                  <a:pt x="-836" y="13264"/>
                  <a:pt x="-1240" y="554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A32F2987-F05F-185E-02C1-490802ACA412}"/>
              </a:ext>
            </a:extLst>
          </p:cNvPr>
          <p:cNvSpPr>
            <a:spLocks noGrp="1"/>
          </p:cNvSpPr>
          <p:nvPr>
            <p:ph idx="1"/>
          </p:nvPr>
        </p:nvSpPr>
        <p:spPr>
          <a:xfrm>
            <a:off x="640080" y="2872899"/>
            <a:ext cx="4243589" cy="3320668"/>
          </a:xfrm>
        </p:spPr>
        <p:txBody>
          <a:bodyPr>
            <a:normAutofit lnSpcReduction="10000"/>
          </a:bodyPr>
          <a:lstStyle/>
          <a:p>
            <a:pPr marL="0" indent="0">
              <a:spcAft>
                <a:spcPts val="867"/>
              </a:spcAft>
              <a:buNone/>
            </a:pPr>
            <a:r>
              <a:rPr lang="fr-FR" sz="2067"/>
              <a:t>70% des répondants au Tchad, Niger et Cameroun dit avoir accès à un centre de santé (47% au Nigeria). L’éloignement du centre de soins de la localité, les difficultés de déplacement en saison pluvieuse, l’insécurité, le coût, l’absence de personnel et de médicaments, le mauvais entretien de l’infrastructure contribuent cependant à limiter significativement l’accès des populations à un service de qualité. </a:t>
            </a:r>
          </a:p>
          <a:p>
            <a:pPr marL="0" indent="0">
              <a:spcAft>
                <a:spcPts val="867"/>
              </a:spcAft>
              <a:buNone/>
            </a:pPr>
            <a:endParaRPr lang="LID4096" sz="2067"/>
          </a:p>
        </p:txBody>
      </p:sp>
      <p:pic>
        <p:nvPicPr>
          <p:cNvPr id="5" name="Image 4">
            <a:extLst>
              <a:ext uri="{FF2B5EF4-FFF2-40B4-BE49-F238E27FC236}">
                <a16:creationId xmlns:a16="http://schemas.microsoft.com/office/drawing/2014/main" id="{1285E22C-929F-4452-702D-12420A8F390D}"/>
              </a:ext>
            </a:extLst>
          </p:cNvPr>
          <p:cNvPicPr>
            <a:picLocks noChangeAspect="1"/>
          </p:cNvPicPr>
          <p:nvPr/>
        </p:nvPicPr>
        <p:blipFill rotWithShape="1">
          <a:blip r:embed="rId2"/>
          <a:srcRect r="22014"/>
          <a:stretch/>
        </p:blipFill>
        <p:spPr>
          <a:xfrm>
            <a:off x="5311702" y="7"/>
            <a:ext cx="6878775" cy="68579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2049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2" name="Titre 1">
            <a:extLst>
              <a:ext uri="{FF2B5EF4-FFF2-40B4-BE49-F238E27FC236}">
                <a16:creationId xmlns:a16="http://schemas.microsoft.com/office/drawing/2014/main" id="{76AD9C60-9506-B64C-230E-E2D2B3331EA2}"/>
              </a:ext>
            </a:extLst>
          </p:cNvPr>
          <p:cNvSpPr>
            <a:spLocks noGrp="1"/>
          </p:cNvSpPr>
          <p:nvPr>
            <p:ph type="title"/>
          </p:nvPr>
        </p:nvSpPr>
        <p:spPr>
          <a:xfrm>
            <a:off x="638881" y="417576"/>
            <a:ext cx="10909640" cy="1249394"/>
          </a:xfrm>
        </p:spPr>
        <p:txBody>
          <a:bodyPr vert="horz" lIns="60960" tIns="30480" rIns="60960" bIns="30480" rtlCol="0" anchor="ctr">
            <a:normAutofit/>
          </a:bodyPr>
          <a:lstStyle/>
          <a:p>
            <a:pPr algn="ctr" defTabSz="609630"/>
            <a:r>
              <a:rPr lang="en-US" sz="2933" b="1" dirty="0" err="1"/>
              <a:t>Accès</a:t>
            </a:r>
            <a:r>
              <a:rPr lang="en-US" sz="2933" b="1" dirty="0"/>
              <a:t> à la </a:t>
            </a:r>
            <a:r>
              <a:rPr lang="en-US" sz="2933" b="1" dirty="0" err="1"/>
              <a:t>terre</a:t>
            </a:r>
            <a:r>
              <a:rPr lang="en-US" sz="2933" b="1" dirty="0"/>
              <a:t> cultivable</a:t>
            </a:r>
            <a:endParaRPr lang="en-US" sz="2933" dirty="0"/>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457200 w 4572000"/>
              <a:gd name="connsiteY1" fmla="*/ 0 h 18288"/>
              <a:gd name="connsiteX2" fmla="*/ 960120 w 4572000"/>
              <a:gd name="connsiteY2" fmla="*/ 0 h 18288"/>
              <a:gd name="connsiteX3" fmla="*/ 1371600 w 4572000"/>
              <a:gd name="connsiteY3" fmla="*/ 0 h 18288"/>
              <a:gd name="connsiteX4" fmla="*/ 1737360 w 4572000"/>
              <a:gd name="connsiteY4" fmla="*/ 0 h 18288"/>
              <a:gd name="connsiteX5" fmla="*/ 2103120 w 4572000"/>
              <a:gd name="connsiteY5" fmla="*/ 0 h 18288"/>
              <a:gd name="connsiteX6" fmla="*/ 2423160 w 4572000"/>
              <a:gd name="connsiteY6" fmla="*/ 0 h 18288"/>
              <a:gd name="connsiteX7" fmla="*/ 2971800 w 4572000"/>
              <a:gd name="connsiteY7" fmla="*/ 0 h 18288"/>
              <a:gd name="connsiteX8" fmla="*/ 3520440 w 4572000"/>
              <a:gd name="connsiteY8" fmla="*/ 0 h 18288"/>
              <a:gd name="connsiteX9" fmla="*/ 4069080 w 4572000"/>
              <a:gd name="connsiteY9" fmla="*/ 0 h 18288"/>
              <a:gd name="connsiteX10" fmla="*/ 4572000 w 4572000"/>
              <a:gd name="connsiteY10" fmla="*/ 0 h 18288"/>
              <a:gd name="connsiteX11" fmla="*/ 4572000 w 4572000"/>
              <a:gd name="connsiteY11" fmla="*/ 18288 h 18288"/>
              <a:gd name="connsiteX12" fmla="*/ 4114800 w 4572000"/>
              <a:gd name="connsiteY12" fmla="*/ 18288 h 18288"/>
              <a:gd name="connsiteX13" fmla="*/ 3611880 w 4572000"/>
              <a:gd name="connsiteY13" fmla="*/ 18288 h 18288"/>
              <a:gd name="connsiteX14" fmla="*/ 3291840 w 4572000"/>
              <a:gd name="connsiteY14" fmla="*/ 18288 h 18288"/>
              <a:gd name="connsiteX15" fmla="*/ 2971800 w 4572000"/>
              <a:gd name="connsiteY15" fmla="*/ 18288 h 18288"/>
              <a:gd name="connsiteX16" fmla="*/ 2651760 w 4572000"/>
              <a:gd name="connsiteY16" fmla="*/ 18288 h 18288"/>
              <a:gd name="connsiteX17" fmla="*/ 2286000 w 4572000"/>
              <a:gd name="connsiteY17" fmla="*/ 18288 h 18288"/>
              <a:gd name="connsiteX18" fmla="*/ 1920240 w 4572000"/>
              <a:gd name="connsiteY18" fmla="*/ 18288 h 18288"/>
              <a:gd name="connsiteX19" fmla="*/ 1554480 w 4572000"/>
              <a:gd name="connsiteY19" fmla="*/ 18288 h 18288"/>
              <a:gd name="connsiteX20" fmla="*/ 1188720 w 4572000"/>
              <a:gd name="connsiteY20" fmla="*/ 18288 h 18288"/>
              <a:gd name="connsiteX21" fmla="*/ 822960 w 4572000"/>
              <a:gd name="connsiteY21" fmla="*/ 18288 h 18288"/>
              <a:gd name="connsiteX22" fmla="*/ 0 w 4572000"/>
              <a:gd name="connsiteY22" fmla="*/ 18288 h 18288"/>
              <a:gd name="connsiteX23" fmla="*/ 0 w 4572000"/>
              <a:gd name="connsiteY23" fmla="*/ 0 h 18288"/>
              <a:gd name="connsiteX0" fmla="*/ 0 w 4572000"/>
              <a:gd name="connsiteY0" fmla="*/ 0 h 18288"/>
              <a:gd name="connsiteX1" fmla="*/ 365760 w 4572000"/>
              <a:gd name="connsiteY1" fmla="*/ 0 h 18288"/>
              <a:gd name="connsiteX2" fmla="*/ 685800 w 4572000"/>
              <a:gd name="connsiteY2" fmla="*/ 0 h 18288"/>
              <a:gd name="connsiteX3" fmla="*/ 1051560 w 4572000"/>
              <a:gd name="connsiteY3" fmla="*/ 0 h 18288"/>
              <a:gd name="connsiteX4" fmla="*/ 1508760 w 4572000"/>
              <a:gd name="connsiteY4" fmla="*/ 0 h 18288"/>
              <a:gd name="connsiteX5" fmla="*/ 2011680 w 4572000"/>
              <a:gd name="connsiteY5" fmla="*/ 0 h 18288"/>
              <a:gd name="connsiteX6" fmla="*/ 2560320 w 4572000"/>
              <a:gd name="connsiteY6" fmla="*/ 0 h 18288"/>
              <a:gd name="connsiteX7" fmla="*/ 3108960 w 4572000"/>
              <a:gd name="connsiteY7" fmla="*/ 0 h 18288"/>
              <a:gd name="connsiteX8" fmla="*/ 3520440 w 4572000"/>
              <a:gd name="connsiteY8" fmla="*/ 0 h 18288"/>
              <a:gd name="connsiteX9" fmla="*/ 4023360 w 4572000"/>
              <a:gd name="connsiteY9" fmla="*/ 0 h 18288"/>
              <a:gd name="connsiteX10" fmla="*/ 4572000 w 4572000"/>
              <a:gd name="connsiteY10" fmla="*/ 0 h 18288"/>
              <a:gd name="connsiteX11" fmla="*/ 4572000 w 4572000"/>
              <a:gd name="connsiteY11" fmla="*/ 18288 h 18288"/>
              <a:gd name="connsiteX12" fmla="*/ 4114800 w 4572000"/>
              <a:gd name="connsiteY12" fmla="*/ 18288 h 18288"/>
              <a:gd name="connsiteX13" fmla="*/ 3611880 w 4572000"/>
              <a:gd name="connsiteY13" fmla="*/ 18288 h 18288"/>
              <a:gd name="connsiteX14" fmla="*/ 3200400 w 4572000"/>
              <a:gd name="connsiteY14" fmla="*/ 18288 h 18288"/>
              <a:gd name="connsiteX15" fmla="*/ 2788920 w 4572000"/>
              <a:gd name="connsiteY15" fmla="*/ 18288 h 18288"/>
              <a:gd name="connsiteX16" fmla="*/ 2240280 w 4572000"/>
              <a:gd name="connsiteY16" fmla="*/ 18288 h 18288"/>
              <a:gd name="connsiteX17" fmla="*/ 1874520 w 4572000"/>
              <a:gd name="connsiteY17" fmla="*/ 18288 h 18288"/>
              <a:gd name="connsiteX18" fmla="*/ 1371600 w 4572000"/>
              <a:gd name="connsiteY18" fmla="*/ 18288 h 18288"/>
              <a:gd name="connsiteX19" fmla="*/ 1051560 w 4572000"/>
              <a:gd name="connsiteY19" fmla="*/ 18288 h 18288"/>
              <a:gd name="connsiteX20" fmla="*/ 594360 w 4572000"/>
              <a:gd name="connsiteY20" fmla="*/ 18288 h 18288"/>
              <a:gd name="connsiteX21" fmla="*/ 0 w 4572000"/>
              <a:gd name="connsiteY21" fmla="*/ 18288 h 18288"/>
              <a:gd name="connsiteX22" fmla="*/ 0 w 4572000"/>
              <a:gd name="connsiteY2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2000" h="18288" fill="none" extrusionOk="0">
                <a:moveTo>
                  <a:pt x="0" y="0"/>
                </a:moveTo>
                <a:cubicBezTo>
                  <a:pt x="134052" y="-13827"/>
                  <a:pt x="305508" y="30473"/>
                  <a:pt x="457200" y="0"/>
                </a:cubicBezTo>
                <a:cubicBezTo>
                  <a:pt x="608814" y="-6599"/>
                  <a:pt x="724060" y="-3579"/>
                  <a:pt x="960120" y="0"/>
                </a:cubicBezTo>
                <a:cubicBezTo>
                  <a:pt x="1202449" y="3656"/>
                  <a:pt x="1206093" y="17905"/>
                  <a:pt x="1371600" y="0"/>
                </a:cubicBezTo>
                <a:cubicBezTo>
                  <a:pt x="1548140" y="-14115"/>
                  <a:pt x="1637260" y="17377"/>
                  <a:pt x="1737360" y="0"/>
                </a:cubicBezTo>
                <a:cubicBezTo>
                  <a:pt x="1844593" y="-7082"/>
                  <a:pt x="2034444" y="5707"/>
                  <a:pt x="2103120" y="0"/>
                </a:cubicBezTo>
                <a:cubicBezTo>
                  <a:pt x="2189756" y="10334"/>
                  <a:pt x="2267038" y="-12843"/>
                  <a:pt x="2423160" y="0"/>
                </a:cubicBezTo>
                <a:cubicBezTo>
                  <a:pt x="2563120" y="2159"/>
                  <a:pt x="2735783" y="29896"/>
                  <a:pt x="2971800" y="0"/>
                </a:cubicBezTo>
                <a:cubicBezTo>
                  <a:pt x="3194758" y="-34286"/>
                  <a:pt x="3256296" y="-17057"/>
                  <a:pt x="3520440" y="0"/>
                </a:cubicBezTo>
                <a:cubicBezTo>
                  <a:pt x="3807107" y="23500"/>
                  <a:pt x="3885370" y="-23"/>
                  <a:pt x="4069080" y="0"/>
                </a:cubicBezTo>
                <a:cubicBezTo>
                  <a:pt x="4243414" y="11886"/>
                  <a:pt x="4337114" y="14706"/>
                  <a:pt x="4572000" y="0"/>
                </a:cubicBezTo>
                <a:cubicBezTo>
                  <a:pt x="4572784" y="8160"/>
                  <a:pt x="4571180" y="13575"/>
                  <a:pt x="4572000" y="18288"/>
                </a:cubicBezTo>
                <a:cubicBezTo>
                  <a:pt x="4437239" y="4985"/>
                  <a:pt x="4206712" y="-9"/>
                  <a:pt x="4114800" y="18288"/>
                </a:cubicBezTo>
                <a:cubicBezTo>
                  <a:pt x="4015063" y="21625"/>
                  <a:pt x="3733394" y="36906"/>
                  <a:pt x="3611880" y="18288"/>
                </a:cubicBezTo>
                <a:cubicBezTo>
                  <a:pt x="3505451" y="15396"/>
                  <a:pt x="3368595" y="25143"/>
                  <a:pt x="3291840" y="18288"/>
                </a:cubicBezTo>
                <a:cubicBezTo>
                  <a:pt x="3204729" y="22593"/>
                  <a:pt x="3077924" y="20495"/>
                  <a:pt x="2971800" y="18288"/>
                </a:cubicBezTo>
                <a:cubicBezTo>
                  <a:pt x="2871313" y="16586"/>
                  <a:pt x="2771774" y="14864"/>
                  <a:pt x="2651760" y="18288"/>
                </a:cubicBezTo>
                <a:cubicBezTo>
                  <a:pt x="2510539" y="33638"/>
                  <a:pt x="2459756" y="5575"/>
                  <a:pt x="2286000" y="18288"/>
                </a:cubicBezTo>
                <a:cubicBezTo>
                  <a:pt x="2129118" y="38560"/>
                  <a:pt x="2079545" y="18305"/>
                  <a:pt x="1920240" y="18288"/>
                </a:cubicBezTo>
                <a:cubicBezTo>
                  <a:pt x="1767709" y="22164"/>
                  <a:pt x="1734890" y="29893"/>
                  <a:pt x="1554480" y="18288"/>
                </a:cubicBezTo>
                <a:cubicBezTo>
                  <a:pt x="1383474" y="2261"/>
                  <a:pt x="1300418" y="3366"/>
                  <a:pt x="1188720" y="18288"/>
                </a:cubicBezTo>
                <a:cubicBezTo>
                  <a:pt x="1080430" y="40459"/>
                  <a:pt x="956485" y="41463"/>
                  <a:pt x="822960" y="18288"/>
                </a:cubicBezTo>
                <a:cubicBezTo>
                  <a:pt x="711002" y="-31046"/>
                  <a:pt x="297514" y="-22158"/>
                  <a:pt x="0" y="18288"/>
                </a:cubicBezTo>
                <a:cubicBezTo>
                  <a:pt x="-224" y="15474"/>
                  <a:pt x="556" y="5979"/>
                  <a:pt x="0" y="0"/>
                </a:cubicBezTo>
                <a:close/>
              </a:path>
              <a:path w="4572000" h="18288" stroke="0" extrusionOk="0">
                <a:moveTo>
                  <a:pt x="0" y="0"/>
                </a:moveTo>
                <a:cubicBezTo>
                  <a:pt x="115734" y="13216"/>
                  <a:pt x="294368" y="1014"/>
                  <a:pt x="365760" y="0"/>
                </a:cubicBezTo>
                <a:cubicBezTo>
                  <a:pt x="432742" y="4833"/>
                  <a:pt x="594751" y="12283"/>
                  <a:pt x="685800" y="0"/>
                </a:cubicBezTo>
                <a:cubicBezTo>
                  <a:pt x="780479" y="-5885"/>
                  <a:pt x="878233" y="-3405"/>
                  <a:pt x="1051560" y="0"/>
                </a:cubicBezTo>
                <a:cubicBezTo>
                  <a:pt x="1201359" y="4366"/>
                  <a:pt x="1314530" y="6578"/>
                  <a:pt x="1508760" y="0"/>
                </a:cubicBezTo>
                <a:cubicBezTo>
                  <a:pt x="1679528" y="-48530"/>
                  <a:pt x="1856071" y="2613"/>
                  <a:pt x="2011680" y="0"/>
                </a:cubicBezTo>
                <a:cubicBezTo>
                  <a:pt x="2128417" y="30062"/>
                  <a:pt x="2329539" y="3917"/>
                  <a:pt x="2560320" y="0"/>
                </a:cubicBezTo>
                <a:cubicBezTo>
                  <a:pt x="2799085" y="-4669"/>
                  <a:pt x="2873286" y="31528"/>
                  <a:pt x="3108960" y="0"/>
                </a:cubicBezTo>
                <a:cubicBezTo>
                  <a:pt x="3337703" y="-11917"/>
                  <a:pt x="3379079" y="-13145"/>
                  <a:pt x="3520440" y="0"/>
                </a:cubicBezTo>
                <a:cubicBezTo>
                  <a:pt x="3670219" y="-2122"/>
                  <a:pt x="3764281" y="8903"/>
                  <a:pt x="4023360" y="0"/>
                </a:cubicBezTo>
                <a:cubicBezTo>
                  <a:pt x="4269050" y="14059"/>
                  <a:pt x="4310974" y="9562"/>
                  <a:pt x="4572000" y="0"/>
                </a:cubicBezTo>
                <a:cubicBezTo>
                  <a:pt x="4572172" y="9023"/>
                  <a:pt x="4572347" y="9576"/>
                  <a:pt x="4572000" y="18288"/>
                </a:cubicBezTo>
                <a:cubicBezTo>
                  <a:pt x="4376936" y="28212"/>
                  <a:pt x="4318260" y="38820"/>
                  <a:pt x="4114800" y="18288"/>
                </a:cubicBezTo>
                <a:cubicBezTo>
                  <a:pt x="3915849" y="23345"/>
                  <a:pt x="3773893" y="19069"/>
                  <a:pt x="3611880" y="18288"/>
                </a:cubicBezTo>
                <a:cubicBezTo>
                  <a:pt x="3451139" y="24650"/>
                  <a:pt x="3301227" y="43018"/>
                  <a:pt x="3200400" y="18288"/>
                </a:cubicBezTo>
                <a:cubicBezTo>
                  <a:pt x="3115267" y="12638"/>
                  <a:pt x="2926732" y="9804"/>
                  <a:pt x="2788920" y="18288"/>
                </a:cubicBezTo>
                <a:cubicBezTo>
                  <a:pt x="2647834" y="52690"/>
                  <a:pt x="2461479" y="-1782"/>
                  <a:pt x="2240280" y="18288"/>
                </a:cubicBezTo>
                <a:cubicBezTo>
                  <a:pt x="2024203" y="-3603"/>
                  <a:pt x="2055647" y="7429"/>
                  <a:pt x="1874520" y="18288"/>
                </a:cubicBezTo>
                <a:cubicBezTo>
                  <a:pt x="1718276" y="35522"/>
                  <a:pt x="1491431" y="30756"/>
                  <a:pt x="1371600" y="18288"/>
                </a:cubicBezTo>
                <a:cubicBezTo>
                  <a:pt x="1251274" y="1359"/>
                  <a:pt x="1123662" y="26111"/>
                  <a:pt x="1051560" y="18288"/>
                </a:cubicBezTo>
                <a:cubicBezTo>
                  <a:pt x="975843" y="12696"/>
                  <a:pt x="812679" y="36539"/>
                  <a:pt x="594360" y="18288"/>
                </a:cubicBezTo>
                <a:cubicBezTo>
                  <a:pt x="390174" y="18572"/>
                  <a:pt x="206094" y="6314"/>
                  <a:pt x="0" y="18288"/>
                </a:cubicBezTo>
                <a:cubicBezTo>
                  <a:pt x="230" y="13910"/>
                  <a:pt x="784" y="4562"/>
                  <a:pt x="0" y="0"/>
                </a:cubicBezTo>
                <a:close/>
              </a:path>
              <a:path w="4572000" h="18288" fill="none" stroke="0" extrusionOk="0">
                <a:moveTo>
                  <a:pt x="0" y="0"/>
                </a:moveTo>
                <a:cubicBezTo>
                  <a:pt x="139101" y="-17919"/>
                  <a:pt x="296678" y="-2478"/>
                  <a:pt x="457200" y="0"/>
                </a:cubicBezTo>
                <a:cubicBezTo>
                  <a:pt x="600573" y="-3301"/>
                  <a:pt x="711755" y="1852"/>
                  <a:pt x="960120" y="0"/>
                </a:cubicBezTo>
                <a:cubicBezTo>
                  <a:pt x="1204446" y="402"/>
                  <a:pt x="1201451" y="17053"/>
                  <a:pt x="1371600" y="0"/>
                </a:cubicBezTo>
                <a:cubicBezTo>
                  <a:pt x="1556977" y="-2944"/>
                  <a:pt x="1639209" y="15565"/>
                  <a:pt x="1737360" y="0"/>
                </a:cubicBezTo>
                <a:cubicBezTo>
                  <a:pt x="1863252" y="-1505"/>
                  <a:pt x="2019726" y="-11038"/>
                  <a:pt x="2103120" y="0"/>
                </a:cubicBezTo>
                <a:cubicBezTo>
                  <a:pt x="2180973" y="-8862"/>
                  <a:pt x="2268749" y="8677"/>
                  <a:pt x="2423160" y="0"/>
                </a:cubicBezTo>
                <a:cubicBezTo>
                  <a:pt x="2609269" y="6949"/>
                  <a:pt x="2731566" y="17861"/>
                  <a:pt x="2971800" y="0"/>
                </a:cubicBezTo>
                <a:cubicBezTo>
                  <a:pt x="3199126" y="-24918"/>
                  <a:pt x="3262027" y="-26605"/>
                  <a:pt x="3520440" y="0"/>
                </a:cubicBezTo>
                <a:cubicBezTo>
                  <a:pt x="3791397" y="4614"/>
                  <a:pt x="3886531" y="-30941"/>
                  <a:pt x="4069080" y="0"/>
                </a:cubicBezTo>
                <a:cubicBezTo>
                  <a:pt x="4236009" y="6817"/>
                  <a:pt x="4338271" y="16445"/>
                  <a:pt x="4572000" y="0"/>
                </a:cubicBezTo>
                <a:cubicBezTo>
                  <a:pt x="4573470" y="8699"/>
                  <a:pt x="4570429" y="13142"/>
                  <a:pt x="4572000" y="18288"/>
                </a:cubicBezTo>
                <a:cubicBezTo>
                  <a:pt x="4424846" y="12358"/>
                  <a:pt x="4213120" y="15846"/>
                  <a:pt x="4114800" y="18288"/>
                </a:cubicBezTo>
                <a:cubicBezTo>
                  <a:pt x="3990667" y="35509"/>
                  <a:pt x="3727996" y="41625"/>
                  <a:pt x="3611880" y="18288"/>
                </a:cubicBezTo>
                <a:cubicBezTo>
                  <a:pt x="3501184" y="-11597"/>
                  <a:pt x="3379633" y="2821"/>
                  <a:pt x="3291840" y="18288"/>
                </a:cubicBezTo>
                <a:cubicBezTo>
                  <a:pt x="3200834" y="-2498"/>
                  <a:pt x="3077340" y="2020"/>
                  <a:pt x="2971800" y="18288"/>
                </a:cubicBezTo>
                <a:cubicBezTo>
                  <a:pt x="2869159" y="-12210"/>
                  <a:pt x="2754374" y="15670"/>
                  <a:pt x="2651760" y="18288"/>
                </a:cubicBezTo>
                <a:cubicBezTo>
                  <a:pt x="2527953" y="31096"/>
                  <a:pt x="2440369" y="-5559"/>
                  <a:pt x="2286000" y="18288"/>
                </a:cubicBezTo>
                <a:cubicBezTo>
                  <a:pt x="2123277" y="30437"/>
                  <a:pt x="2075681" y="2310"/>
                  <a:pt x="1920240" y="18288"/>
                </a:cubicBezTo>
                <a:cubicBezTo>
                  <a:pt x="1765570" y="13432"/>
                  <a:pt x="1726429" y="30827"/>
                  <a:pt x="1554480" y="18288"/>
                </a:cubicBezTo>
                <a:cubicBezTo>
                  <a:pt x="1378019" y="-2274"/>
                  <a:pt x="1272609" y="1406"/>
                  <a:pt x="1188720" y="18288"/>
                </a:cubicBezTo>
                <a:cubicBezTo>
                  <a:pt x="1103386" y="25196"/>
                  <a:pt x="960502" y="-12475"/>
                  <a:pt x="822960" y="18288"/>
                </a:cubicBezTo>
                <a:cubicBezTo>
                  <a:pt x="721203" y="-20387"/>
                  <a:pt x="242836" y="-8118"/>
                  <a:pt x="0" y="18288"/>
                </a:cubicBezTo>
                <a:cubicBezTo>
                  <a:pt x="-623" y="13949"/>
                  <a:pt x="232" y="538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6858000"/>
                      <a:gd name="connsiteY0" fmla="*/ 0 h 27432"/>
                      <a:gd name="connsiteX1" fmla="*/ 685800 w 6858000"/>
                      <a:gd name="connsiteY1" fmla="*/ 0 h 27432"/>
                      <a:gd name="connsiteX2" fmla="*/ 1440180 w 6858000"/>
                      <a:gd name="connsiteY2" fmla="*/ 0 h 27432"/>
                      <a:gd name="connsiteX3" fmla="*/ 2057400 w 6858000"/>
                      <a:gd name="connsiteY3" fmla="*/ 0 h 27432"/>
                      <a:gd name="connsiteX4" fmla="*/ 2606040 w 6858000"/>
                      <a:gd name="connsiteY4" fmla="*/ 0 h 27432"/>
                      <a:gd name="connsiteX5" fmla="*/ 3154680 w 6858000"/>
                      <a:gd name="connsiteY5" fmla="*/ 0 h 27432"/>
                      <a:gd name="connsiteX6" fmla="*/ 3634740 w 6858000"/>
                      <a:gd name="connsiteY6" fmla="*/ 0 h 27432"/>
                      <a:gd name="connsiteX7" fmla="*/ 4457700 w 6858000"/>
                      <a:gd name="connsiteY7" fmla="*/ 0 h 27432"/>
                      <a:gd name="connsiteX8" fmla="*/ 5280660 w 6858000"/>
                      <a:gd name="connsiteY8" fmla="*/ 0 h 27432"/>
                      <a:gd name="connsiteX9" fmla="*/ 6103620 w 6858000"/>
                      <a:gd name="connsiteY9" fmla="*/ 0 h 27432"/>
                      <a:gd name="connsiteX10" fmla="*/ 6858000 w 6858000"/>
                      <a:gd name="connsiteY10" fmla="*/ 0 h 27432"/>
                      <a:gd name="connsiteX11" fmla="*/ 6858000 w 6858000"/>
                      <a:gd name="connsiteY11" fmla="*/ 27432 h 27432"/>
                      <a:gd name="connsiteX12" fmla="*/ 6172200 w 6858000"/>
                      <a:gd name="connsiteY12" fmla="*/ 27432 h 27432"/>
                      <a:gd name="connsiteX13" fmla="*/ 5417820 w 6858000"/>
                      <a:gd name="connsiteY13" fmla="*/ 27432 h 27432"/>
                      <a:gd name="connsiteX14" fmla="*/ 4937760 w 6858000"/>
                      <a:gd name="connsiteY14" fmla="*/ 27432 h 27432"/>
                      <a:gd name="connsiteX15" fmla="*/ 4457700 w 6858000"/>
                      <a:gd name="connsiteY15" fmla="*/ 27432 h 27432"/>
                      <a:gd name="connsiteX16" fmla="*/ 3977640 w 6858000"/>
                      <a:gd name="connsiteY16" fmla="*/ 27432 h 27432"/>
                      <a:gd name="connsiteX17" fmla="*/ 3429000 w 6858000"/>
                      <a:gd name="connsiteY17" fmla="*/ 27432 h 27432"/>
                      <a:gd name="connsiteX18" fmla="*/ 2880360 w 6858000"/>
                      <a:gd name="connsiteY18" fmla="*/ 27432 h 27432"/>
                      <a:gd name="connsiteX19" fmla="*/ 2331720 w 6858000"/>
                      <a:gd name="connsiteY19" fmla="*/ 27432 h 27432"/>
                      <a:gd name="connsiteX20" fmla="*/ 1783080 w 6858000"/>
                      <a:gd name="connsiteY20" fmla="*/ 27432 h 27432"/>
                      <a:gd name="connsiteX21" fmla="*/ 1234440 w 6858000"/>
                      <a:gd name="connsiteY21" fmla="*/ 27432 h 27432"/>
                      <a:gd name="connsiteX22" fmla="*/ 0 w 6858000"/>
                      <a:gd name="connsiteY22" fmla="*/ 27432 h 27432"/>
                      <a:gd name="connsiteX23" fmla="*/ 0 w 68580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0" h="27432" fill="none" extrusionOk="0">
                        <a:moveTo>
                          <a:pt x="0" y="0"/>
                        </a:moveTo>
                        <a:cubicBezTo>
                          <a:pt x="215590" y="-30068"/>
                          <a:pt x="451130" y="3342"/>
                          <a:pt x="685800" y="0"/>
                        </a:cubicBezTo>
                        <a:cubicBezTo>
                          <a:pt x="920470" y="-3342"/>
                          <a:pt x="1074689" y="-1124"/>
                          <a:pt x="1440180" y="0"/>
                        </a:cubicBezTo>
                        <a:cubicBezTo>
                          <a:pt x="1805671" y="1124"/>
                          <a:pt x="1804503" y="24385"/>
                          <a:pt x="2057400" y="0"/>
                        </a:cubicBezTo>
                        <a:cubicBezTo>
                          <a:pt x="2310297" y="-24385"/>
                          <a:pt x="2441267" y="14201"/>
                          <a:pt x="2606040" y="0"/>
                        </a:cubicBezTo>
                        <a:cubicBezTo>
                          <a:pt x="2770813" y="-14201"/>
                          <a:pt x="3030077" y="-8591"/>
                          <a:pt x="3154680" y="0"/>
                        </a:cubicBezTo>
                        <a:cubicBezTo>
                          <a:pt x="3279283" y="8591"/>
                          <a:pt x="3408730" y="2964"/>
                          <a:pt x="3634740" y="0"/>
                        </a:cubicBezTo>
                        <a:cubicBezTo>
                          <a:pt x="3860750" y="-2964"/>
                          <a:pt x="4113360" y="31645"/>
                          <a:pt x="4457700" y="0"/>
                        </a:cubicBezTo>
                        <a:cubicBezTo>
                          <a:pt x="4802040" y="-31645"/>
                          <a:pt x="4891056" y="-34232"/>
                          <a:pt x="5280660" y="0"/>
                        </a:cubicBezTo>
                        <a:cubicBezTo>
                          <a:pt x="5670264" y="34232"/>
                          <a:pt x="5850574" y="-30118"/>
                          <a:pt x="6103620" y="0"/>
                        </a:cubicBezTo>
                        <a:cubicBezTo>
                          <a:pt x="6356666" y="30118"/>
                          <a:pt x="6500548" y="26566"/>
                          <a:pt x="6858000" y="0"/>
                        </a:cubicBezTo>
                        <a:cubicBezTo>
                          <a:pt x="6858934" y="12270"/>
                          <a:pt x="6856937" y="20068"/>
                          <a:pt x="6858000" y="27432"/>
                        </a:cubicBezTo>
                        <a:cubicBezTo>
                          <a:pt x="6631559" y="18669"/>
                          <a:pt x="6328621" y="9880"/>
                          <a:pt x="6172200" y="27432"/>
                        </a:cubicBezTo>
                        <a:cubicBezTo>
                          <a:pt x="6015779" y="44984"/>
                          <a:pt x="5587593" y="50957"/>
                          <a:pt x="5417820" y="27432"/>
                        </a:cubicBezTo>
                        <a:cubicBezTo>
                          <a:pt x="5248047" y="3907"/>
                          <a:pt x="5064249" y="35470"/>
                          <a:pt x="4937760" y="27432"/>
                        </a:cubicBezTo>
                        <a:cubicBezTo>
                          <a:pt x="4811271" y="19394"/>
                          <a:pt x="4608241" y="38748"/>
                          <a:pt x="4457700" y="27432"/>
                        </a:cubicBezTo>
                        <a:cubicBezTo>
                          <a:pt x="4307159" y="16116"/>
                          <a:pt x="4159191" y="16480"/>
                          <a:pt x="3977640" y="27432"/>
                        </a:cubicBezTo>
                        <a:cubicBezTo>
                          <a:pt x="3796089" y="38384"/>
                          <a:pt x="3667146" y="13299"/>
                          <a:pt x="3429000" y="27432"/>
                        </a:cubicBezTo>
                        <a:cubicBezTo>
                          <a:pt x="3190854" y="41565"/>
                          <a:pt x="3107099" y="22812"/>
                          <a:pt x="2880360" y="27432"/>
                        </a:cubicBezTo>
                        <a:cubicBezTo>
                          <a:pt x="2653621" y="32052"/>
                          <a:pt x="2590509" y="47999"/>
                          <a:pt x="2331720" y="27432"/>
                        </a:cubicBezTo>
                        <a:cubicBezTo>
                          <a:pt x="2072931" y="6865"/>
                          <a:pt x="1918868" y="13213"/>
                          <a:pt x="1783080" y="27432"/>
                        </a:cubicBezTo>
                        <a:cubicBezTo>
                          <a:pt x="1647292" y="41651"/>
                          <a:pt x="1435571" y="28957"/>
                          <a:pt x="1234440" y="27432"/>
                        </a:cubicBezTo>
                        <a:cubicBezTo>
                          <a:pt x="1033309" y="25907"/>
                          <a:pt x="360779" y="-20159"/>
                          <a:pt x="0" y="27432"/>
                        </a:cubicBezTo>
                        <a:cubicBezTo>
                          <a:pt x="-1194" y="21937"/>
                          <a:pt x="1202" y="7917"/>
                          <a:pt x="0" y="0"/>
                        </a:cubicBezTo>
                        <a:close/>
                      </a:path>
                      <a:path w="6858000" h="27432" stroke="0" extrusionOk="0">
                        <a:moveTo>
                          <a:pt x="0" y="0"/>
                        </a:moveTo>
                        <a:cubicBezTo>
                          <a:pt x="199753" y="11129"/>
                          <a:pt x="427543" y="-24377"/>
                          <a:pt x="548640" y="0"/>
                        </a:cubicBezTo>
                        <a:cubicBezTo>
                          <a:pt x="669737" y="24377"/>
                          <a:pt x="858975" y="-6980"/>
                          <a:pt x="1028700" y="0"/>
                        </a:cubicBezTo>
                        <a:cubicBezTo>
                          <a:pt x="1198425" y="6980"/>
                          <a:pt x="1339223" y="9579"/>
                          <a:pt x="1577340" y="0"/>
                        </a:cubicBezTo>
                        <a:cubicBezTo>
                          <a:pt x="1815457" y="-9579"/>
                          <a:pt x="1981259" y="26161"/>
                          <a:pt x="2263140" y="0"/>
                        </a:cubicBezTo>
                        <a:cubicBezTo>
                          <a:pt x="2545021" y="-26161"/>
                          <a:pt x="2797354" y="3173"/>
                          <a:pt x="3017520" y="0"/>
                        </a:cubicBezTo>
                        <a:cubicBezTo>
                          <a:pt x="3237686" y="-3173"/>
                          <a:pt x="3502108" y="34170"/>
                          <a:pt x="3840480" y="0"/>
                        </a:cubicBezTo>
                        <a:cubicBezTo>
                          <a:pt x="4178852" y="-34170"/>
                          <a:pt x="4330073" y="24591"/>
                          <a:pt x="4663440" y="0"/>
                        </a:cubicBezTo>
                        <a:cubicBezTo>
                          <a:pt x="4996807" y="-24591"/>
                          <a:pt x="5064374" y="-9832"/>
                          <a:pt x="5280660" y="0"/>
                        </a:cubicBezTo>
                        <a:cubicBezTo>
                          <a:pt x="5496946" y="9832"/>
                          <a:pt x="5660598" y="-22499"/>
                          <a:pt x="6035040" y="0"/>
                        </a:cubicBezTo>
                        <a:cubicBezTo>
                          <a:pt x="6409482" y="22499"/>
                          <a:pt x="6465852" y="8665"/>
                          <a:pt x="6858000" y="0"/>
                        </a:cubicBezTo>
                        <a:cubicBezTo>
                          <a:pt x="6858316" y="13405"/>
                          <a:pt x="6858486" y="14360"/>
                          <a:pt x="6858000" y="27432"/>
                        </a:cubicBezTo>
                        <a:cubicBezTo>
                          <a:pt x="6561421" y="57414"/>
                          <a:pt x="6483029" y="41776"/>
                          <a:pt x="6172200" y="27432"/>
                        </a:cubicBezTo>
                        <a:cubicBezTo>
                          <a:pt x="5861371" y="13088"/>
                          <a:pt x="5665550" y="52650"/>
                          <a:pt x="5417820" y="27432"/>
                        </a:cubicBezTo>
                        <a:cubicBezTo>
                          <a:pt x="5170090" y="2214"/>
                          <a:pt x="4952853" y="56369"/>
                          <a:pt x="4800600" y="27432"/>
                        </a:cubicBezTo>
                        <a:cubicBezTo>
                          <a:pt x="4648347" y="-1505"/>
                          <a:pt x="4376162" y="9762"/>
                          <a:pt x="4183380" y="27432"/>
                        </a:cubicBezTo>
                        <a:cubicBezTo>
                          <a:pt x="3990598" y="45102"/>
                          <a:pt x="3680061" y="65071"/>
                          <a:pt x="3360420" y="27432"/>
                        </a:cubicBezTo>
                        <a:cubicBezTo>
                          <a:pt x="3040779" y="-10207"/>
                          <a:pt x="3085116" y="25176"/>
                          <a:pt x="2811780" y="27432"/>
                        </a:cubicBezTo>
                        <a:cubicBezTo>
                          <a:pt x="2538444" y="29688"/>
                          <a:pt x="2242657" y="48552"/>
                          <a:pt x="2057400" y="27432"/>
                        </a:cubicBezTo>
                        <a:cubicBezTo>
                          <a:pt x="1872143" y="6312"/>
                          <a:pt x="1686102" y="29937"/>
                          <a:pt x="1577340" y="27432"/>
                        </a:cubicBezTo>
                        <a:cubicBezTo>
                          <a:pt x="1468578" y="24927"/>
                          <a:pt x="1195030" y="38035"/>
                          <a:pt x="891540" y="27432"/>
                        </a:cubicBezTo>
                        <a:cubicBezTo>
                          <a:pt x="588050" y="16829"/>
                          <a:pt x="299230" y="-3970"/>
                          <a:pt x="0" y="27432"/>
                        </a:cubicBezTo>
                        <a:cubicBezTo>
                          <a:pt x="-116" y="21844"/>
                          <a:pt x="591" y="653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graphicFrame>
        <p:nvGraphicFramePr>
          <p:cNvPr id="4" name="Graphique 3">
            <a:extLst>
              <a:ext uri="{FF2B5EF4-FFF2-40B4-BE49-F238E27FC236}">
                <a16:creationId xmlns:a16="http://schemas.microsoft.com/office/drawing/2014/main" id="{3B84D72C-DA08-C9A9-F39B-319E593447AB}"/>
              </a:ext>
            </a:extLst>
          </p:cNvPr>
          <p:cNvGraphicFramePr/>
          <p:nvPr/>
        </p:nvGraphicFramePr>
        <p:xfrm>
          <a:off x="320040" y="2633472"/>
          <a:ext cx="11548872" cy="358635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16" descr="A close-up of a plant&#10;&#10;Description automatically generated with low confidence">
            <a:extLst>
              <a:ext uri="{FF2B5EF4-FFF2-40B4-BE49-F238E27FC236}">
                <a16:creationId xmlns:a16="http://schemas.microsoft.com/office/drawing/2014/main" id="{FA2194ED-42EF-2FFC-3A8C-C20AEB9952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936" y="354508"/>
            <a:ext cx="1441671" cy="1922228"/>
          </a:xfrm>
          <a:prstGeom prst="rect">
            <a:avLst/>
          </a:prstGeom>
        </p:spPr>
      </p:pic>
      <p:pic>
        <p:nvPicPr>
          <p:cNvPr id="5" name="Picture 15" descr="A picture containing sky, ground, outdoor, building&#10;&#10;Description automatically generated">
            <a:extLst>
              <a:ext uri="{FF2B5EF4-FFF2-40B4-BE49-F238E27FC236}">
                <a16:creationId xmlns:a16="http://schemas.microsoft.com/office/drawing/2014/main" id="{101C5A99-C653-B3DF-85C7-8EE0D6BD33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0000" y="409868"/>
            <a:ext cx="2113905" cy="1585429"/>
          </a:xfrm>
          <a:prstGeom prst="rect">
            <a:avLst/>
          </a:prstGeom>
        </p:spPr>
      </p:pic>
    </p:spTree>
    <p:extLst>
      <p:ext uri="{BB962C8B-B14F-4D97-AF65-F5344CB8AC3E}">
        <p14:creationId xmlns:p14="http://schemas.microsoft.com/office/powerpoint/2010/main" val="148915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panose="020F0502020204030204"/>
            </a:endParaRPr>
          </a:p>
        </p:txBody>
      </p:sp>
      <p:sp>
        <p:nvSpPr>
          <p:cNvPr id="2" name="Titre 1">
            <a:extLst>
              <a:ext uri="{FF2B5EF4-FFF2-40B4-BE49-F238E27FC236}">
                <a16:creationId xmlns:a16="http://schemas.microsoft.com/office/drawing/2014/main" id="{A9C1FBB0-1A08-CAAD-F8A4-BEE35ECF70C3}"/>
              </a:ext>
            </a:extLst>
          </p:cNvPr>
          <p:cNvSpPr>
            <a:spLocks noGrp="1"/>
          </p:cNvSpPr>
          <p:nvPr>
            <p:ph type="title"/>
          </p:nvPr>
        </p:nvSpPr>
        <p:spPr>
          <a:xfrm>
            <a:off x="838200" y="365125"/>
            <a:ext cx="5393361" cy="1325563"/>
          </a:xfrm>
        </p:spPr>
        <p:txBody>
          <a:bodyPr>
            <a:normAutofit/>
          </a:bodyPr>
          <a:lstStyle/>
          <a:p>
            <a:r>
              <a:rPr lang="fr-FR" sz="4067" b="1"/>
              <a:t>Accès aux infrastructures routières</a:t>
            </a:r>
          </a:p>
        </p:txBody>
      </p:sp>
      <p:sp>
        <p:nvSpPr>
          <p:cNvPr id="3" name="Espace réservé du contenu 2">
            <a:extLst>
              <a:ext uri="{FF2B5EF4-FFF2-40B4-BE49-F238E27FC236}">
                <a16:creationId xmlns:a16="http://schemas.microsoft.com/office/drawing/2014/main" id="{A32F2987-F05F-185E-02C1-490802ACA412}"/>
              </a:ext>
            </a:extLst>
          </p:cNvPr>
          <p:cNvSpPr>
            <a:spLocks noGrp="1"/>
          </p:cNvSpPr>
          <p:nvPr>
            <p:ph idx="1"/>
          </p:nvPr>
        </p:nvSpPr>
        <p:spPr>
          <a:xfrm>
            <a:off x="838200" y="1825625"/>
            <a:ext cx="5393361" cy="4055127"/>
          </a:xfrm>
        </p:spPr>
        <p:txBody>
          <a:bodyPr>
            <a:normAutofit/>
          </a:bodyPr>
          <a:lstStyle/>
          <a:p>
            <a:pPr marL="0" indent="0">
              <a:spcAft>
                <a:spcPts val="867"/>
              </a:spcAft>
              <a:buNone/>
            </a:pPr>
            <a:r>
              <a:rPr lang="fr-FR" sz="2200" dirty="0"/>
              <a:t>- 25% des répondants signale la présence de routes bitumées, et 70% de pistes. Les pistes ne sont pas accessibles toute l’année, avec des conséquences directes pour les populations (accès aux services de base, insécurité, approvisionnement et accès aux marchés, acheminement des marchandises et prix plus élevés). Les contrôles et points de passages sont également dénoncés comme un facteur limitant les déplacements des populations. </a:t>
            </a:r>
            <a:endParaRPr lang="LID4096" sz="2200" dirty="0"/>
          </a:p>
        </p:txBody>
      </p:sp>
      <p:pic>
        <p:nvPicPr>
          <p:cNvPr id="6" name="Image 5">
            <a:extLst>
              <a:ext uri="{FF2B5EF4-FFF2-40B4-BE49-F238E27FC236}">
                <a16:creationId xmlns:a16="http://schemas.microsoft.com/office/drawing/2014/main" id="{CF3DBE10-CACB-FC1E-9CCE-C75FF6EFDE0F}"/>
              </a:ext>
            </a:extLst>
          </p:cNvPr>
          <p:cNvPicPr>
            <a:picLocks noChangeAspect="1"/>
          </p:cNvPicPr>
          <p:nvPr/>
        </p:nvPicPr>
        <p:blipFill rotWithShape="1">
          <a:blip r:embed="rId2"/>
          <a:srcRect l="26727" r="2852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09630"/>
            <a:endParaRPr lang="en-US" sz="1200" dirty="0">
              <a:solidFill>
                <a:prstClr val="black"/>
              </a:solidFill>
              <a:latin typeface="Calibri" panose="020F0502020204030204"/>
            </a:endParaRPr>
          </a:p>
        </p:txBody>
      </p:sp>
      <p:sp>
        <p:nvSpPr>
          <p:cNvPr id="2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srgbClr val="FFFFFF"/>
              </a:solidFill>
              <a:latin typeface="Calibri" panose="020F0502020204030204"/>
            </a:endParaRPr>
          </a:p>
        </p:txBody>
      </p:sp>
    </p:spTree>
    <p:extLst>
      <p:ext uri="{BB962C8B-B14F-4D97-AF65-F5344CB8AC3E}">
        <p14:creationId xmlns:p14="http://schemas.microsoft.com/office/powerpoint/2010/main" val="31778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2" name="Titre 1">
            <a:extLst>
              <a:ext uri="{FF2B5EF4-FFF2-40B4-BE49-F238E27FC236}">
                <a16:creationId xmlns:a16="http://schemas.microsoft.com/office/drawing/2014/main" id="{A9C1FBB0-1A08-CAAD-F8A4-BEE35ECF70C3}"/>
              </a:ext>
            </a:extLst>
          </p:cNvPr>
          <p:cNvSpPr>
            <a:spLocks noGrp="1"/>
          </p:cNvSpPr>
          <p:nvPr>
            <p:ph type="title"/>
          </p:nvPr>
        </p:nvSpPr>
        <p:spPr>
          <a:xfrm>
            <a:off x="640080" y="329184"/>
            <a:ext cx="6894576" cy="1783080"/>
          </a:xfrm>
        </p:spPr>
        <p:txBody>
          <a:bodyPr anchor="b">
            <a:normAutofit/>
          </a:bodyPr>
          <a:lstStyle/>
          <a:p>
            <a:pPr>
              <a:spcAft>
                <a:spcPts val="867"/>
              </a:spcAft>
            </a:pPr>
            <a:r>
              <a:rPr lang="fr-FR" sz="6600" b="1"/>
              <a:t>Accès à l’éducation</a:t>
            </a:r>
          </a:p>
        </p:txBody>
      </p:sp>
      <p:sp>
        <p:nvSpPr>
          <p:cNvPr id="28"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24358 w 4243589"/>
              <a:gd name="connsiteY1" fmla="*/ 0 h 18288"/>
              <a:gd name="connsiteX2" fmla="*/ 891153 w 4243589"/>
              <a:gd name="connsiteY2" fmla="*/ 0 h 18288"/>
              <a:gd name="connsiteX3" fmla="*/ 1273076 w 4243589"/>
              <a:gd name="connsiteY3" fmla="*/ 0 h 18288"/>
              <a:gd name="connsiteX4" fmla="*/ 1612564 w 4243589"/>
              <a:gd name="connsiteY4" fmla="*/ 0 h 18288"/>
              <a:gd name="connsiteX5" fmla="*/ 1952050 w 4243589"/>
              <a:gd name="connsiteY5" fmla="*/ 0 h 18288"/>
              <a:gd name="connsiteX6" fmla="*/ 2249102 w 4243589"/>
              <a:gd name="connsiteY6" fmla="*/ 0 h 18288"/>
              <a:gd name="connsiteX7" fmla="*/ 2758332 w 4243589"/>
              <a:gd name="connsiteY7" fmla="*/ 0 h 18288"/>
              <a:gd name="connsiteX8" fmla="*/ 3267563 w 4243589"/>
              <a:gd name="connsiteY8" fmla="*/ 0 h 18288"/>
              <a:gd name="connsiteX9" fmla="*/ 3776794 w 4243589"/>
              <a:gd name="connsiteY9" fmla="*/ 0 h 18288"/>
              <a:gd name="connsiteX10" fmla="*/ 4243589 w 4243589"/>
              <a:gd name="connsiteY10" fmla="*/ 0 h 18288"/>
              <a:gd name="connsiteX11" fmla="*/ 4243589 w 4243589"/>
              <a:gd name="connsiteY11" fmla="*/ 18288 h 18288"/>
              <a:gd name="connsiteX12" fmla="*/ 3819230 w 4243589"/>
              <a:gd name="connsiteY12" fmla="*/ 18288 h 18288"/>
              <a:gd name="connsiteX13" fmla="*/ 3352435 w 4243589"/>
              <a:gd name="connsiteY13" fmla="*/ 18288 h 18288"/>
              <a:gd name="connsiteX14" fmla="*/ 3055384 w 4243589"/>
              <a:gd name="connsiteY14" fmla="*/ 18288 h 18288"/>
              <a:gd name="connsiteX15" fmla="*/ 2758332 w 4243589"/>
              <a:gd name="connsiteY15" fmla="*/ 18288 h 18288"/>
              <a:gd name="connsiteX16" fmla="*/ 2461281 w 4243589"/>
              <a:gd name="connsiteY16" fmla="*/ 18288 h 18288"/>
              <a:gd name="connsiteX17" fmla="*/ 2121794 w 4243589"/>
              <a:gd name="connsiteY17" fmla="*/ 18288 h 18288"/>
              <a:gd name="connsiteX18" fmla="*/ 1782307 w 4243589"/>
              <a:gd name="connsiteY18" fmla="*/ 18288 h 18288"/>
              <a:gd name="connsiteX19" fmla="*/ 1442820 w 4243589"/>
              <a:gd name="connsiteY19" fmla="*/ 18288 h 18288"/>
              <a:gd name="connsiteX20" fmla="*/ 1103333 w 4243589"/>
              <a:gd name="connsiteY20" fmla="*/ 18288 h 18288"/>
              <a:gd name="connsiteX21" fmla="*/ 763846 w 4243589"/>
              <a:gd name="connsiteY21" fmla="*/ 18288 h 18288"/>
              <a:gd name="connsiteX22" fmla="*/ 0 w 4243589"/>
              <a:gd name="connsiteY22" fmla="*/ 18288 h 18288"/>
              <a:gd name="connsiteX23" fmla="*/ 0 w 4243589"/>
              <a:gd name="connsiteY23" fmla="*/ 0 h 18288"/>
              <a:gd name="connsiteX0" fmla="*/ 0 w 4243589"/>
              <a:gd name="connsiteY0" fmla="*/ 0 h 18288"/>
              <a:gd name="connsiteX1" fmla="*/ 339487 w 4243589"/>
              <a:gd name="connsiteY1" fmla="*/ 0 h 18288"/>
              <a:gd name="connsiteX2" fmla="*/ 636538 w 4243589"/>
              <a:gd name="connsiteY2" fmla="*/ 0 h 18288"/>
              <a:gd name="connsiteX3" fmla="*/ 976025 w 4243589"/>
              <a:gd name="connsiteY3" fmla="*/ 0 h 18288"/>
              <a:gd name="connsiteX4" fmla="*/ 1400384 w 4243589"/>
              <a:gd name="connsiteY4" fmla="*/ 0 h 18288"/>
              <a:gd name="connsiteX5" fmla="*/ 1867179 w 4243589"/>
              <a:gd name="connsiteY5" fmla="*/ 0 h 18288"/>
              <a:gd name="connsiteX6" fmla="*/ 2376409 w 4243589"/>
              <a:gd name="connsiteY6" fmla="*/ 0 h 18288"/>
              <a:gd name="connsiteX7" fmla="*/ 2885640 w 4243589"/>
              <a:gd name="connsiteY7" fmla="*/ 0 h 18288"/>
              <a:gd name="connsiteX8" fmla="*/ 3267563 w 4243589"/>
              <a:gd name="connsiteY8" fmla="*/ 0 h 18288"/>
              <a:gd name="connsiteX9" fmla="*/ 3734358 w 4243589"/>
              <a:gd name="connsiteY9" fmla="*/ 0 h 18288"/>
              <a:gd name="connsiteX10" fmla="*/ 4243589 w 4243589"/>
              <a:gd name="connsiteY10" fmla="*/ 0 h 18288"/>
              <a:gd name="connsiteX11" fmla="*/ 4243589 w 4243589"/>
              <a:gd name="connsiteY11" fmla="*/ 18288 h 18288"/>
              <a:gd name="connsiteX12" fmla="*/ 3819230 w 4243589"/>
              <a:gd name="connsiteY12" fmla="*/ 18288 h 18288"/>
              <a:gd name="connsiteX13" fmla="*/ 3352435 w 4243589"/>
              <a:gd name="connsiteY13" fmla="*/ 18288 h 18288"/>
              <a:gd name="connsiteX14" fmla="*/ 2970512 w 4243589"/>
              <a:gd name="connsiteY14" fmla="*/ 18288 h 18288"/>
              <a:gd name="connsiteX15" fmla="*/ 2588589 w 4243589"/>
              <a:gd name="connsiteY15" fmla="*/ 18288 h 18288"/>
              <a:gd name="connsiteX16" fmla="*/ 2079358 w 4243589"/>
              <a:gd name="connsiteY16" fmla="*/ 18288 h 18288"/>
              <a:gd name="connsiteX17" fmla="*/ 1739871 w 4243589"/>
              <a:gd name="connsiteY17" fmla="*/ 18288 h 18288"/>
              <a:gd name="connsiteX18" fmla="*/ 1273076 w 4243589"/>
              <a:gd name="connsiteY18" fmla="*/ 18288 h 18288"/>
              <a:gd name="connsiteX19" fmla="*/ 976025 w 4243589"/>
              <a:gd name="connsiteY19" fmla="*/ 18288 h 18288"/>
              <a:gd name="connsiteX20" fmla="*/ 551666 w 4243589"/>
              <a:gd name="connsiteY20" fmla="*/ 18288 h 18288"/>
              <a:gd name="connsiteX21" fmla="*/ 0 w 4243589"/>
              <a:gd name="connsiteY21" fmla="*/ 18288 h 18288"/>
              <a:gd name="connsiteX22" fmla="*/ 0 w 4243589"/>
              <a:gd name="connsiteY2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43589" h="18288" fill="none" extrusionOk="0">
                <a:moveTo>
                  <a:pt x="0" y="0"/>
                </a:moveTo>
                <a:cubicBezTo>
                  <a:pt x="85855" y="-4100"/>
                  <a:pt x="266279" y="38112"/>
                  <a:pt x="424358" y="0"/>
                </a:cubicBezTo>
                <a:cubicBezTo>
                  <a:pt x="570706" y="-25797"/>
                  <a:pt x="756964" y="-15229"/>
                  <a:pt x="891153" y="0"/>
                </a:cubicBezTo>
                <a:cubicBezTo>
                  <a:pt x="1051164" y="7415"/>
                  <a:pt x="1109308" y="-9721"/>
                  <a:pt x="1273076" y="0"/>
                </a:cubicBezTo>
                <a:cubicBezTo>
                  <a:pt x="1455561" y="17341"/>
                  <a:pt x="1527438" y="11156"/>
                  <a:pt x="1612564" y="0"/>
                </a:cubicBezTo>
                <a:cubicBezTo>
                  <a:pt x="1699078" y="745"/>
                  <a:pt x="1815074" y="18092"/>
                  <a:pt x="1952050" y="0"/>
                </a:cubicBezTo>
                <a:cubicBezTo>
                  <a:pt x="2095908" y="-10351"/>
                  <a:pt x="2153589" y="-21601"/>
                  <a:pt x="2249102" y="0"/>
                </a:cubicBezTo>
                <a:cubicBezTo>
                  <a:pt x="2309431" y="22730"/>
                  <a:pt x="2605495" y="10531"/>
                  <a:pt x="2758332" y="0"/>
                </a:cubicBezTo>
                <a:cubicBezTo>
                  <a:pt x="2890566" y="5239"/>
                  <a:pt x="3077274" y="27609"/>
                  <a:pt x="3267563" y="0"/>
                </a:cubicBezTo>
                <a:cubicBezTo>
                  <a:pt x="3471720" y="-10343"/>
                  <a:pt x="3648222" y="-6432"/>
                  <a:pt x="3776794" y="0"/>
                </a:cubicBezTo>
                <a:cubicBezTo>
                  <a:pt x="3908993" y="364"/>
                  <a:pt x="4045933" y="-30620"/>
                  <a:pt x="4243589" y="0"/>
                </a:cubicBezTo>
                <a:cubicBezTo>
                  <a:pt x="4244373" y="8160"/>
                  <a:pt x="4242769" y="13575"/>
                  <a:pt x="4243589" y="18288"/>
                </a:cubicBezTo>
                <a:cubicBezTo>
                  <a:pt x="4127938" y="20500"/>
                  <a:pt x="3939825" y="25081"/>
                  <a:pt x="3819230" y="18288"/>
                </a:cubicBezTo>
                <a:cubicBezTo>
                  <a:pt x="3695619" y="3092"/>
                  <a:pt x="3463205" y="21211"/>
                  <a:pt x="3352435" y="18288"/>
                </a:cubicBezTo>
                <a:cubicBezTo>
                  <a:pt x="3259467" y="25793"/>
                  <a:pt x="3160726" y="25868"/>
                  <a:pt x="3055384" y="18288"/>
                </a:cubicBezTo>
                <a:cubicBezTo>
                  <a:pt x="2928464" y="24769"/>
                  <a:pt x="2866697" y="23033"/>
                  <a:pt x="2758332" y="18288"/>
                </a:cubicBezTo>
                <a:cubicBezTo>
                  <a:pt x="2652794" y="19116"/>
                  <a:pt x="2594691" y="25338"/>
                  <a:pt x="2461281" y="18288"/>
                </a:cubicBezTo>
                <a:cubicBezTo>
                  <a:pt x="2311583" y="26498"/>
                  <a:pt x="2241142" y="26484"/>
                  <a:pt x="2121794" y="18288"/>
                </a:cubicBezTo>
                <a:cubicBezTo>
                  <a:pt x="2013326" y="20482"/>
                  <a:pt x="1953437" y="32617"/>
                  <a:pt x="1782307" y="18288"/>
                </a:cubicBezTo>
                <a:cubicBezTo>
                  <a:pt x="1615739" y="6262"/>
                  <a:pt x="1607213" y="30176"/>
                  <a:pt x="1442820" y="18288"/>
                </a:cubicBezTo>
                <a:cubicBezTo>
                  <a:pt x="1285667" y="-875"/>
                  <a:pt x="1241697" y="-1680"/>
                  <a:pt x="1103333" y="18288"/>
                </a:cubicBezTo>
                <a:cubicBezTo>
                  <a:pt x="969255" y="40992"/>
                  <a:pt x="922773" y="30126"/>
                  <a:pt x="763846" y="18288"/>
                </a:cubicBezTo>
                <a:cubicBezTo>
                  <a:pt x="608727" y="1618"/>
                  <a:pt x="277344" y="16934"/>
                  <a:pt x="0" y="18288"/>
                </a:cubicBezTo>
                <a:cubicBezTo>
                  <a:pt x="-225" y="15474"/>
                  <a:pt x="556" y="5979"/>
                  <a:pt x="0" y="0"/>
                </a:cubicBezTo>
                <a:close/>
              </a:path>
              <a:path w="4243589" h="18288" stroke="0" extrusionOk="0">
                <a:moveTo>
                  <a:pt x="0" y="0"/>
                </a:moveTo>
                <a:cubicBezTo>
                  <a:pt x="81252" y="15466"/>
                  <a:pt x="205245" y="9634"/>
                  <a:pt x="339487" y="0"/>
                </a:cubicBezTo>
                <a:cubicBezTo>
                  <a:pt x="473712" y="-2514"/>
                  <a:pt x="534921" y="-3570"/>
                  <a:pt x="636538" y="0"/>
                </a:cubicBezTo>
                <a:cubicBezTo>
                  <a:pt x="740142" y="5963"/>
                  <a:pt x="873644" y="11140"/>
                  <a:pt x="976025" y="0"/>
                </a:cubicBezTo>
                <a:cubicBezTo>
                  <a:pt x="1067430" y="-12889"/>
                  <a:pt x="1295328" y="-18834"/>
                  <a:pt x="1400384" y="0"/>
                </a:cubicBezTo>
                <a:cubicBezTo>
                  <a:pt x="1500014" y="9264"/>
                  <a:pt x="1742112" y="-20303"/>
                  <a:pt x="1867179" y="0"/>
                </a:cubicBezTo>
                <a:cubicBezTo>
                  <a:pt x="1979843" y="27458"/>
                  <a:pt x="2236120" y="-15596"/>
                  <a:pt x="2376409" y="0"/>
                </a:cubicBezTo>
                <a:cubicBezTo>
                  <a:pt x="2522701" y="19797"/>
                  <a:pt x="2769322" y="3596"/>
                  <a:pt x="2885640" y="0"/>
                </a:cubicBezTo>
                <a:cubicBezTo>
                  <a:pt x="3015286" y="16721"/>
                  <a:pt x="3119024" y="-15158"/>
                  <a:pt x="3267563" y="0"/>
                </a:cubicBezTo>
                <a:cubicBezTo>
                  <a:pt x="3426653" y="-4209"/>
                  <a:pt x="3584280" y="37866"/>
                  <a:pt x="3734358" y="0"/>
                </a:cubicBezTo>
                <a:cubicBezTo>
                  <a:pt x="3862185" y="-8623"/>
                  <a:pt x="3990015" y="-1304"/>
                  <a:pt x="4243589" y="0"/>
                </a:cubicBezTo>
                <a:cubicBezTo>
                  <a:pt x="4243761" y="9023"/>
                  <a:pt x="4243936" y="9576"/>
                  <a:pt x="4243589" y="18288"/>
                </a:cubicBezTo>
                <a:cubicBezTo>
                  <a:pt x="4132871" y="9493"/>
                  <a:pt x="3909335" y="54341"/>
                  <a:pt x="3819230" y="18288"/>
                </a:cubicBezTo>
                <a:cubicBezTo>
                  <a:pt x="3741775" y="31258"/>
                  <a:pt x="3513937" y="2482"/>
                  <a:pt x="3352435" y="18288"/>
                </a:cubicBezTo>
                <a:cubicBezTo>
                  <a:pt x="3191127" y="35266"/>
                  <a:pt x="3123704" y="33534"/>
                  <a:pt x="2970512" y="18288"/>
                </a:cubicBezTo>
                <a:cubicBezTo>
                  <a:pt x="2823718" y="24296"/>
                  <a:pt x="2710059" y="17934"/>
                  <a:pt x="2588589" y="18288"/>
                </a:cubicBezTo>
                <a:cubicBezTo>
                  <a:pt x="2483975" y="34572"/>
                  <a:pt x="2190378" y="-30193"/>
                  <a:pt x="2079358" y="18288"/>
                </a:cubicBezTo>
                <a:cubicBezTo>
                  <a:pt x="1956814" y="58622"/>
                  <a:pt x="1854982" y="1964"/>
                  <a:pt x="1739871" y="18288"/>
                </a:cubicBezTo>
                <a:cubicBezTo>
                  <a:pt x="1636907" y="18822"/>
                  <a:pt x="1355652" y="1993"/>
                  <a:pt x="1273076" y="18288"/>
                </a:cubicBezTo>
                <a:cubicBezTo>
                  <a:pt x="1180507" y="16043"/>
                  <a:pt x="1108549" y="26942"/>
                  <a:pt x="976025" y="18288"/>
                </a:cubicBezTo>
                <a:cubicBezTo>
                  <a:pt x="826256" y="-2049"/>
                  <a:pt x="724107" y="8053"/>
                  <a:pt x="551666" y="18288"/>
                </a:cubicBezTo>
                <a:cubicBezTo>
                  <a:pt x="387304" y="43574"/>
                  <a:pt x="243353" y="16357"/>
                  <a:pt x="0" y="18288"/>
                </a:cubicBezTo>
                <a:cubicBezTo>
                  <a:pt x="230" y="13910"/>
                  <a:pt x="784" y="4562"/>
                  <a:pt x="0" y="0"/>
                </a:cubicBezTo>
                <a:close/>
              </a:path>
              <a:path w="4243589" h="18288" fill="none" stroke="0" extrusionOk="0">
                <a:moveTo>
                  <a:pt x="0" y="0"/>
                </a:moveTo>
                <a:cubicBezTo>
                  <a:pt x="74246" y="-3059"/>
                  <a:pt x="254685" y="2932"/>
                  <a:pt x="424358" y="0"/>
                </a:cubicBezTo>
                <a:cubicBezTo>
                  <a:pt x="561143" y="-13186"/>
                  <a:pt x="709948" y="5927"/>
                  <a:pt x="891153" y="0"/>
                </a:cubicBezTo>
                <a:cubicBezTo>
                  <a:pt x="1063051" y="-426"/>
                  <a:pt x="1090895" y="-10474"/>
                  <a:pt x="1273076" y="0"/>
                </a:cubicBezTo>
                <a:cubicBezTo>
                  <a:pt x="1449709" y="17393"/>
                  <a:pt x="1521962" y="6085"/>
                  <a:pt x="1612564" y="0"/>
                </a:cubicBezTo>
                <a:cubicBezTo>
                  <a:pt x="1712719" y="-1291"/>
                  <a:pt x="1812463" y="11214"/>
                  <a:pt x="1952050" y="0"/>
                </a:cubicBezTo>
                <a:cubicBezTo>
                  <a:pt x="2087294" y="-27552"/>
                  <a:pt x="2155449" y="-6844"/>
                  <a:pt x="2249102" y="0"/>
                </a:cubicBezTo>
                <a:cubicBezTo>
                  <a:pt x="2344240" y="11612"/>
                  <a:pt x="2599330" y="-19559"/>
                  <a:pt x="2758332" y="0"/>
                </a:cubicBezTo>
                <a:cubicBezTo>
                  <a:pt x="2889192" y="3940"/>
                  <a:pt x="3095499" y="-4808"/>
                  <a:pt x="3267563" y="0"/>
                </a:cubicBezTo>
                <a:cubicBezTo>
                  <a:pt x="3446796" y="-13666"/>
                  <a:pt x="3646464" y="-22184"/>
                  <a:pt x="3776794" y="0"/>
                </a:cubicBezTo>
                <a:cubicBezTo>
                  <a:pt x="3898169" y="12358"/>
                  <a:pt x="4041863" y="-17444"/>
                  <a:pt x="4243589" y="0"/>
                </a:cubicBezTo>
                <a:cubicBezTo>
                  <a:pt x="4245059" y="8699"/>
                  <a:pt x="4242018" y="13142"/>
                  <a:pt x="4243589" y="18288"/>
                </a:cubicBezTo>
                <a:cubicBezTo>
                  <a:pt x="4119700" y="29731"/>
                  <a:pt x="3932084" y="49375"/>
                  <a:pt x="3819230" y="18288"/>
                </a:cubicBezTo>
                <a:cubicBezTo>
                  <a:pt x="3675085" y="13274"/>
                  <a:pt x="3456236" y="37117"/>
                  <a:pt x="3352435" y="18288"/>
                </a:cubicBezTo>
                <a:cubicBezTo>
                  <a:pt x="3257229" y="18071"/>
                  <a:pt x="3181527" y="8877"/>
                  <a:pt x="3055384" y="18288"/>
                </a:cubicBezTo>
                <a:cubicBezTo>
                  <a:pt x="2926993" y="4073"/>
                  <a:pt x="2864290" y="23062"/>
                  <a:pt x="2758332" y="18288"/>
                </a:cubicBezTo>
                <a:cubicBezTo>
                  <a:pt x="2652368" y="4656"/>
                  <a:pt x="2585941" y="18425"/>
                  <a:pt x="2461281" y="18288"/>
                </a:cubicBezTo>
                <a:cubicBezTo>
                  <a:pt x="2322917" y="25751"/>
                  <a:pt x="2229405" y="18580"/>
                  <a:pt x="2121794" y="18288"/>
                </a:cubicBezTo>
                <a:cubicBezTo>
                  <a:pt x="2003576" y="13418"/>
                  <a:pt x="1950942" y="22648"/>
                  <a:pt x="1782307" y="18288"/>
                </a:cubicBezTo>
                <a:cubicBezTo>
                  <a:pt x="1614703" y="2237"/>
                  <a:pt x="1603866" y="30244"/>
                  <a:pt x="1442820" y="18288"/>
                </a:cubicBezTo>
                <a:cubicBezTo>
                  <a:pt x="1275723" y="-4306"/>
                  <a:pt x="1222043" y="-6206"/>
                  <a:pt x="1103333" y="18288"/>
                </a:cubicBezTo>
                <a:cubicBezTo>
                  <a:pt x="985966" y="30878"/>
                  <a:pt x="924127" y="14838"/>
                  <a:pt x="763846" y="18288"/>
                </a:cubicBezTo>
                <a:cubicBezTo>
                  <a:pt x="636580" y="-26850"/>
                  <a:pt x="252065" y="76198"/>
                  <a:pt x="0" y="18288"/>
                </a:cubicBezTo>
                <a:cubicBezTo>
                  <a:pt x="-624" y="13949"/>
                  <a:pt x="232" y="538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A32F2987-F05F-185E-02C1-490802ACA412}"/>
              </a:ext>
            </a:extLst>
          </p:cNvPr>
          <p:cNvSpPr>
            <a:spLocks noGrp="1"/>
          </p:cNvSpPr>
          <p:nvPr>
            <p:ph idx="1"/>
          </p:nvPr>
        </p:nvSpPr>
        <p:spPr>
          <a:xfrm>
            <a:off x="640080" y="2706624"/>
            <a:ext cx="6894576" cy="3483864"/>
          </a:xfrm>
        </p:spPr>
        <p:txBody>
          <a:bodyPr>
            <a:normAutofit/>
          </a:bodyPr>
          <a:lstStyle/>
          <a:p>
            <a:pPr marL="0" indent="0">
              <a:spcAft>
                <a:spcPts val="867"/>
              </a:spcAft>
              <a:buNone/>
            </a:pPr>
            <a:r>
              <a:rPr lang="fr-FR" sz="2200" dirty="0"/>
              <a:t>- La plupart des localités disposent d’écoles primaires (77%), mais la qualité des infrastructures et des enseignements est dénoncée.  </a:t>
            </a:r>
          </a:p>
          <a:p>
            <a:pPr marL="0" indent="0">
              <a:spcAft>
                <a:spcPts val="867"/>
              </a:spcAft>
              <a:buNone/>
            </a:pPr>
            <a:r>
              <a:rPr lang="fr-FR" sz="2200" dirty="0"/>
              <a:t>- Accès beaucoup plus limité à l’enseignement supérieur. 13% seulement de localités enquêtées dispose d’un collège ou d’un lycée. </a:t>
            </a:r>
          </a:p>
          <a:p>
            <a:pPr marL="0" indent="0">
              <a:spcAft>
                <a:spcPts val="867"/>
              </a:spcAft>
              <a:buNone/>
            </a:pPr>
            <a:r>
              <a:rPr lang="fr-FR" sz="2200" dirty="0"/>
              <a:t>- De nombreuses difficultés sont rapportées liées au coût, à l’insécurité, ou aux discriminations. </a:t>
            </a:r>
          </a:p>
        </p:txBody>
      </p:sp>
      <p:pic>
        <p:nvPicPr>
          <p:cNvPr id="4" name="Image 3">
            <a:extLst>
              <a:ext uri="{FF2B5EF4-FFF2-40B4-BE49-F238E27FC236}">
                <a16:creationId xmlns:a16="http://schemas.microsoft.com/office/drawing/2014/main" id="{958454B5-783F-D31B-58EC-BD86DEBB7DB0}"/>
              </a:ext>
            </a:extLst>
          </p:cNvPr>
          <p:cNvPicPr>
            <a:picLocks noChangeAspect="1"/>
          </p:cNvPicPr>
          <p:nvPr/>
        </p:nvPicPr>
        <p:blipFill rotWithShape="1">
          <a:blip r:embed="rId2"/>
          <a:srcRect l="26327" r="12593" b="2"/>
          <a:stretch/>
        </p:blipFill>
        <p:spPr>
          <a:xfrm>
            <a:off x="8156454" y="-6"/>
            <a:ext cx="4035547" cy="4178807"/>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5" name="Picture 17">
            <a:extLst>
              <a:ext uri="{FF2B5EF4-FFF2-40B4-BE49-F238E27FC236}">
                <a16:creationId xmlns:a16="http://schemas.microsoft.com/office/drawing/2014/main" id="{8BAD87DF-8E85-E918-6F32-2570BF8198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120"/>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p:spPr>
      </p:pic>
    </p:spTree>
    <p:extLst>
      <p:ext uri="{BB962C8B-B14F-4D97-AF65-F5344CB8AC3E}">
        <p14:creationId xmlns:p14="http://schemas.microsoft.com/office/powerpoint/2010/main" val="203405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2" name="Titre 1">
            <a:extLst>
              <a:ext uri="{FF2B5EF4-FFF2-40B4-BE49-F238E27FC236}">
                <a16:creationId xmlns:a16="http://schemas.microsoft.com/office/drawing/2014/main" id="{9F1F0673-7BD9-FFF9-1507-E03183ADFC93}"/>
              </a:ext>
            </a:extLst>
          </p:cNvPr>
          <p:cNvSpPr>
            <a:spLocks noGrp="1"/>
          </p:cNvSpPr>
          <p:nvPr>
            <p:ph type="title"/>
          </p:nvPr>
        </p:nvSpPr>
        <p:spPr>
          <a:xfrm>
            <a:off x="630936" y="639520"/>
            <a:ext cx="3429000" cy="1719072"/>
          </a:xfrm>
        </p:spPr>
        <p:txBody>
          <a:bodyPr vert="horz" lIns="60960" tIns="30480" rIns="60960" bIns="30480" rtlCol="0" anchor="b">
            <a:normAutofit/>
          </a:bodyPr>
          <a:lstStyle/>
          <a:p>
            <a:pPr defTabSz="609630"/>
            <a:r>
              <a:rPr lang="en-US" sz="4600" b="1"/>
              <a:t>Gouvernance et sécurité</a:t>
            </a:r>
            <a:endParaRPr lang="en-US" sz="4600"/>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432462 w 3255095"/>
              <a:gd name="connsiteY1" fmla="*/ 0 h 18288"/>
              <a:gd name="connsiteX2" fmla="*/ 799823 w 3255095"/>
              <a:gd name="connsiteY2" fmla="*/ 0 h 18288"/>
              <a:gd name="connsiteX3" fmla="*/ 1199734 w 3255095"/>
              <a:gd name="connsiteY3" fmla="*/ 0 h 18288"/>
              <a:gd name="connsiteX4" fmla="*/ 1697299 w 3255095"/>
              <a:gd name="connsiteY4" fmla="*/ 0 h 18288"/>
              <a:gd name="connsiteX5" fmla="*/ 2129762 w 3255095"/>
              <a:gd name="connsiteY5" fmla="*/ 0 h 18288"/>
              <a:gd name="connsiteX6" fmla="*/ 2529673 w 3255095"/>
              <a:gd name="connsiteY6" fmla="*/ 0 h 18288"/>
              <a:gd name="connsiteX7" fmla="*/ 3255095 w 3255095"/>
              <a:gd name="connsiteY7" fmla="*/ 0 h 18288"/>
              <a:gd name="connsiteX8" fmla="*/ 3255095 w 3255095"/>
              <a:gd name="connsiteY8" fmla="*/ 18288 h 18288"/>
              <a:gd name="connsiteX9" fmla="*/ 2790081 w 3255095"/>
              <a:gd name="connsiteY9" fmla="*/ 18288 h 18288"/>
              <a:gd name="connsiteX10" fmla="*/ 2390169 w 3255095"/>
              <a:gd name="connsiteY10" fmla="*/ 18288 h 18288"/>
              <a:gd name="connsiteX11" fmla="*/ 1860054 w 3255095"/>
              <a:gd name="connsiteY11" fmla="*/ 18288 h 18288"/>
              <a:gd name="connsiteX12" fmla="*/ 1427591 w 3255095"/>
              <a:gd name="connsiteY12" fmla="*/ 18288 h 18288"/>
              <a:gd name="connsiteX13" fmla="*/ 1060230 w 3255095"/>
              <a:gd name="connsiteY13" fmla="*/ 18288 h 18288"/>
              <a:gd name="connsiteX14" fmla="*/ 562666 w 3255095"/>
              <a:gd name="connsiteY14" fmla="*/ 18288 h 18288"/>
              <a:gd name="connsiteX15" fmla="*/ 0 w 3255095"/>
              <a:gd name="connsiteY15" fmla="*/ 18288 h 18288"/>
              <a:gd name="connsiteX16" fmla="*/ 0 w 3255095"/>
              <a:gd name="connsiteY16" fmla="*/ 0 h 18288"/>
              <a:gd name="connsiteX0" fmla="*/ 0 w 3255095"/>
              <a:gd name="connsiteY0" fmla="*/ 0 h 18288"/>
              <a:gd name="connsiteX1" fmla="*/ 432462 w 3255095"/>
              <a:gd name="connsiteY1" fmla="*/ 0 h 18288"/>
              <a:gd name="connsiteX2" fmla="*/ 799823 w 3255095"/>
              <a:gd name="connsiteY2" fmla="*/ 0 h 18288"/>
              <a:gd name="connsiteX3" fmla="*/ 1329938 w 3255095"/>
              <a:gd name="connsiteY3" fmla="*/ 0 h 18288"/>
              <a:gd name="connsiteX4" fmla="*/ 1762401 w 3255095"/>
              <a:gd name="connsiteY4" fmla="*/ 0 h 18288"/>
              <a:gd name="connsiteX5" fmla="*/ 2194864 w 3255095"/>
              <a:gd name="connsiteY5" fmla="*/ 0 h 18288"/>
              <a:gd name="connsiteX6" fmla="*/ 2724979 w 3255095"/>
              <a:gd name="connsiteY6" fmla="*/ 0 h 18288"/>
              <a:gd name="connsiteX7" fmla="*/ 3255095 w 3255095"/>
              <a:gd name="connsiteY7" fmla="*/ 0 h 18288"/>
              <a:gd name="connsiteX8" fmla="*/ 3255095 w 3255095"/>
              <a:gd name="connsiteY8" fmla="*/ 18288 h 18288"/>
              <a:gd name="connsiteX9" fmla="*/ 2855183 w 3255095"/>
              <a:gd name="connsiteY9" fmla="*/ 18288 h 18288"/>
              <a:gd name="connsiteX10" fmla="*/ 2390169 w 3255095"/>
              <a:gd name="connsiteY10" fmla="*/ 18288 h 18288"/>
              <a:gd name="connsiteX11" fmla="*/ 1925156 w 3255095"/>
              <a:gd name="connsiteY11" fmla="*/ 18288 h 18288"/>
              <a:gd name="connsiteX12" fmla="*/ 1492693 w 3255095"/>
              <a:gd name="connsiteY12" fmla="*/ 18288 h 18288"/>
              <a:gd name="connsiteX13" fmla="*/ 962578 w 3255095"/>
              <a:gd name="connsiteY13" fmla="*/ 18288 h 18288"/>
              <a:gd name="connsiteX14" fmla="*/ 432462 w 3255095"/>
              <a:gd name="connsiteY14" fmla="*/ 18288 h 18288"/>
              <a:gd name="connsiteX15" fmla="*/ 0 w 3255095"/>
              <a:gd name="connsiteY15" fmla="*/ 18288 h 18288"/>
              <a:gd name="connsiteX16" fmla="*/ 0 w 3255095"/>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55095" h="18288" fill="none" extrusionOk="0">
                <a:moveTo>
                  <a:pt x="0" y="0"/>
                </a:moveTo>
                <a:cubicBezTo>
                  <a:pt x="188268" y="34216"/>
                  <a:pt x="337795" y="-15580"/>
                  <a:pt x="432462" y="0"/>
                </a:cubicBezTo>
                <a:cubicBezTo>
                  <a:pt x="541573" y="12390"/>
                  <a:pt x="658762" y="-1552"/>
                  <a:pt x="799823" y="0"/>
                </a:cubicBezTo>
                <a:cubicBezTo>
                  <a:pt x="943276" y="12180"/>
                  <a:pt x="1006077" y="888"/>
                  <a:pt x="1199734" y="0"/>
                </a:cubicBezTo>
                <a:cubicBezTo>
                  <a:pt x="1378508" y="-5722"/>
                  <a:pt x="1468048" y="21968"/>
                  <a:pt x="1697299" y="0"/>
                </a:cubicBezTo>
                <a:cubicBezTo>
                  <a:pt x="1919743" y="-17757"/>
                  <a:pt x="1953425" y="-2699"/>
                  <a:pt x="2129762" y="0"/>
                </a:cubicBezTo>
                <a:cubicBezTo>
                  <a:pt x="2300500" y="14496"/>
                  <a:pt x="2388406" y="-25819"/>
                  <a:pt x="2529673" y="0"/>
                </a:cubicBezTo>
                <a:cubicBezTo>
                  <a:pt x="2713886" y="33796"/>
                  <a:pt x="2894344" y="-48216"/>
                  <a:pt x="3255095" y="0"/>
                </a:cubicBezTo>
                <a:cubicBezTo>
                  <a:pt x="3254909" y="5828"/>
                  <a:pt x="3253832" y="14548"/>
                  <a:pt x="3255095" y="18288"/>
                </a:cubicBezTo>
                <a:cubicBezTo>
                  <a:pt x="3066695" y="22582"/>
                  <a:pt x="2927988" y="32614"/>
                  <a:pt x="2790081" y="18288"/>
                </a:cubicBezTo>
                <a:cubicBezTo>
                  <a:pt x="2669157" y="-14851"/>
                  <a:pt x="2563091" y="14880"/>
                  <a:pt x="2390169" y="18288"/>
                </a:cubicBezTo>
                <a:cubicBezTo>
                  <a:pt x="2206596" y="-6204"/>
                  <a:pt x="2130147" y="-8219"/>
                  <a:pt x="1860054" y="18288"/>
                </a:cubicBezTo>
                <a:cubicBezTo>
                  <a:pt x="1608525" y="25876"/>
                  <a:pt x="1638232" y="10902"/>
                  <a:pt x="1427591" y="18288"/>
                </a:cubicBezTo>
                <a:cubicBezTo>
                  <a:pt x="1221090" y="31676"/>
                  <a:pt x="1182499" y="13033"/>
                  <a:pt x="1060230" y="18288"/>
                </a:cubicBezTo>
                <a:cubicBezTo>
                  <a:pt x="948914" y="27947"/>
                  <a:pt x="793920" y="-8183"/>
                  <a:pt x="562666" y="18288"/>
                </a:cubicBezTo>
                <a:cubicBezTo>
                  <a:pt x="344109" y="24828"/>
                  <a:pt x="217358" y="4336"/>
                  <a:pt x="0" y="18288"/>
                </a:cubicBezTo>
                <a:cubicBezTo>
                  <a:pt x="-231" y="10442"/>
                  <a:pt x="-685" y="5115"/>
                  <a:pt x="0" y="0"/>
                </a:cubicBezTo>
                <a:close/>
              </a:path>
              <a:path w="3255095" h="18288" stroke="0" extrusionOk="0">
                <a:moveTo>
                  <a:pt x="0" y="0"/>
                </a:moveTo>
                <a:cubicBezTo>
                  <a:pt x="176298" y="22939"/>
                  <a:pt x="320863" y="-15315"/>
                  <a:pt x="432462" y="0"/>
                </a:cubicBezTo>
                <a:cubicBezTo>
                  <a:pt x="526775" y="11403"/>
                  <a:pt x="670544" y="10504"/>
                  <a:pt x="799823" y="0"/>
                </a:cubicBezTo>
                <a:cubicBezTo>
                  <a:pt x="962606" y="-34073"/>
                  <a:pt x="1152258" y="-28410"/>
                  <a:pt x="1329938" y="0"/>
                </a:cubicBezTo>
                <a:cubicBezTo>
                  <a:pt x="1481475" y="-2850"/>
                  <a:pt x="1581416" y="31889"/>
                  <a:pt x="1762401" y="0"/>
                </a:cubicBezTo>
                <a:cubicBezTo>
                  <a:pt x="1932627" y="-26319"/>
                  <a:pt x="2036374" y="-6383"/>
                  <a:pt x="2194864" y="0"/>
                </a:cubicBezTo>
                <a:cubicBezTo>
                  <a:pt x="2370779" y="-200"/>
                  <a:pt x="2615786" y="7870"/>
                  <a:pt x="2724979" y="0"/>
                </a:cubicBezTo>
                <a:cubicBezTo>
                  <a:pt x="2840544" y="851"/>
                  <a:pt x="2991165" y="-39456"/>
                  <a:pt x="3255095" y="0"/>
                </a:cubicBezTo>
                <a:cubicBezTo>
                  <a:pt x="3255509" y="5306"/>
                  <a:pt x="3256077" y="12748"/>
                  <a:pt x="3255095" y="18288"/>
                </a:cubicBezTo>
                <a:cubicBezTo>
                  <a:pt x="3084859" y="37560"/>
                  <a:pt x="2972929" y="18517"/>
                  <a:pt x="2855183" y="18288"/>
                </a:cubicBezTo>
                <a:cubicBezTo>
                  <a:pt x="2746177" y="9112"/>
                  <a:pt x="2527853" y="24696"/>
                  <a:pt x="2390169" y="18288"/>
                </a:cubicBezTo>
                <a:cubicBezTo>
                  <a:pt x="2259828" y="8309"/>
                  <a:pt x="2063488" y="1345"/>
                  <a:pt x="1925156" y="18288"/>
                </a:cubicBezTo>
                <a:cubicBezTo>
                  <a:pt x="1791582" y="20142"/>
                  <a:pt x="1646239" y="-12369"/>
                  <a:pt x="1492693" y="18288"/>
                </a:cubicBezTo>
                <a:cubicBezTo>
                  <a:pt x="1344700" y="49463"/>
                  <a:pt x="1186925" y="44823"/>
                  <a:pt x="962578" y="18288"/>
                </a:cubicBezTo>
                <a:cubicBezTo>
                  <a:pt x="723879" y="-3930"/>
                  <a:pt x="566677" y="9085"/>
                  <a:pt x="432462" y="18288"/>
                </a:cubicBezTo>
                <a:cubicBezTo>
                  <a:pt x="284896" y="12244"/>
                  <a:pt x="203470" y="30369"/>
                  <a:pt x="0" y="18288"/>
                </a:cubicBezTo>
                <a:cubicBezTo>
                  <a:pt x="-646" y="11407"/>
                  <a:pt x="1089" y="4412"/>
                  <a:pt x="0" y="0"/>
                </a:cubicBezTo>
                <a:close/>
              </a:path>
              <a:path w="3255095" h="18288" fill="none" stroke="0" extrusionOk="0">
                <a:moveTo>
                  <a:pt x="0" y="0"/>
                </a:moveTo>
                <a:cubicBezTo>
                  <a:pt x="178520" y="3910"/>
                  <a:pt x="292347" y="5802"/>
                  <a:pt x="432462" y="0"/>
                </a:cubicBezTo>
                <a:cubicBezTo>
                  <a:pt x="570932" y="8845"/>
                  <a:pt x="649588" y="-1323"/>
                  <a:pt x="799823" y="0"/>
                </a:cubicBezTo>
                <a:cubicBezTo>
                  <a:pt x="929984" y="9520"/>
                  <a:pt x="1020144" y="9773"/>
                  <a:pt x="1199734" y="0"/>
                </a:cubicBezTo>
                <a:cubicBezTo>
                  <a:pt x="1369363" y="4581"/>
                  <a:pt x="1485908" y="25227"/>
                  <a:pt x="1697299" y="0"/>
                </a:cubicBezTo>
                <a:cubicBezTo>
                  <a:pt x="1916351" y="-22402"/>
                  <a:pt x="1954548" y="-5540"/>
                  <a:pt x="2129762" y="0"/>
                </a:cubicBezTo>
                <a:cubicBezTo>
                  <a:pt x="2283164" y="940"/>
                  <a:pt x="2380777" y="-6375"/>
                  <a:pt x="2529673" y="0"/>
                </a:cubicBezTo>
                <a:cubicBezTo>
                  <a:pt x="2663554" y="-237"/>
                  <a:pt x="2874159" y="3065"/>
                  <a:pt x="3255095" y="0"/>
                </a:cubicBezTo>
                <a:cubicBezTo>
                  <a:pt x="3255232" y="5976"/>
                  <a:pt x="3254967" y="14387"/>
                  <a:pt x="3255095" y="18288"/>
                </a:cubicBezTo>
                <a:cubicBezTo>
                  <a:pt x="3052677" y="1686"/>
                  <a:pt x="2946160" y="51095"/>
                  <a:pt x="2790081" y="18288"/>
                </a:cubicBezTo>
                <a:cubicBezTo>
                  <a:pt x="2652561" y="1959"/>
                  <a:pt x="2553359" y="49968"/>
                  <a:pt x="2390169" y="18288"/>
                </a:cubicBezTo>
                <a:cubicBezTo>
                  <a:pt x="2237446" y="15993"/>
                  <a:pt x="2113765" y="16181"/>
                  <a:pt x="1860054" y="18288"/>
                </a:cubicBezTo>
                <a:cubicBezTo>
                  <a:pt x="1615160" y="20562"/>
                  <a:pt x="1637032" y="-846"/>
                  <a:pt x="1427591" y="18288"/>
                </a:cubicBezTo>
                <a:cubicBezTo>
                  <a:pt x="1209816" y="33589"/>
                  <a:pt x="1179560" y="9616"/>
                  <a:pt x="1060230" y="18288"/>
                </a:cubicBezTo>
                <a:cubicBezTo>
                  <a:pt x="912082" y="22901"/>
                  <a:pt x="786439" y="-15736"/>
                  <a:pt x="562666" y="18288"/>
                </a:cubicBezTo>
                <a:cubicBezTo>
                  <a:pt x="325899" y="13622"/>
                  <a:pt x="205681" y="7134"/>
                  <a:pt x="0" y="18288"/>
                </a:cubicBezTo>
                <a:cubicBezTo>
                  <a:pt x="-1002" y="10535"/>
                  <a:pt x="-562" y="5102"/>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5" name="ZoneTexte 4">
            <a:extLst>
              <a:ext uri="{FF2B5EF4-FFF2-40B4-BE49-F238E27FC236}">
                <a16:creationId xmlns:a16="http://schemas.microsoft.com/office/drawing/2014/main" id="{2D247CCC-F40F-4FD6-04CE-508BE4D45A35}"/>
              </a:ext>
            </a:extLst>
          </p:cNvPr>
          <p:cNvSpPr txBox="1"/>
          <p:nvPr/>
        </p:nvSpPr>
        <p:spPr>
          <a:xfrm>
            <a:off x="630936" y="2807208"/>
            <a:ext cx="3429000" cy="3410712"/>
          </a:xfrm>
          <a:prstGeom prst="rect">
            <a:avLst/>
          </a:prstGeom>
        </p:spPr>
        <p:txBody>
          <a:bodyPr vert="horz" lIns="60960" tIns="30480" rIns="60960" bIns="30480" rtlCol="0" anchor="t">
            <a:normAutofit/>
          </a:bodyPr>
          <a:lstStyle/>
          <a:p>
            <a:pPr indent="-152408" defTabSz="609630">
              <a:lnSpc>
                <a:spcPct val="90000"/>
              </a:lnSpc>
              <a:spcAft>
                <a:spcPts val="400"/>
              </a:spcAft>
              <a:buFont typeface="Arial" panose="020B0604020202020204" pitchFamily="34" charset="0"/>
              <a:buChar char="•"/>
            </a:pPr>
            <a:r>
              <a:rPr lang="en-US" sz="2200" b="1">
                <a:solidFill>
                  <a:prstClr val="black"/>
                </a:solidFill>
                <a:latin typeface="Calibri" panose="020F0502020204030204"/>
              </a:rPr>
              <a:t>Conflit agriculteur-éleveur par pays</a:t>
            </a:r>
          </a:p>
        </p:txBody>
      </p:sp>
      <p:graphicFrame>
        <p:nvGraphicFramePr>
          <p:cNvPr id="4" name="Graphique 3">
            <a:extLst>
              <a:ext uri="{FF2B5EF4-FFF2-40B4-BE49-F238E27FC236}">
                <a16:creationId xmlns:a16="http://schemas.microsoft.com/office/drawing/2014/main" id="{B2E531F3-3A56-05CF-3A9C-C09832D1773D}"/>
              </a:ext>
            </a:extLst>
          </p:cNvPr>
          <p:cNvGraphicFramePr/>
          <p:nvPr/>
        </p:nvGraphicFramePr>
        <p:xfrm>
          <a:off x="4654296" y="640080"/>
          <a:ext cx="6903720"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750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2" name="Titre 1">
            <a:extLst>
              <a:ext uri="{FF2B5EF4-FFF2-40B4-BE49-F238E27FC236}">
                <a16:creationId xmlns:a16="http://schemas.microsoft.com/office/drawing/2014/main" id="{83635B63-5C73-EB35-0713-C2667F020615}"/>
              </a:ext>
            </a:extLst>
          </p:cNvPr>
          <p:cNvSpPr>
            <a:spLocks noGrp="1"/>
          </p:cNvSpPr>
          <p:nvPr>
            <p:ph type="title"/>
          </p:nvPr>
        </p:nvSpPr>
        <p:spPr>
          <a:xfrm>
            <a:off x="630936" y="639520"/>
            <a:ext cx="3429000" cy="1719072"/>
          </a:xfrm>
        </p:spPr>
        <p:txBody>
          <a:bodyPr anchor="b">
            <a:normAutofit/>
          </a:bodyPr>
          <a:lstStyle/>
          <a:p>
            <a:r>
              <a:rPr lang="fr-FR" sz="5400" b="1"/>
              <a:t>Cohésion sociale</a:t>
            </a:r>
            <a:endParaRPr lang="LID4096" sz="5400"/>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432462 w 3255095"/>
              <a:gd name="connsiteY1" fmla="*/ 0 h 18288"/>
              <a:gd name="connsiteX2" fmla="*/ 799823 w 3255095"/>
              <a:gd name="connsiteY2" fmla="*/ 0 h 18288"/>
              <a:gd name="connsiteX3" fmla="*/ 1199734 w 3255095"/>
              <a:gd name="connsiteY3" fmla="*/ 0 h 18288"/>
              <a:gd name="connsiteX4" fmla="*/ 1697299 w 3255095"/>
              <a:gd name="connsiteY4" fmla="*/ 0 h 18288"/>
              <a:gd name="connsiteX5" fmla="*/ 2129762 w 3255095"/>
              <a:gd name="connsiteY5" fmla="*/ 0 h 18288"/>
              <a:gd name="connsiteX6" fmla="*/ 2529673 w 3255095"/>
              <a:gd name="connsiteY6" fmla="*/ 0 h 18288"/>
              <a:gd name="connsiteX7" fmla="*/ 3255095 w 3255095"/>
              <a:gd name="connsiteY7" fmla="*/ 0 h 18288"/>
              <a:gd name="connsiteX8" fmla="*/ 3255095 w 3255095"/>
              <a:gd name="connsiteY8" fmla="*/ 18288 h 18288"/>
              <a:gd name="connsiteX9" fmla="*/ 2790081 w 3255095"/>
              <a:gd name="connsiteY9" fmla="*/ 18288 h 18288"/>
              <a:gd name="connsiteX10" fmla="*/ 2390169 w 3255095"/>
              <a:gd name="connsiteY10" fmla="*/ 18288 h 18288"/>
              <a:gd name="connsiteX11" fmla="*/ 1860054 w 3255095"/>
              <a:gd name="connsiteY11" fmla="*/ 18288 h 18288"/>
              <a:gd name="connsiteX12" fmla="*/ 1427591 w 3255095"/>
              <a:gd name="connsiteY12" fmla="*/ 18288 h 18288"/>
              <a:gd name="connsiteX13" fmla="*/ 1060230 w 3255095"/>
              <a:gd name="connsiteY13" fmla="*/ 18288 h 18288"/>
              <a:gd name="connsiteX14" fmla="*/ 562666 w 3255095"/>
              <a:gd name="connsiteY14" fmla="*/ 18288 h 18288"/>
              <a:gd name="connsiteX15" fmla="*/ 0 w 3255095"/>
              <a:gd name="connsiteY15" fmla="*/ 18288 h 18288"/>
              <a:gd name="connsiteX16" fmla="*/ 0 w 3255095"/>
              <a:gd name="connsiteY16" fmla="*/ 0 h 18288"/>
              <a:gd name="connsiteX0" fmla="*/ 0 w 3255095"/>
              <a:gd name="connsiteY0" fmla="*/ 0 h 18288"/>
              <a:gd name="connsiteX1" fmla="*/ 432462 w 3255095"/>
              <a:gd name="connsiteY1" fmla="*/ 0 h 18288"/>
              <a:gd name="connsiteX2" fmla="*/ 799823 w 3255095"/>
              <a:gd name="connsiteY2" fmla="*/ 0 h 18288"/>
              <a:gd name="connsiteX3" fmla="*/ 1329938 w 3255095"/>
              <a:gd name="connsiteY3" fmla="*/ 0 h 18288"/>
              <a:gd name="connsiteX4" fmla="*/ 1762401 w 3255095"/>
              <a:gd name="connsiteY4" fmla="*/ 0 h 18288"/>
              <a:gd name="connsiteX5" fmla="*/ 2194864 w 3255095"/>
              <a:gd name="connsiteY5" fmla="*/ 0 h 18288"/>
              <a:gd name="connsiteX6" fmla="*/ 2724979 w 3255095"/>
              <a:gd name="connsiteY6" fmla="*/ 0 h 18288"/>
              <a:gd name="connsiteX7" fmla="*/ 3255095 w 3255095"/>
              <a:gd name="connsiteY7" fmla="*/ 0 h 18288"/>
              <a:gd name="connsiteX8" fmla="*/ 3255095 w 3255095"/>
              <a:gd name="connsiteY8" fmla="*/ 18288 h 18288"/>
              <a:gd name="connsiteX9" fmla="*/ 2855183 w 3255095"/>
              <a:gd name="connsiteY9" fmla="*/ 18288 h 18288"/>
              <a:gd name="connsiteX10" fmla="*/ 2390169 w 3255095"/>
              <a:gd name="connsiteY10" fmla="*/ 18288 h 18288"/>
              <a:gd name="connsiteX11" fmla="*/ 1925156 w 3255095"/>
              <a:gd name="connsiteY11" fmla="*/ 18288 h 18288"/>
              <a:gd name="connsiteX12" fmla="*/ 1492693 w 3255095"/>
              <a:gd name="connsiteY12" fmla="*/ 18288 h 18288"/>
              <a:gd name="connsiteX13" fmla="*/ 962578 w 3255095"/>
              <a:gd name="connsiteY13" fmla="*/ 18288 h 18288"/>
              <a:gd name="connsiteX14" fmla="*/ 432462 w 3255095"/>
              <a:gd name="connsiteY14" fmla="*/ 18288 h 18288"/>
              <a:gd name="connsiteX15" fmla="*/ 0 w 3255095"/>
              <a:gd name="connsiteY15" fmla="*/ 18288 h 18288"/>
              <a:gd name="connsiteX16" fmla="*/ 0 w 3255095"/>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55095" h="18288" fill="none" extrusionOk="0">
                <a:moveTo>
                  <a:pt x="0" y="0"/>
                </a:moveTo>
                <a:cubicBezTo>
                  <a:pt x="188268" y="34216"/>
                  <a:pt x="337795" y="-15580"/>
                  <a:pt x="432462" y="0"/>
                </a:cubicBezTo>
                <a:cubicBezTo>
                  <a:pt x="541573" y="12390"/>
                  <a:pt x="658762" y="-1552"/>
                  <a:pt x="799823" y="0"/>
                </a:cubicBezTo>
                <a:cubicBezTo>
                  <a:pt x="943276" y="12180"/>
                  <a:pt x="1006077" y="888"/>
                  <a:pt x="1199734" y="0"/>
                </a:cubicBezTo>
                <a:cubicBezTo>
                  <a:pt x="1378508" y="-5722"/>
                  <a:pt x="1468048" y="21968"/>
                  <a:pt x="1697299" y="0"/>
                </a:cubicBezTo>
                <a:cubicBezTo>
                  <a:pt x="1919743" y="-17757"/>
                  <a:pt x="1953425" y="-2699"/>
                  <a:pt x="2129762" y="0"/>
                </a:cubicBezTo>
                <a:cubicBezTo>
                  <a:pt x="2300500" y="14496"/>
                  <a:pt x="2388406" y="-25819"/>
                  <a:pt x="2529673" y="0"/>
                </a:cubicBezTo>
                <a:cubicBezTo>
                  <a:pt x="2713886" y="33796"/>
                  <a:pt x="2894344" y="-48216"/>
                  <a:pt x="3255095" y="0"/>
                </a:cubicBezTo>
                <a:cubicBezTo>
                  <a:pt x="3254909" y="5828"/>
                  <a:pt x="3253832" y="14548"/>
                  <a:pt x="3255095" y="18288"/>
                </a:cubicBezTo>
                <a:cubicBezTo>
                  <a:pt x="3066695" y="22582"/>
                  <a:pt x="2927988" y="32614"/>
                  <a:pt x="2790081" y="18288"/>
                </a:cubicBezTo>
                <a:cubicBezTo>
                  <a:pt x="2669157" y="-14851"/>
                  <a:pt x="2563091" y="14880"/>
                  <a:pt x="2390169" y="18288"/>
                </a:cubicBezTo>
                <a:cubicBezTo>
                  <a:pt x="2206596" y="-6204"/>
                  <a:pt x="2130147" y="-8219"/>
                  <a:pt x="1860054" y="18288"/>
                </a:cubicBezTo>
                <a:cubicBezTo>
                  <a:pt x="1608525" y="25876"/>
                  <a:pt x="1638232" y="10902"/>
                  <a:pt x="1427591" y="18288"/>
                </a:cubicBezTo>
                <a:cubicBezTo>
                  <a:pt x="1221090" y="31676"/>
                  <a:pt x="1182499" y="13033"/>
                  <a:pt x="1060230" y="18288"/>
                </a:cubicBezTo>
                <a:cubicBezTo>
                  <a:pt x="948914" y="27947"/>
                  <a:pt x="793920" y="-8183"/>
                  <a:pt x="562666" y="18288"/>
                </a:cubicBezTo>
                <a:cubicBezTo>
                  <a:pt x="344109" y="24828"/>
                  <a:pt x="217358" y="4336"/>
                  <a:pt x="0" y="18288"/>
                </a:cubicBezTo>
                <a:cubicBezTo>
                  <a:pt x="-231" y="10442"/>
                  <a:pt x="-685" y="5115"/>
                  <a:pt x="0" y="0"/>
                </a:cubicBezTo>
                <a:close/>
              </a:path>
              <a:path w="3255095" h="18288" stroke="0" extrusionOk="0">
                <a:moveTo>
                  <a:pt x="0" y="0"/>
                </a:moveTo>
                <a:cubicBezTo>
                  <a:pt x="176298" y="22939"/>
                  <a:pt x="320863" y="-15315"/>
                  <a:pt x="432462" y="0"/>
                </a:cubicBezTo>
                <a:cubicBezTo>
                  <a:pt x="526775" y="11403"/>
                  <a:pt x="670544" y="10504"/>
                  <a:pt x="799823" y="0"/>
                </a:cubicBezTo>
                <a:cubicBezTo>
                  <a:pt x="962606" y="-34073"/>
                  <a:pt x="1152258" y="-28410"/>
                  <a:pt x="1329938" y="0"/>
                </a:cubicBezTo>
                <a:cubicBezTo>
                  <a:pt x="1481475" y="-2850"/>
                  <a:pt x="1581416" y="31889"/>
                  <a:pt x="1762401" y="0"/>
                </a:cubicBezTo>
                <a:cubicBezTo>
                  <a:pt x="1932627" y="-26319"/>
                  <a:pt x="2036374" y="-6383"/>
                  <a:pt x="2194864" y="0"/>
                </a:cubicBezTo>
                <a:cubicBezTo>
                  <a:pt x="2370779" y="-200"/>
                  <a:pt x="2615786" y="7870"/>
                  <a:pt x="2724979" y="0"/>
                </a:cubicBezTo>
                <a:cubicBezTo>
                  <a:pt x="2840544" y="851"/>
                  <a:pt x="2991165" y="-39456"/>
                  <a:pt x="3255095" y="0"/>
                </a:cubicBezTo>
                <a:cubicBezTo>
                  <a:pt x="3255509" y="5306"/>
                  <a:pt x="3256077" y="12748"/>
                  <a:pt x="3255095" y="18288"/>
                </a:cubicBezTo>
                <a:cubicBezTo>
                  <a:pt x="3084859" y="37560"/>
                  <a:pt x="2972929" y="18517"/>
                  <a:pt x="2855183" y="18288"/>
                </a:cubicBezTo>
                <a:cubicBezTo>
                  <a:pt x="2746177" y="9112"/>
                  <a:pt x="2527853" y="24696"/>
                  <a:pt x="2390169" y="18288"/>
                </a:cubicBezTo>
                <a:cubicBezTo>
                  <a:pt x="2259828" y="8309"/>
                  <a:pt x="2063488" y="1345"/>
                  <a:pt x="1925156" y="18288"/>
                </a:cubicBezTo>
                <a:cubicBezTo>
                  <a:pt x="1791582" y="20142"/>
                  <a:pt x="1646239" y="-12369"/>
                  <a:pt x="1492693" y="18288"/>
                </a:cubicBezTo>
                <a:cubicBezTo>
                  <a:pt x="1344700" y="49463"/>
                  <a:pt x="1186925" y="44823"/>
                  <a:pt x="962578" y="18288"/>
                </a:cubicBezTo>
                <a:cubicBezTo>
                  <a:pt x="723879" y="-3930"/>
                  <a:pt x="566677" y="9085"/>
                  <a:pt x="432462" y="18288"/>
                </a:cubicBezTo>
                <a:cubicBezTo>
                  <a:pt x="284896" y="12244"/>
                  <a:pt x="203470" y="30369"/>
                  <a:pt x="0" y="18288"/>
                </a:cubicBezTo>
                <a:cubicBezTo>
                  <a:pt x="-646" y="11407"/>
                  <a:pt x="1089" y="4412"/>
                  <a:pt x="0" y="0"/>
                </a:cubicBezTo>
                <a:close/>
              </a:path>
              <a:path w="3255095" h="18288" fill="none" stroke="0" extrusionOk="0">
                <a:moveTo>
                  <a:pt x="0" y="0"/>
                </a:moveTo>
                <a:cubicBezTo>
                  <a:pt x="178520" y="3910"/>
                  <a:pt x="292347" y="5802"/>
                  <a:pt x="432462" y="0"/>
                </a:cubicBezTo>
                <a:cubicBezTo>
                  <a:pt x="570932" y="8845"/>
                  <a:pt x="649588" y="-1323"/>
                  <a:pt x="799823" y="0"/>
                </a:cubicBezTo>
                <a:cubicBezTo>
                  <a:pt x="929984" y="9520"/>
                  <a:pt x="1020144" y="9773"/>
                  <a:pt x="1199734" y="0"/>
                </a:cubicBezTo>
                <a:cubicBezTo>
                  <a:pt x="1369363" y="4581"/>
                  <a:pt x="1485908" y="25227"/>
                  <a:pt x="1697299" y="0"/>
                </a:cubicBezTo>
                <a:cubicBezTo>
                  <a:pt x="1916351" y="-22402"/>
                  <a:pt x="1954548" y="-5540"/>
                  <a:pt x="2129762" y="0"/>
                </a:cubicBezTo>
                <a:cubicBezTo>
                  <a:pt x="2283164" y="940"/>
                  <a:pt x="2380777" y="-6375"/>
                  <a:pt x="2529673" y="0"/>
                </a:cubicBezTo>
                <a:cubicBezTo>
                  <a:pt x="2663554" y="-237"/>
                  <a:pt x="2874159" y="3065"/>
                  <a:pt x="3255095" y="0"/>
                </a:cubicBezTo>
                <a:cubicBezTo>
                  <a:pt x="3255232" y="5976"/>
                  <a:pt x="3254967" y="14387"/>
                  <a:pt x="3255095" y="18288"/>
                </a:cubicBezTo>
                <a:cubicBezTo>
                  <a:pt x="3052677" y="1686"/>
                  <a:pt x="2946160" y="51095"/>
                  <a:pt x="2790081" y="18288"/>
                </a:cubicBezTo>
                <a:cubicBezTo>
                  <a:pt x="2652561" y="1959"/>
                  <a:pt x="2553359" y="49968"/>
                  <a:pt x="2390169" y="18288"/>
                </a:cubicBezTo>
                <a:cubicBezTo>
                  <a:pt x="2237446" y="15993"/>
                  <a:pt x="2113765" y="16181"/>
                  <a:pt x="1860054" y="18288"/>
                </a:cubicBezTo>
                <a:cubicBezTo>
                  <a:pt x="1615160" y="20562"/>
                  <a:pt x="1637032" y="-846"/>
                  <a:pt x="1427591" y="18288"/>
                </a:cubicBezTo>
                <a:cubicBezTo>
                  <a:pt x="1209816" y="33589"/>
                  <a:pt x="1179560" y="9616"/>
                  <a:pt x="1060230" y="18288"/>
                </a:cubicBezTo>
                <a:cubicBezTo>
                  <a:pt x="912082" y="22901"/>
                  <a:pt x="786439" y="-15736"/>
                  <a:pt x="562666" y="18288"/>
                </a:cubicBezTo>
                <a:cubicBezTo>
                  <a:pt x="325899" y="13622"/>
                  <a:pt x="205681" y="7134"/>
                  <a:pt x="0" y="18288"/>
                </a:cubicBezTo>
                <a:cubicBezTo>
                  <a:pt x="-1002" y="10535"/>
                  <a:pt x="-562" y="5102"/>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541C3695-48C5-9815-9341-EB509D5AD6C9}"/>
              </a:ext>
            </a:extLst>
          </p:cNvPr>
          <p:cNvSpPr>
            <a:spLocks noGrp="1"/>
          </p:cNvSpPr>
          <p:nvPr>
            <p:ph idx="1"/>
          </p:nvPr>
        </p:nvSpPr>
        <p:spPr>
          <a:xfrm>
            <a:off x="630936" y="2807208"/>
            <a:ext cx="3429000" cy="3410712"/>
          </a:xfrm>
        </p:spPr>
        <p:txBody>
          <a:bodyPr anchor="t">
            <a:normAutofit/>
          </a:bodyPr>
          <a:lstStyle/>
          <a:p>
            <a:pPr marL="0" indent="0">
              <a:buNone/>
            </a:pPr>
            <a:r>
              <a:rPr lang="fr-FR" sz="1867"/>
              <a:t>Pour 25% en moyenne de répondants dans les quatre pays, les femmes et les personnes âgées constituent les groupes les plus vulnérables. Ils sont suivis par les jeunes (15,1%) et les personnes pauvres (14,6%). Seulement 6,2% considère cependant les populations déplacées comme une catégorie vulnérable de la population. </a:t>
            </a:r>
          </a:p>
        </p:txBody>
      </p:sp>
      <p:graphicFrame>
        <p:nvGraphicFramePr>
          <p:cNvPr id="4" name="Graphique 3">
            <a:extLst>
              <a:ext uri="{FF2B5EF4-FFF2-40B4-BE49-F238E27FC236}">
                <a16:creationId xmlns:a16="http://schemas.microsoft.com/office/drawing/2014/main" id="{11A3F6D6-DA76-1230-949C-436090125990}"/>
              </a:ext>
            </a:extLst>
          </p:cNvPr>
          <p:cNvGraphicFramePr/>
          <p:nvPr/>
        </p:nvGraphicFramePr>
        <p:xfrm>
          <a:off x="4654296" y="640080"/>
          <a:ext cx="6903720"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192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7">
            <a:extLst>
              <a:ext uri="{FF2B5EF4-FFF2-40B4-BE49-F238E27FC236}">
                <a16:creationId xmlns:a16="http://schemas.microsoft.com/office/drawing/2014/main" id="{5A355933-6277-C022-92E9-C20EF8428515}"/>
              </a:ext>
            </a:extLst>
          </p:cNvPr>
          <p:cNvSpPr txBox="1">
            <a:spLocks noGrp="1"/>
          </p:cNvSpPr>
          <p:nvPr>
            <p:ph type="sldNum" idx="12"/>
          </p:nvPr>
        </p:nvSpPr>
        <p:spPr>
          <a:xfrm>
            <a:off x="6688667" y="6492875"/>
            <a:ext cx="5004188" cy="2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000" b="1" dirty="0">
                <a:solidFill>
                  <a:srgbClr val="FF0000"/>
                </a:solidFill>
              </a:rPr>
              <a:t>2</a:t>
            </a:r>
            <a:r>
              <a:rPr lang="fr-CA" sz="1000" b="1" baseline="30000" dirty="0">
                <a:solidFill>
                  <a:srgbClr val="FF0000"/>
                </a:solidFill>
              </a:rPr>
              <a:t>nd</a:t>
            </a:r>
            <a:r>
              <a:rPr lang="fr-CA" sz="1000" b="1" dirty="0">
                <a:solidFill>
                  <a:srgbClr val="FF0000"/>
                </a:solidFill>
              </a:rPr>
              <a:t>  Forum Annuel International sur le Développement de la Région du lac Tchad </a:t>
            </a:r>
          </a:p>
        </p:txBody>
      </p:sp>
      <p:pic>
        <p:nvPicPr>
          <p:cNvPr id="5" name="Picture 1" descr="A picture containing text, gambling house, room&#10;&#10;Description automatically generated">
            <a:extLst>
              <a:ext uri="{FF2B5EF4-FFF2-40B4-BE49-F238E27FC236}">
                <a16:creationId xmlns:a16="http://schemas.microsoft.com/office/drawing/2014/main" id="{39F418DC-743E-FD41-454D-02C458992F44}"/>
              </a:ext>
            </a:extLst>
          </p:cNvPr>
          <p:cNvPicPr>
            <a:picLocks noChangeAspect="1"/>
          </p:cNvPicPr>
          <p:nvPr/>
        </p:nvPicPr>
        <p:blipFill>
          <a:blip r:embed="rId2"/>
          <a:stretch>
            <a:fillRect/>
          </a:stretch>
        </p:blipFill>
        <p:spPr>
          <a:xfrm>
            <a:off x="11383828" y="6518473"/>
            <a:ext cx="618055" cy="252000"/>
          </a:xfrm>
          <a:prstGeom prst="rect">
            <a:avLst/>
          </a:prstGeom>
        </p:spPr>
      </p:pic>
      <p:sp>
        <p:nvSpPr>
          <p:cNvPr id="6" name="Rectangle 5">
            <a:extLst>
              <a:ext uri="{FF2B5EF4-FFF2-40B4-BE49-F238E27FC236}">
                <a16:creationId xmlns:a16="http://schemas.microsoft.com/office/drawing/2014/main" id="{49300A0E-268B-BD6F-93FB-7431DD568661}"/>
              </a:ext>
            </a:extLst>
          </p:cNvPr>
          <p:cNvSpPr/>
          <p:nvPr/>
        </p:nvSpPr>
        <p:spPr>
          <a:xfrm>
            <a:off x="4269807" y="5372679"/>
            <a:ext cx="4508433" cy="923330"/>
          </a:xfrm>
          <a:prstGeom prst="rect">
            <a:avLst/>
          </a:prstGeom>
        </p:spPr>
        <p:txBody>
          <a:bodyPr wrap="square">
            <a:spAutoFit/>
          </a:bodyPr>
          <a:lstStyle/>
          <a:p>
            <a:r>
              <a:rPr lang="fr-FR" b="1" dirty="0">
                <a:latin typeface="Arial" panose="020B0604020202020204" pitchFamily="34" charset="0"/>
                <a:cs typeface="Arial" panose="020B0604020202020204" pitchFamily="34" charset="0"/>
              </a:rPr>
              <a:t>Par: </a:t>
            </a:r>
            <a:r>
              <a:rPr lang="en-US" b="1" dirty="0">
                <a:latin typeface="Arial" panose="020B0604020202020204" pitchFamily="34" charset="0"/>
                <a:ea typeface="Times New Roman" panose="02020603050405020304" pitchFamily="18" charset="0"/>
                <a:cs typeface="Arial" panose="020B0604020202020204" pitchFamily="34" charset="0"/>
              </a:rPr>
              <a:t>Alio ABDOULAYE</a:t>
            </a:r>
          </a:p>
          <a:p>
            <a:r>
              <a:rPr lang="fr-FR" sz="1800" b="1" i="1" dirty="0"/>
              <a:t>Chef de Division de l’Observatoire du Bassin</a:t>
            </a:r>
          </a:p>
          <a:p>
            <a:r>
              <a:rPr lang="fr-FR" sz="1800" b="1" i="1" dirty="0"/>
              <a:t>Coordonnateur de PROLAC-CBLT</a:t>
            </a:r>
            <a:endParaRPr lang="fr-FR" sz="20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4486B461-BD86-4BEA-46CA-82647C4FA3FD}"/>
              </a:ext>
            </a:extLst>
          </p:cNvPr>
          <p:cNvSpPr txBox="1"/>
          <p:nvPr/>
        </p:nvSpPr>
        <p:spPr>
          <a:xfrm>
            <a:off x="313108" y="2387515"/>
            <a:ext cx="11565784" cy="2800767"/>
          </a:xfrm>
          <a:prstGeom prst="rect">
            <a:avLst/>
          </a:prstGeom>
          <a:solidFill>
            <a:schemeClr val="accent1">
              <a:lumMod val="20000"/>
              <a:lumOff val="80000"/>
            </a:schemeClr>
          </a:solidFill>
          <a:ln w="76200">
            <a:solidFill>
              <a:srgbClr val="FFC000"/>
            </a:solidFill>
          </a:ln>
        </p:spPr>
        <p:txBody>
          <a:bodyPr wrap="square">
            <a:spAutoFit/>
          </a:bodyPr>
          <a:lstStyle/>
          <a:p>
            <a:pPr algn="ctr"/>
            <a:r>
              <a:rPr lang="fr-CM" sz="4400" b="1" i="0" dirty="0">
                <a:solidFill>
                  <a:srgbClr val="0070C0"/>
                </a:solidFill>
                <a:effectLst/>
                <a:latin typeface="Arial" panose="020B0604020202020204" pitchFamily="34" charset="0"/>
              </a:rPr>
              <a:t>Thème de la Présentation</a:t>
            </a:r>
          </a:p>
          <a:p>
            <a:pPr algn="ctr"/>
            <a:r>
              <a:rPr lang="fr-FR" sz="4400" b="1" dirty="0"/>
              <a:t>Présentation des résultats de la collecte des données en vue d’alimenter la plateforme de gestion des connaissances (KMP)</a:t>
            </a:r>
            <a:endParaRPr lang="LID4096" sz="4400" b="1" dirty="0"/>
          </a:p>
        </p:txBody>
      </p:sp>
      <p:pic>
        <p:nvPicPr>
          <p:cNvPr id="10" name="Image 9">
            <a:extLst>
              <a:ext uri="{FF2B5EF4-FFF2-40B4-BE49-F238E27FC236}">
                <a16:creationId xmlns:a16="http://schemas.microsoft.com/office/drawing/2014/main" id="{AA03475C-7371-9EB2-52FE-4E58EF4D1812}"/>
              </a:ext>
            </a:extLst>
          </p:cNvPr>
          <p:cNvPicPr>
            <a:picLocks noChangeAspect="1"/>
          </p:cNvPicPr>
          <p:nvPr/>
        </p:nvPicPr>
        <p:blipFill rotWithShape="1">
          <a:blip r:embed="rId3">
            <a:extLst>
              <a:ext uri="{28A0092B-C50C-407E-A947-70E740481C1C}">
                <a14:useLocalDpi xmlns:a14="http://schemas.microsoft.com/office/drawing/2010/main" val="0"/>
              </a:ext>
            </a:extLst>
          </a:blip>
          <a:srcRect b="8463"/>
          <a:stretch/>
        </p:blipFill>
        <p:spPr>
          <a:xfrm>
            <a:off x="2379132" y="186020"/>
            <a:ext cx="7394761" cy="2175897"/>
          </a:xfrm>
          <a:prstGeom prst="rect">
            <a:avLst/>
          </a:prstGeom>
        </p:spPr>
      </p:pic>
    </p:spTree>
    <p:extLst>
      <p:ext uri="{BB962C8B-B14F-4D97-AF65-F5344CB8AC3E}">
        <p14:creationId xmlns:p14="http://schemas.microsoft.com/office/powerpoint/2010/main" val="382802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19"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29"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defTabSz="609630"/>
            <a:endParaRPr lang="en-US" sz="1200">
              <a:solidFill>
                <a:prstClr val="black"/>
              </a:solidFill>
              <a:latin typeface="Calibri" panose="020F0502020204030204"/>
            </a:endParaRPr>
          </a:p>
        </p:txBody>
      </p:sp>
      <p:sp>
        <p:nvSpPr>
          <p:cNvPr id="2" name="Titre 1">
            <a:extLst>
              <a:ext uri="{FF2B5EF4-FFF2-40B4-BE49-F238E27FC236}">
                <a16:creationId xmlns:a16="http://schemas.microsoft.com/office/drawing/2014/main" id="{A6A43DC6-E995-44FA-3DDC-6DADF41BC49E}"/>
              </a:ext>
            </a:extLst>
          </p:cNvPr>
          <p:cNvSpPr>
            <a:spLocks noGrp="1"/>
          </p:cNvSpPr>
          <p:nvPr>
            <p:ph type="title"/>
          </p:nvPr>
        </p:nvSpPr>
        <p:spPr>
          <a:xfrm>
            <a:off x="841246" y="673770"/>
            <a:ext cx="3644489" cy="2414488"/>
          </a:xfrm>
        </p:spPr>
        <p:txBody>
          <a:bodyPr anchor="t">
            <a:normAutofit/>
          </a:bodyPr>
          <a:lstStyle/>
          <a:p>
            <a:r>
              <a:rPr lang="fr-FR" sz="5400" b="1">
                <a:solidFill>
                  <a:srgbClr val="FFFFFF"/>
                </a:solidFill>
              </a:rPr>
              <a:t>Droit de l’homme</a:t>
            </a:r>
            <a:endParaRPr lang="LID4096" sz="5400" b="1">
              <a:solidFill>
                <a:srgbClr val="FFFFFF"/>
              </a:solidFill>
            </a:endParaRPr>
          </a:p>
        </p:txBody>
      </p:sp>
      <p:sp>
        <p:nvSpPr>
          <p:cNvPr id="3" name="Espace réservé du contenu 2">
            <a:extLst>
              <a:ext uri="{FF2B5EF4-FFF2-40B4-BE49-F238E27FC236}">
                <a16:creationId xmlns:a16="http://schemas.microsoft.com/office/drawing/2014/main" id="{0F7531BC-E397-1FED-228D-69DD44286BCC}"/>
              </a:ext>
            </a:extLst>
          </p:cNvPr>
          <p:cNvSpPr>
            <a:spLocks noGrp="1"/>
          </p:cNvSpPr>
          <p:nvPr>
            <p:ph idx="1"/>
          </p:nvPr>
        </p:nvSpPr>
        <p:spPr>
          <a:xfrm>
            <a:off x="6095999" y="882315"/>
            <a:ext cx="5254754" cy="5294647"/>
          </a:xfrm>
        </p:spPr>
        <p:txBody>
          <a:bodyPr>
            <a:normAutofit/>
          </a:bodyPr>
          <a:lstStyle/>
          <a:p>
            <a:pPr marL="0" indent="0">
              <a:buNone/>
            </a:pPr>
            <a:r>
              <a:rPr lang="fr-FR" sz="1867" dirty="0"/>
              <a:t>Environ 46% des personnes interrogées au Nigeria dit avoir personnellement connaissance d’agressions ou de violences commises contre les femmes dans leur localité. Ce taux est plus faible dans les autres pays enquêtés (20,5% en moyenne). </a:t>
            </a:r>
          </a:p>
          <a:p>
            <a:pPr marL="0" indent="0">
              <a:buNone/>
            </a:pPr>
            <a:r>
              <a:rPr lang="fr-FR" sz="1867" dirty="0"/>
              <a:t>Les violences basées sur le genre sont ainsi régulièrement citées dans les groupes de discussions, en raison à la fois de leur régularité et des conséquences de ces violences sur la cohésion au sein des communautés. </a:t>
            </a:r>
          </a:p>
          <a:p>
            <a:pPr marL="0" indent="0">
              <a:buNone/>
            </a:pPr>
            <a:r>
              <a:rPr lang="fr-FR" sz="1867" dirty="0"/>
              <a:t>C’est une fois encore au Nigeria que les répondants ont été les plus nombreux à déclarer avoir connaissance d’incidents violents commis par les groupes armés dans leur localité (près de 70% des personnes interrogées), suivi par le Niger (35%), le Cameroun et le Tchad (11%). </a:t>
            </a:r>
          </a:p>
        </p:txBody>
      </p:sp>
    </p:spTree>
    <p:extLst>
      <p:ext uri="{BB962C8B-B14F-4D97-AF65-F5344CB8AC3E}">
        <p14:creationId xmlns:p14="http://schemas.microsoft.com/office/powerpoint/2010/main" val="2747598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2" name="Titre 1">
            <a:extLst>
              <a:ext uri="{FF2B5EF4-FFF2-40B4-BE49-F238E27FC236}">
                <a16:creationId xmlns:a16="http://schemas.microsoft.com/office/drawing/2014/main" id="{EA8A54AB-FD4D-B525-135E-E5CD0620C41E}"/>
              </a:ext>
            </a:extLst>
          </p:cNvPr>
          <p:cNvSpPr>
            <a:spLocks noGrp="1"/>
          </p:cNvSpPr>
          <p:nvPr>
            <p:ph type="title"/>
          </p:nvPr>
        </p:nvSpPr>
        <p:spPr>
          <a:xfrm>
            <a:off x="838200" y="365125"/>
            <a:ext cx="10515600" cy="1325563"/>
          </a:xfrm>
        </p:spPr>
        <p:txBody>
          <a:bodyPr>
            <a:normAutofit/>
          </a:bodyPr>
          <a:lstStyle/>
          <a:p>
            <a:pPr>
              <a:spcBef>
                <a:spcPts val="1000"/>
              </a:spcBef>
              <a:spcAft>
                <a:spcPts val="867"/>
              </a:spcAft>
              <a:buSzPts val="1000"/>
              <a:tabLst>
                <a:tab pos="304815" algn="l"/>
              </a:tabLst>
            </a:pPr>
            <a:r>
              <a:rPr lang="fr-FR" sz="5400" b="1">
                <a:latin typeface="+mn-lt"/>
                <a:ea typeface="+mn-ea"/>
                <a:cs typeface="+mn-cs"/>
              </a:rPr>
              <a:t>Difficultés</a:t>
            </a:r>
            <a:endParaRPr lang="LID4096" sz="5400" b="1">
              <a:latin typeface="+mn-lt"/>
              <a:ea typeface="+mn-ea"/>
              <a:cs typeface="+mn-cs"/>
            </a:endParaRP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560786 w 10853928"/>
              <a:gd name="connsiteY1" fmla="*/ 0 h 18288"/>
              <a:gd name="connsiteX2" fmla="*/ 1121572 w 10853928"/>
              <a:gd name="connsiteY2" fmla="*/ 0 h 18288"/>
              <a:gd name="connsiteX3" fmla="*/ 1573819 w 10853928"/>
              <a:gd name="connsiteY3" fmla="*/ 0 h 18288"/>
              <a:gd name="connsiteX4" fmla="*/ 2026066 w 10853928"/>
              <a:gd name="connsiteY4" fmla="*/ 0 h 18288"/>
              <a:gd name="connsiteX5" fmla="*/ 2478313 w 10853928"/>
              <a:gd name="connsiteY5" fmla="*/ 0 h 18288"/>
              <a:gd name="connsiteX6" fmla="*/ 2604942 w 10853928"/>
              <a:gd name="connsiteY6" fmla="*/ 0 h 18288"/>
              <a:gd name="connsiteX7" fmla="*/ 3165728 w 10853928"/>
              <a:gd name="connsiteY7" fmla="*/ 0 h 18288"/>
              <a:gd name="connsiteX8" fmla="*/ 3292358 w 10853928"/>
              <a:gd name="connsiteY8" fmla="*/ 0 h 18288"/>
              <a:gd name="connsiteX9" fmla="*/ 3744605 w 10853928"/>
              <a:gd name="connsiteY9" fmla="*/ 0 h 18288"/>
              <a:gd name="connsiteX10" fmla="*/ 4413930 w 10853928"/>
              <a:gd name="connsiteY10" fmla="*/ 0 h 18288"/>
              <a:gd name="connsiteX11" fmla="*/ 5083256 w 10853928"/>
              <a:gd name="connsiteY11" fmla="*/ 0 h 18288"/>
              <a:gd name="connsiteX12" fmla="*/ 5644042 w 10853928"/>
              <a:gd name="connsiteY12" fmla="*/ 0 h 18288"/>
              <a:gd name="connsiteX13" fmla="*/ 5987750 w 10853928"/>
              <a:gd name="connsiteY13" fmla="*/ 0 h 18288"/>
              <a:gd name="connsiteX14" fmla="*/ 6114379 w 10853928"/>
              <a:gd name="connsiteY14" fmla="*/ 0 h 18288"/>
              <a:gd name="connsiteX15" fmla="*/ 6458087 w 10853928"/>
              <a:gd name="connsiteY15" fmla="*/ 0 h 18288"/>
              <a:gd name="connsiteX16" fmla="*/ 7018873 w 10853928"/>
              <a:gd name="connsiteY16" fmla="*/ 0 h 18288"/>
              <a:gd name="connsiteX17" fmla="*/ 7688198 w 10853928"/>
              <a:gd name="connsiteY17" fmla="*/ 0 h 18288"/>
              <a:gd name="connsiteX18" fmla="*/ 7814828 w 10853928"/>
              <a:gd name="connsiteY18" fmla="*/ 0 h 18288"/>
              <a:gd name="connsiteX19" fmla="*/ 7941457 w 10853928"/>
              <a:gd name="connsiteY19" fmla="*/ 0 h 18288"/>
              <a:gd name="connsiteX20" fmla="*/ 8610782 w 10853928"/>
              <a:gd name="connsiteY20" fmla="*/ 0 h 18288"/>
              <a:gd name="connsiteX21" fmla="*/ 8737412 w 10853928"/>
              <a:gd name="connsiteY21" fmla="*/ 0 h 18288"/>
              <a:gd name="connsiteX22" fmla="*/ 9189659 w 10853928"/>
              <a:gd name="connsiteY22" fmla="*/ 0 h 18288"/>
              <a:gd name="connsiteX23" fmla="*/ 9424827 w 10853928"/>
              <a:gd name="connsiteY23" fmla="*/ 0 h 18288"/>
              <a:gd name="connsiteX24" fmla="*/ 9659996 w 10853928"/>
              <a:gd name="connsiteY24" fmla="*/ 0 h 18288"/>
              <a:gd name="connsiteX25" fmla="*/ 9895164 w 10853928"/>
              <a:gd name="connsiteY25" fmla="*/ 0 h 18288"/>
              <a:gd name="connsiteX26" fmla="*/ 10130332 w 10853928"/>
              <a:gd name="connsiteY26" fmla="*/ 0 h 18288"/>
              <a:gd name="connsiteX27" fmla="*/ 10853928 w 10853928"/>
              <a:gd name="connsiteY27" fmla="*/ 0 h 18288"/>
              <a:gd name="connsiteX28" fmla="*/ 10853928 w 10853928"/>
              <a:gd name="connsiteY28" fmla="*/ 18288 h 18288"/>
              <a:gd name="connsiteX29" fmla="*/ 10510220 w 10853928"/>
              <a:gd name="connsiteY29" fmla="*/ 18288 h 18288"/>
              <a:gd name="connsiteX30" fmla="*/ 10275052 w 10853928"/>
              <a:gd name="connsiteY30" fmla="*/ 18288 h 18288"/>
              <a:gd name="connsiteX31" fmla="*/ 9714265 w 10853928"/>
              <a:gd name="connsiteY31" fmla="*/ 18288 h 18288"/>
              <a:gd name="connsiteX32" fmla="*/ 9044940 w 10853928"/>
              <a:gd name="connsiteY32" fmla="*/ 18288 h 18288"/>
              <a:gd name="connsiteX33" fmla="*/ 8701232 w 10853928"/>
              <a:gd name="connsiteY33" fmla="*/ 18288 h 18288"/>
              <a:gd name="connsiteX34" fmla="*/ 8031906 w 10853928"/>
              <a:gd name="connsiteY34" fmla="*/ 18288 h 18288"/>
              <a:gd name="connsiteX35" fmla="*/ 7579660 w 10853928"/>
              <a:gd name="connsiteY35" fmla="*/ 18288 h 18288"/>
              <a:gd name="connsiteX36" fmla="*/ 6910334 w 10853928"/>
              <a:gd name="connsiteY36" fmla="*/ 18288 h 18288"/>
              <a:gd name="connsiteX37" fmla="*/ 6241008 w 10853928"/>
              <a:gd name="connsiteY37" fmla="*/ 18288 h 18288"/>
              <a:gd name="connsiteX38" fmla="*/ 6005840 w 10853928"/>
              <a:gd name="connsiteY38" fmla="*/ 18288 h 18288"/>
              <a:gd name="connsiteX39" fmla="*/ 5662132 w 10853928"/>
              <a:gd name="connsiteY39" fmla="*/ 18288 h 18288"/>
              <a:gd name="connsiteX40" fmla="*/ 5209885 w 10853928"/>
              <a:gd name="connsiteY40" fmla="*/ 18288 h 18288"/>
              <a:gd name="connsiteX41" fmla="*/ 4757638 w 10853928"/>
              <a:gd name="connsiteY41" fmla="*/ 18288 h 18288"/>
              <a:gd name="connsiteX42" fmla="*/ 4196852 w 10853928"/>
              <a:gd name="connsiteY42" fmla="*/ 18288 h 18288"/>
              <a:gd name="connsiteX43" fmla="*/ 3961684 w 10853928"/>
              <a:gd name="connsiteY43" fmla="*/ 18288 h 18288"/>
              <a:gd name="connsiteX44" fmla="*/ 3726515 w 10853928"/>
              <a:gd name="connsiteY44" fmla="*/ 18288 h 18288"/>
              <a:gd name="connsiteX45" fmla="*/ 3057190 w 10853928"/>
              <a:gd name="connsiteY45" fmla="*/ 18288 h 18288"/>
              <a:gd name="connsiteX46" fmla="*/ 2387864 w 10853928"/>
              <a:gd name="connsiteY46" fmla="*/ 18288 h 18288"/>
              <a:gd name="connsiteX47" fmla="*/ 1935617 w 10853928"/>
              <a:gd name="connsiteY47" fmla="*/ 18288 h 18288"/>
              <a:gd name="connsiteX48" fmla="*/ 1808988 w 10853928"/>
              <a:gd name="connsiteY48" fmla="*/ 18288 h 18288"/>
              <a:gd name="connsiteX49" fmla="*/ 1682358 w 10853928"/>
              <a:gd name="connsiteY49" fmla="*/ 18288 h 18288"/>
              <a:gd name="connsiteX50" fmla="*/ 1013033 w 10853928"/>
              <a:gd name="connsiteY50" fmla="*/ 18288 h 18288"/>
              <a:gd name="connsiteX51" fmla="*/ 669325 w 10853928"/>
              <a:gd name="connsiteY51" fmla="*/ 18288 h 18288"/>
              <a:gd name="connsiteX52" fmla="*/ 0 w 10853928"/>
              <a:gd name="connsiteY52" fmla="*/ 18288 h 18288"/>
              <a:gd name="connsiteX53" fmla="*/ 0 w 10853928"/>
              <a:gd name="connsiteY53" fmla="*/ 0 h 18288"/>
              <a:gd name="connsiteX0" fmla="*/ 0 w 10853928"/>
              <a:gd name="connsiteY0" fmla="*/ 0 h 18288"/>
              <a:gd name="connsiteX1" fmla="*/ 343708 w 10853928"/>
              <a:gd name="connsiteY1" fmla="*/ 0 h 18288"/>
              <a:gd name="connsiteX2" fmla="*/ 470336 w 10853928"/>
              <a:gd name="connsiteY2" fmla="*/ 0 h 18288"/>
              <a:gd name="connsiteX3" fmla="*/ 1139662 w 10853928"/>
              <a:gd name="connsiteY3" fmla="*/ 0 h 18288"/>
              <a:gd name="connsiteX4" fmla="*/ 1483370 w 10853928"/>
              <a:gd name="connsiteY4" fmla="*/ 0 h 18288"/>
              <a:gd name="connsiteX5" fmla="*/ 1827078 w 10853928"/>
              <a:gd name="connsiteY5" fmla="*/ 0 h 18288"/>
              <a:gd name="connsiteX6" fmla="*/ 2496403 w 10853928"/>
              <a:gd name="connsiteY6" fmla="*/ 0 h 18288"/>
              <a:gd name="connsiteX7" fmla="*/ 2731572 w 10853928"/>
              <a:gd name="connsiteY7" fmla="*/ 0 h 18288"/>
              <a:gd name="connsiteX8" fmla="*/ 3400897 w 10853928"/>
              <a:gd name="connsiteY8" fmla="*/ 0 h 18288"/>
              <a:gd name="connsiteX9" fmla="*/ 4070222 w 10853928"/>
              <a:gd name="connsiteY9" fmla="*/ 0 h 18288"/>
              <a:gd name="connsiteX10" fmla="*/ 4522470 w 10853928"/>
              <a:gd name="connsiteY10" fmla="*/ 0 h 18288"/>
              <a:gd name="connsiteX11" fmla="*/ 5191795 w 10853928"/>
              <a:gd name="connsiteY11" fmla="*/ 0 h 18288"/>
              <a:gd name="connsiteX12" fmla="*/ 5535503 w 10853928"/>
              <a:gd name="connsiteY12" fmla="*/ 0 h 18288"/>
              <a:gd name="connsiteX13" fmla="*/ 5879210 w 10853928"/>
              <a:gd name="connsiteY13" fmla="*/ 0 h 18288"/>
              <a:gd name="connsiteX14" fmla="*/ 6439997 w 10853928"/>
              <a:gd name="connsiteY14" fmla="*/ 0 h 18288"/>
              <a:gd name="connsiteX15" fmla="*/ 6783704 w 10853928"/>
              <a:gd name="connsiteY15" fmla="*/ 0 h 18288"/>
              <a:gd name="connsiteX16" fmla="*/ 7453030 w 10853928"/>
              <a:gd name="connsiteY16" fmla="*/ 0 h 18288"/>
              <a:gd name="connsiteX17" fmla="*/ 8122356 w 10853928"/>
              <a:gd name="connsiteY17" fmla="*/ 0 h 18288"/>
              <a:gd name="connsiteX18" fmla="*/ 8574603 w 10853928"/>
              <a:gd name="connsiteY18" fmla="*/ 0 h 18288"/>
              <a:gd name="connsiteX19" fmla="*/ 8918310 w 10853928"/>
              <a:gd name="connsiteY19" fmla="*/ 0 h 18288"/>
              <a:gd name="connsiteX20" fmla="*/ 9044940 w 10853928"/>
              <a:gd name="connsiteY20" fmla="*/ 0 h 18288"/>
              <a:gd name="connsiteX21" fmla="*/ 9280108 w 10853928"/>
              <a:gd name="connsiteY21" fmla="*/ 0 h 18288"/>
              <a:gd name="connsiteX22" fmla="*/ 9515276 w 10853928"/>
              <a:gd name="connsiteY22" fmla="*/ 0 h 18288"/>
              <a:gd name="connsiteX23" fmla="*/ 9858984 w 10853928"/>
              <a:gd name="connsiteY23" fmla="*/ 0 h 18288"/>
              <a:gd name="connsiteX24" fmla="*/ 10853928 w 10853928"/>
              <a:gd name="connsiteY24" fmla="*/ 0 h 18288"/>
              <a:gd name="connsiteX25" fmla="*/ 10853928 w 10853928"/>
              <a:gd name="connsiteY25" fmla="*/ 18288 h 18288"/>
              <a:gd name="connsiteX26" fmla="*/ 10401681 w 10853928"/>
              <a:gd name="connsiteY26" fmla="*/ 18288 h 18288"/>
              <a:gd name="connsiteX27" fmla="*/ 9949434 w 10853928"/>
              <a:gd name="connsiteY27" fmla="*/ 18288 h 18288"/>
              <a:gd name="connsiteX28" fmla="*/ 9714265 w 10853928"/>
              <a:gd name="connsiteY28" fmla="*/ 18288 h 18288"/>
              <a:gd name="connsiteX29" fmla="*/ 9153479 w 10853928"/>
              <a:gd name="connsiteY29" fmla="*/ 18288 h 18288"/>
              <a:gd name="connsiteX30" fmla="*/ 8918310 w 10853928"/>
              <a:gd name="connsiteY30" fmla="*/ 18288 h 18288"/>
              <a:gd name="connsiteX31" fmla="*/ 8357524 w 10853928"/>
              <a:gd name="connsiteY31" fmla="*/ 18288 h 18288"/>
              <a:gd name="connsiteX32" fmla="*/ 8230895 w 10853928"/>
              <a:gd name="connsiteY32" fmla="*/ 18288 h 18288"/>
              <a:gd name="connsiteX33" fmla="*/ 7670109 w 10853928"/>
              <a:gd name="connsiteY33" fmla="*/ 18288 h 18288"/>
              <a:gd name="connsiteX34" fmla="*/ 7434940 w 10853928"/>
              <a:gd name="connsiteY34" fmla="*/ 18288 h 18288"/>
              <a:gd name="connsiteX35" fmla="*/ 7308311 w 10853928"/>
              <a:gd name="connsiteY35" fmla="*/ 18288 h 18288"/>
              <a:gd name="connsiteX36" fmla="*/ 7073143 w 10853928"/>
              <a:gd name="connsiteY36" fmla="*/ 18288 h 18288"/>
              <a:gd name="connsiteX37" fmla="*/ 6512356 w 10853928"/>
              <a:gd name="connsiteY37" fmla="*/ 18288 h 18288"/>
              <a:gd name="connsiteX38" fmla="*/ 6277188 w 10853928"/>
              <a:gd name="connsiteY38" fmla="*/ 18288 h 18288"/>
              <a:gd name="connsiteX39" fmla="*/ 6150559 w 10853928"/>
              <a:gd name="connsiteY39" fmla="*/ 18288 h 18288"/>
              <a:gd name="connsiteX40" fmla="*/ 5915390 w 10853928"/>
              <a:gd name="connsiteY40" fmla="*/ 18288 h 18288"/>
              <a:gd name="connsiteX41" fmla="*/ 5571683 w 10853928"/>
              <a:gd name="connsiteY41" fmla="*/ 18288 h 18288"/>
              <a:gd name="connsiteX42" fmla="*/ 5119436 w 10853928"/>
              <a:gd name="connsiteY42" fmla="*/ 18288 h 18288"/>
              <a:gd name="connsiteX43" fmla="*/ 4884267 w 10853928"/>
              <a:gd name="connsiteY43" fmla="*/ 18288 h 18288"/>
              <a:gd name="connsiteX44" fmla="*/ 4214942 w 10853928"/>
              <a:gd name="connsiteY44" fmla="*/ 18288 h 18288"/>
              <a:gd name="connsiteX45" fmla="*/ 3762695 w 10853928"/>
              <a:gd name="connsiteY45" fmla="*/ 18288 h 18288"/>
              <a:gd name="connsiteX46" fmla="*/ 3093369 w 10853928"/>
              <a:gd name="connsiteY46" fmla="*/ 18288 h 18288"/>
              <a:gd name="connsiteX47" fmla="*/ 2532583 w 10853928"/>
              <a:gd name="connsiteY47" fmla="*/ 18288 h 18288"/>
              <a:gd name="connsiteX48" fmla="*/ 2188875 w 10853928"/>
              <a:gd name="connsiteY48" fmla="*/ 18288 h 18288"/>
              <a:gd name="connsiteX49" fmla="*/ 1628089 w 10853928"/>
              <a:gd name="connsiteY49" fmla="*/ 18288 h 18288"/>
              <a:gd name="connsiteX50" fmla="*/ 1392920 w 10853928"/>
              <a:gd name="connsiteY50" fmla="*/ 18288 h 18288"/>
              <a:gd name="connsiteX51" fmla="*/ 940674 w 10853928"/>
              <a:gd name="connsiteY51" fmla="*/ 18288 h 18288"/>
              <a:gd name="connsiteX52" fmla="*/ 814044 w 10853928"/>
              <a:gd name="connsiteY52" fmla="*/ 18288 h 18288"/>
              <a:gd name="connsiteX53" fmla="*/ 0 w 10853928"/>
              <a:gd name="connsiteY53" fmla="*/ 18288 h 18288"/>
              <a:gd name="connsiteX54" fmla="*/ 0 w 10853928"/>
              <a:gd name="connsiteY5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853928" h="18288" fill="none" extrusionOk="0">
                <a:moveTo>
                  <a:pt x="0" y="0"/>
                </a:moveTo>
                <a:cubicBezTo>
                  <a:pt x="263606" y="23139"/>
                  <a:pt x="338358" y="-23499"/>
                  <a:pt x="560786" y="0"/>
                </a:cubicBezTo>
                <a:cubicBezTo>
                  <a:pt x="784655" y="24861"/>
                  <a:pt x="994644" y="-36192"/>
                  <a:pt x="1121572" y="0"/>
                </a:cubicBezTo>
                <a:cubicBezTo>
                  <a:pt x="1204272" y="11903"/>
                  <a:pt x="1391250" y="37834"/>
                  <a:pt x="1573819" y="0"/>
                </a:cubicBezTo>
                <a:cubicBezTo>
                  <a:pt x="1725400" y="-9091"/>
                  <a:pt x="1804201" y="22326"/>
                  <a:pt x="2026066" y="0"/>
                </a:cubicBezTo>
                <a:cubicBezTo>
                  <a:pt x="2241861" y="-16188"/>
                  <a:pt x="2287105" y="6467"/>
                  <a:pt x="2478313" y="0"/>
                </a:cubicBezTo>
                <a:cubicBezTo>
                  <a:pt x="2681372" y="370"/>
                  <a:pt x="2538217" y="-2059"/>
                  <a:pt x="2604942" y="0"/>
                </a:cubicBezTo>
                <a:cubicBezTo>
                  <a:pt x="2669583" y="-36092"/>
                  <a:pt x="3035312" y="-24438"/>
                  <a:pt x="3165728" y="0"/>
                </a:cubicBezTo>
                <a:cubicBezTo>
                  <a:pt x="3194845" y="5837"/>
                  <a:pt x="3245824" y="148"/>
                  <a:pt x="3292358" y="0"/>
                </a:cubicBezTo>
                <a:cubicBezTo>
                  <a:pt x="3331662" y="46948"/>
                  <a:pt x="3540025" y="-1543"/>
                  <a:pt x="3744605" y="0"/>
                </a:cubicBezTo>
                <a:cubicBezTo>
                  <a:pt x="3966983" y="-5934"/>
                  <a:pt x="4279243" y="-13060"/>
                  <a:pt x="4413930" y="0"/>
                </a:cubicBezTo>
                <a:cubicBezTo>
                  <a:pt x="4567239" y="-24006"/>
                  <a:pt x="4757453" y="25188"/>
                  <a:pt x="5083256" y="0"/>
                </a:cubicBezTo>
                <a:cubicBezTo>
                  <a:pt x="5415253" y="-15748"/>
                  <a:pt x="5406876" y="-16118"/>
                  <a:pt x="5644042" y="0"/>
                </a:cubicBezTo>
                <a:cubicBezTo>
                  <a:pt x="5884556" y="8915"/>
                  <a:pt x="5852703" y="-11701"/>
                  <a:pt x="5987750" y="0"/>
                </a:cubicBezTo>
                <a:cubicBezTo>
                  <a:pt x="6128344" y="11597"/>
                  <a:pt x="6064392" y="3718"/>
                  <a:pt x="6114379" y="0"/>
                </a:cubicBezTo>
                <a:cubicBezTo>
                  <a:pt x="6179889" y="-13266"/>
                  <a:pt x="6315292" y="-20887"/>
                  <a:pt x="6458087" y="0"/>
                </a:cubicBezTo>
                <a:cubicBezTo>
                  <a:pt x="6598438" y="37686"/>
                  <a:pt x="6794871" y="20475"/>
                  <a:pt x="7018873" y="0"/>
                </a:cubicBezTo>
                <a:cubicBezTo>
                  <a:pt x="7225440" y="-53486"/>
                  <a:pt x="7540853" y="22455"/>
                  <a:pt x="7688198" y="0"/>
                </a:cubicBezTo>
                <a:cubicBezTo>
                  <a:pt x="7822384" y="-29152"/>
                  <a:pt x="7782014" y="-3366"/>
                  <a:pt x="7814828" y="0"/>
                </a:cubicBezTo>
                <a:cubicBezTo>
                  <a:pt x="7858269" y="2798"/>
                  <a:pt x="7897273" y="-3224"/>
                  <a:pt x="7941457" y="0"/>
                </a:cubicBezTo>
                <a:cubicBezTo>
                  <a:pt x="8031860" y="31778"/>
                  <a:pt x="8361754" y="23553"/>
                  <a:pt x="8610782" y="0"/>
                </a:cubicBezTo>
                <a:cubicBezTo>
                  <a:pt x="8852556" y="8972"/>
                  <a:pt x="8706680" y="-7347"/>
                  <a:pt x="8737412" y="0"/>
                </a:cubicBezTo>
                <a:cubicBezTo>
                  <a:pt x="8751014" y="-15212"/>
                  <a:pt x="9035685" y="21151"/>
                  <a:pt x="9189659" y="0"/>
                </a:cubicBezTo>
                <a:cubicBezTo>
                  <a:pt x="9341517" y="15335"/>
                  <a:pt x="9353839" y="-4967"/>
                  <a:pt x="9424827" y="0"/>
                </a:cubicBezTo>
                <a:cubicBezTo>
                  <a:pt x="9503710" y="-11897"/>
                  <a:pt x="9601916" y="8619"/>
                  <a:pt x="9659996" y="0"/>
                </a:cubicBezTo>
                <a:cubicBezTo>
                  <a:pt x="9724579" y="1409"/>
                  <a:pt x="9834513" y="14878"/>
                  <a:pt x="9895164" y="0"/>
                </a:cubicBezTo>
                <a:cubicBezTo>
                  <a:pt x="9956067" y="-5411"/>
                  <a:pt x="10077610" y="-204"/>
                  <a:pt x="10130332" y="0"/>
                </a:cubicBezTo>
                <a:cubicBezTo>
                  <a:pt x="10161807" y="-39495"/>
                  <a:pt x="10607029" y="9408"/>
                  <a:pt x="10853928" y="0"/>
                </a:cubicBezTo>
                <a:cubicBezTo>
                  <a:pt x="10855308" y="5566"/>
                  <a:pt x="10852377" y="10237"/>
                  <a:pt x="10853928" y="18288"/>
                </a:cubicBezTo>
                <a:cubicBezTo>
                  <a:pt x="10733064" y="41026"/>
                  <a:pt x="10585485" y="15192"/>
                  <a:pt x="10510220" y="18288"/>
                </a:cubicBezTo>
                <a:cubicBezTo>
                  <a:pt x="10432568" y="23170"/>
                  <a:pt x="10366683" y="7411"/>
                  <a:pt x="10275052" y="18288"/>
                </a:cubicBezTo>
                <a:cubicBezTo>
                  <a:pt x="10166291" y="29587"/>
                  <a:pt x="9858481" y="15527"/>
                  <a:pt x="9714265" y="18288"/>
                </a:cubicBezTo>
                <a:cubicBezTo>
                  <a:pt x="9555006" y="7331"/>
                  <a:pt x="9224412" y="67844"/>
                  <a:pt x="9044940" y="18288"/>
                </a:cubicBezTo>
                <a:cubicBezTo>
                  <a:pt x="8872375" y="-2407"/>
                  <a:pt x="8805169" y="-1381"/>
                  <a:pt x="8701232" y="18288"/>
                </a:cubicBezTo>
                <a:cubicBezTo>
                  <a:pt x="8599112" y="72014"/>
                  <a:pt x="8297546" y="47686"/>
                  <a:pt x="8031906" y="18288"/>
                </a:cubicBezTo>
                <a:cubicBezTo>
                  <a:pt x="7803339" y="25420"/>
                  <a:pt x="7718445" y="39550"/>
                  <a:pt x="7579660" y="18288"/>
                </a:cubicBezTo>
                <a:cubicBezTo>
                  <a:pt x="7447980" y="6203"/>
                  <a:pt x="7202386" y="28179"/>
                  <a:pt x="6910334" y="18288"/>
                </a:cubicBezTo>
                <a:cubicBezTo>
                  <a:pt x="6668650" y="9163"/>
                  <a:pt x="6537884" y="25768"/>
                  <a:pt x="6241008" y="18288"/>
                </a:cubicBezTo>
                <a:cubicBezTo>
                  <a:pt x="5961469" y="37328"/>
                  <a:pt x="6089494" y="31339"/>
                  <a:pt x="6005840" y="18288"/>
                </a:cubicBezTo>
                <a:cubicBezTo>
                  <a:pt x="5948859" y="4038"/>
                  <a:pt x="5746989" y="15256"/>
                  <a:pt x="5662132" y="18288"/>
                </a:cubicBezTo>
                <a:cubicBezTo>
                  <a:pt x="5595299" y="-12856"/>
                  <a:pt x="5414770" y="17566"/>
                  <a:pt x="5209885" y="18288"/>
                </a:cubicBezTo>
                <a:cubicBezTo>
                  <a:pt x="5025388" y="11088"/>
                  <a:pt x="4982951" y="10273"/>
                  <a:pt x="4757638" y="18288"/>
                </a:cubicBezTo>
                <a:cubicBezTo>
                  <a:pt x="4555954" y="-606"/>
                  <a:pt x="4348635" y="29643"/>
                  <a:pt x="4196852" y="18288"/>
                </a:cubicBezTo>
                <a:cubicBezTo>
                  <a:pt x="4041538" y="-1506"/>
                  <a:pt x="4050704" y="20544"/>
                  <a:pt x="3961684" y="18288"/>
                </a:cubicBezTo>
                <a:cubicBezTo>
                  <a:pt x="3881319" y="11118"/>
                  <a:pt x="3808874" y="8282"/>
                  <a:pt x="3726515" y="18288"/>
                </a:cubicBezTo>
                <a:cubicBezTo>
                  <a:pt x="3593883" y="11482"/>
                  <a:pt x="3339009" y="4093"/>
                  <a:pt x="3057190" y="18288"/>
                </a:cubicBezTo>
                <a:cubicBezTo>
                  <a:pt x="2774772" y="25755"/>
                  <a:pt x="2553829" y="22675"/>
                  <a:pt x="2387864" y="18288"/>
                </a:cubicBezTo>
                <a:cubicBezTo>
                  <a:pt x="2209690" y="40579"/>
                  <a:pt x="2086898" y="18708"/>
                  <a:pt x="1935617" y="18288"/>
                </a:cubicBezTo>
                <a:cubicBezTo>
                  <a:pt x="1768312" y="10233"/>
                  <a:pt x="1847920" y="24946"/>
                  <a:pt x="1808988" y="18288"/>
                </a:cubicBezTo>
                <a:cubicBezTo>
                  <a:pt x="1766272" y="13994"/>
                  <a:pt x="1736386" y="22089"/>
                  <a:pt x="1682358" y="18288"/>
                </a:cubicBezTo>
                <a:cubicBezTo>
                  <a:pt x="1660166" y="10640"/>
                  <a:pt x="1163109" y="11508"/>
                  <a:pt x="1013033" y="18288"/>
                </a:cubicBezTo>
                <a:cubicBezTo>
                  <a:pt x="880114" y="20545"/>
                  <a:pt x="749916" y="34686"/>
                  <a:pt x="669325" y="18288"/>
                </a:cubicBezTo>
                <a:cubicBezTo>
                  <a:pt x="623628" y="11725"/>
                  <a:pt x="211152" y="40906"/>
                  <a:pt x="0" y="18288"/>
                </a:cubicBezTo>
                <a:cubicBezTo>
                  <a:pt x="-1160" y="10689"/>
                  <a:pt x="863" y="4980"/>
                  <a:pt x="0" y="0"/>
                </a:cubicBezTo>
                <a:close/>
              </a:path>
              <a:path w="10853928" h="18288" stroke="0" extrusionOk="0">
                <a:moveTo>
                  <a:pt x="0" y="0"/>
                </a:moveTo>
                <a:cubicBezTo>
                  <a:pt x="87538" y="-20118"/>
                  <a:pt x="212412" y="5203"/>
                  <a:pt x="343708" y="0"/>
                </a:cubicBezTo>
                <a:cubicBezTo>
                  <a:pt x="500264" y="-1680"/>
                  <a:pt x="420570" y="4161"/>
                  <a:pt x="470336" y="0"/>
                </a:cubicBezTo>
                <a:cubicBezTo>
                  <a:pt x="462054" y="27723"/>
                  <a:pt x="812622" y="-13262"/>
                  <a:pt x="1139662" y="0"/>
                </a:cubicBezTo>
                <a:cubicBezTo>
                  <a:pt x="1462423" y="-21887"/>
                  <a:pt x="1337822" y="-7018"/>
                  <a:pt x="1483370" y="0"/>
                </a:cubicBezTo>
                <a:cubicBezTo>
                  <a:pt x="1639749" y="3240"/>
                  <a:pt x="1722490" y="-8027"/>
                  <a:pt x="1827078" y="0"/>
                </a:cubicBezTo>
                <a:cubicBezTo>
                  <a:pt x="1948883" y="-39847"/>
                  <a:pt x="2228953" y="-32712"/>
                  <a:pt x="2496403" y="0"/>
                </a:cubicBezTo>
                <a:cubicBezTo>
                  <a:pt x="2771763" y="13249"/>
                  <a:pt x="2628262" y="-19641"/>
                  <a:pt x="2731572" y="0"/>
                </a:cubicBezTo>
                <a:cubicBezTo>
                  <a:pt x="2845820" y="1062"/>
                  <a:pt x="3191649" y="1208"/>
                  <a:pt x="3400897" y="0"/>
                </a:cubicBezTo>
                <a:cubicBezTo>
                  <a:pt x="3665976" y="35821"/>
                  <a:pt x="3884157" y="43223"/>
                  <a:pt x="4070222" y="0"/>
                </a:cubicBezTo>
                <a:cubicBezTo>
                  <a:pt x="4267155" y="-5323"/>
                  <a:pt x="4294100" y="-1772"/>
                  <a:pt x="4522470" y="0"/>
                </a:cubicBezTo>
                <a:cubicBezTo>
                  <a:pt x="4712327" y="3791"/>
                  <a:pt x="4905218" y="15089"/>
                  <a:pt x="5191795" y="0"/>
                </a:cubicBezTo>
                <a:cubicBezTo>
                  <a:pt x="5511147" y="-6579"/>
                  <a:pt x="5389161" y="-16604"/>
                  <a:pt x="5535503" y="0"/>
                </a:cubicBezTo>
                <a:cubicBezTo>
                  <a:pt x="5675198" y="12825"/>
                  <a:pt x="5774708" y="7158"/>
                  <a:pt x="5879210" y="0"/>
                </a:cubicBezTo>
                <a:cubicBezTo>
                  <a:pt x="6001516" y="531"/>
                  <a:pt x="6263981" y="25995"/>
                  <a:pt x="6439997" y="0"/>
                </a:cubicBezTo>
                <a:cubicBezTo>
                  <a:pt x="6602084" y="-13624"/>
                  <a:pt x="6645330" y="-14957"/>
                  <a:pt x="6783704" y="0"/>
                </a:cubicBezTo>
                <a:cubicBezTo>
                  <a:pt x="6899297" y="-12014"/>
                  <a:pt x="7173857" y="-14024"/>
                  <a:pt x="7453030" y="0"/>
                </a:cubicBezTo>
                <a:cubicBezTo>
                  <a:pt x="7744420" y="4017"/>
                  <a:pt x="7932780" y="57298"/>
                  <a:pt x="8122356" y="0"/>
                </a:cubicBezTo>
                <a:cubicBezTo>
                  <a:pt x="8295995" y="-16757"/>
                  <a:pt x="8452222" y="24523"/>
                  <a:pt x="8574603" y="0"/>
                </a:cubicBezTo>
                <a:cubicBezTo>
                  <a:pt x="8698667" y="-18634"/>
                  <a:pt x="8807748" y="-9941"/>
                  <a:pt x="8918310" y="0"/>
                </a:cubicBezTo>
                <a:cubicBezTo>
                  <a:pt x="9027875" y="2646"/>
                  <a:pt x="8997872" y="-6864"/>
                  <a:pt x="9044940" y="0"/>
                </a:cubicBezTo>
                <a:cubicBezTo>
                  <a:pt x="9096943" y="7921"/>
                  <a:pt x="9173293" y="-3548"/>
                  <a:pt x="9280108" y="0"/>
                </a:cubicBezTo>
                <a:cubicBezTo>
                  <a:pt x="9388556" y="10274"/>
                  <a:pt x="9412546" y="3265"/>
                  <a:pt x="9515276" y="0"/>
                </a:cubicBezTo>
                <a:cubicBezTo>
                  <a:pt x="9622941" y="3209"/>
                  <a:pt x="9734335" y="-2787"/>
                  <a:pt x="9858984" y="0"/>
                </a:cubicBezTo>
                <a:cubicBezTo>
                  <a:pt x="10055574" y="20863"/>
                  <a:pt x="10449499" y="-5951"/>
                  <a:pt x="10853928" y="0"/>
                </a:cubicBezTo>
                <a:cubicBezTo>
                  <a:pt x="10854643" y="7654"/>
                  <a:pt x="10854744" y="9326"/>
                  <a:pt x="10853928" y="18288"/>
                </a:cubicBezTo>
                <a:cubicBezTo>
                  <a:pt x="10776999" y="7889"/>
                  <a:pt x="10607625" y="-3583"/>
                  <a:pt x="10401681" y="18288"/>
                </a:cubicBezTo>
                <a:cubicBezTo>
                  <a:pt x="10203407" y="16925"/>
                  <a:pt x="10168588" y="15443"/>
                  <a:pt x="9949434" y="18288"/>
                </a:cubicBezTo>
                <a:cubicBezTo>
                  <a:pt x="9732829" y="21501"/>
                  <a:pt x="9776611" y="28269"/>
                  <a:pt x="9714265" y="18288"/>
                </a:cubicBezTo>
                <a:cubicBezTo>
                  <a:pt x="9600864" y="11251"/>
                  <a:pt x="9391548" y="50502"/>
                  <a:pt x="9153479" y="18288"/>
                </a:cubicBezTo>
                <a:cubicBezTo>
                  <a:pt x="8937383" y="13346"/>
                  <a:pt x="8987372" y="20086"/>
                  <a:pt x="8918310" y="18288"/>
                </a:cubicBezTo>
                <a:cubicBezTo>
                  <a:pt x="8829091" y="34325"/>
                  <a:pt x="8632131" y="47936"/>
                  <a:pt x="8357524" y="18288"/>
                </a:cubicBezTo>
                <a:cubicBezTo>
                  <a:pt x="8080590" y="36754"/>
                  <a:pt x="8277786" y="6506"/>
                  <a:pt x="8230895" y="18288"/>
                </a:cubicBezTo>
                <a:cubicBezTo>
                  <a:pt x="8180246" y="12058"/>
                  <a:pt x="7923975" y="29554"/>
                  <a:pt x="7670109" y="18288"/>
                </a:cubicBezTo>
                <a:cubicBezTo>
                  <a:pt x="7442008" y="-7174"/>
                  <a:pt x="7519706" y="7936"/>
                  <a:pt x="7434940" y="18288"/>
                </a:cubicBezTo>
                <a:cubicBezTo>
                  <a:pt x="7329683" y="21600"/>
                  <a:pt x="7358163" y="17815"/>
                  <a:pt x="7308311" y="18288"/>
                </a:cubicBezTo>
                <a:cubicBezTo>
                  <a:pt x="7249421" y="28379"/>
                  <a:pt x="7180672" y="10995"/>
                  <a:pt x="7073143" y="18288"/>
                </a:cubicBezTo>
                <a:cubicBezTo>
                  <a:pt x="6950350" y="15445"/>
                  <a:pt x="6676888" y="-9039"/>
                  <a:pt x="6512356" y="18288"/>
                </a:cubicBezTo>
                <a:cubicBezTo>
                  <a:pt x="6366825" y="28590"/>
                  <a:pt x="6343198" y="14132"/>
                  <a:pt x="6277188" y="18288"/>
                </a:cubicBezTo>
                <a:cubicBezTo>
                  <a:pt x="6212645" y="19754"/>
                  <a:pt x="6200637" y="20501"/>
                  <a:pt x="6150559" y="18288"/>
                </a:cubicBezTo>
                <a:cubicBezTo>
                  <a:pt x="6090612" y="20182"/>
                  <a:pt x="6006836" y="13191"/>
                  <a:pt x="5915390" y="18288"/>
                </a:cubicBezTo>
                <a:cubicBezTo>
                  <a:pt x="5815119" y="12950"/>
                  <a:pt x="5749306" y="25477"/>
                  <a:pt x="5571683" y="18288"/>
                </a:cubicBezTo>
                <a:cubicBezTo>
                  <a:pt x="5414546" y="9893"/>
                  <a:pt x="5234712" y="-19106"/>
                  <a:pt x="5119436" y="18288"/>
                </a:cubicBezTo>
                <a:cubicBezTo>
                  <a:pt x="5017867" y="42370"/>
                  <a:pt x="4990919" y="27351"/>
                  <a:pt x="4884267" y="18288"/>
                </a:cubicBezTo>
                <a:cubicBezTo>
                  <a:pt x="4802373" y="31704"/>
                  <a:pt x="4514313" y="5904"/>
                  <a:pt x="4214942" y="18288"/>
                </a:cubicBezTo>
                <a:cubicBezTo>
                  <a:pt x="3952826" y="-498"/>
                  <a:pt x="3945440" y="-1494"/>
                  <a:pt x="3762695" y="18288"/>
                </a:cubicBezTo>
                <a:cubicBezTo>
                  <a:pt x="3610597" y="28614"/>
                  <a:pt x="3369078" y="5450"/>
                  <a:pt x="3093369" y="18288"/>
                </a:cubicBezTo>
                <a:cubicBezTo>
                  <a:pt x="2822388" y="20689"/>
                  <a:pt x="2806224" y="14813"/>
                  <a:pt x="2532583" y="18288"/>
                </a:cubicBezTo>
                <a:cubicBezTo>
                  <a:pt x="2262886" y="26391"/>
                  <a:pt x="2300974" y="16357"/>
                  <a:pt x="2188875" y="18288"/>
                </a:cubicBezTo>
                <a:cubicBezTo>
                  <a:pt x="2031190" y="-4585"/>
                  <a:pt x="1827664" y="70676"/>
                  <a:pt x="1628089" y="18288"/>
                </a:cubicBezTo>
                <a:cubicBezTo>
                  <a:pt x="1394835" y="936"/>
                  <a:pt x="1485125" y="27434"/>
                  <a:pt x="1392920" y="18288"/>
                </a:cubicBezTo>
                <a:cubicBezTo>
                  <a:pt x="1286936" y="29890"/>
                  <a:pt x="1075996" y="25206"/>
                  <a:pt x="940674" y="18288"/>
                </a:cubicBezTo>
                <a:cubicBezTo>
                  <a:pt x="800640" y="11530"/>
                  <a:pt x="841686" y="16086"/>
                  <a:pt x="814044" y="18288"/>
                </a:cubicBezTo>
                <a:cubicBezTo>
                  <a:pt x="764198" y="-17319"/>
                  <a:pt x="213557" y="-16801"/>
                  <a:pt x="0" y="18288"/>
                </a:cubicBezTo>
                <a:cubicBezTo>
                  <a:pt x="-191" y="12596"/>
                  <a:pt x="-68" y="8028"/>
                  <a:pt x="0" y="0"/>
                </a:cubicBezTo>
                <a:close/>
              </a:path>
              <a:path w="10853928" h="18288" fill="none" stroke="0" extrusionOk="0">
                <a:moveTo>
                  <a:pt x="0" y="0"/>
                </a:moveTo>
                <a:cubicBezTo>
                  <a:pt x="267047" y="21415"/>
                  <a:pt x="318445" y="-18747"/>
                  <a:pt x="560786" y="0"/>
                </a:cubicBezTo>
                <a:cubicBezTo>
                  <a:pt x="790851" y="25056"/>
                  <a:pt x="991510" y="-13390"/>
                  <a:pt x="1121572" y="0"/>
                </a:cubicBezTo>
                <a:cubicBezTo>
                  <a:pt x="1206971" y="40968"/>
                  <a:pt x="1402984" y="25445"/>
                  <a:pt x="1573819" y="0"/>
                </a:cubicBezTo>
                <a:cubicBezTo>
                  <a:pt x="1731660" y="-19010"/>
                  <a:pt x="1827082" y="17570"/>
                  <a:pt x="2026066" y="0"/>
                </a:cubicBezTo>
                <a:cubicBezTo>
                  <a:pt x="2244380" y="-11037"/>
                  <a:pt x="2281077" y="6142"/>
                  <a:pt x="2478313" y="0"/>
                </a:cubicBezTo>
                <a:cubicBezTo>
                  <a:pt x="2668665" y="-10483"/>
                  <a:pt x="2535766" y="11509"/>
                  <a:pt x="2604942" y="0"/>
                </a:cubicBezTo>
                <a:cubicBezTo>
                  <a:pt x="2664110" y="-31644"/>
                  <a:pt x="3022820" y="4723"/>
                  <a:pt x="3165728" y="0"/>
                </a:cubicBezTo>
                <a:cubicBezTo>
                  <a:pt x="3203783" y="-4208"/>
                  <a:pt x="3230254" y="-3015"/>
                  <a:pt x="3292358" y="0"/>
                </a:cubicBezTo>
                <a:cubicBezTo>
                  <a:pt x="3300675" y="-1994"/>
                  <a:pt x="3568389" y="-34823"/>
                  <a:pt x="3744605" y="0"/>
                </a:cubicBezTo>
                <a:cubicBezTo>
                  <a:pt x="3941498" y="16638"/>
                  <a:pt x="4289775" y="231"/>
                  <a:pt x="4413930" y="0"/>
                </a:cubicBezTo>
                <a:cubicBezTo>
                  <a:pt x="4563432" y="-20006"/>
                  <a:pt x="4719831" y="7296"/>
                  <a:pt x="5083256" y="0"/>
                </a:cubicBezTo>
                <a:cubicBezTo>
                  <a:pt x="5414694" y="-16858"/>
                  <a:pt x="5405694" y="-15891"/>
                  <a:pt x="5644042" y="0"/>
                </a:cubicBezTo>
                <a:cubicBezTo>
                  <a:pt x="5880502" y="12653"/>
                  <a:pt x="5843679" y="-18458"/>
                  <a:pt x="5987750" y="0"/>
                </a:cubicBezTo>
                <a:cubicBezTo>
                  <a:pt x="6118329" y="1305"/>
                  <a:pt x="6048968" y="7703"/>
                  <a:pt x="6114379" y="0"/>
                </a:cubicBezTo>
                <a:cubicBezTo>
                  <a:pt x="6171085" y="-18402"/>
                  <a:pt x="6352693" y="-12495"/>
                  <a:pt x="6458087" y="0"/>
                </a:cubicBezTo>
                <a:cubicBezTo>
                  <a:pt x="6634653" y="12808"/>
                  <a:pt x="6801847" y="24781"/>
                  <a:pt x="7018873" y="0"/>
                </a:cubicBezTo>
                <a:cubicBezTo>
                  <a:pt x="7232230" y="-34708"/>
                  <a:pt x="7529233" y="43423"/>
                  <a:pt x="7688198" y="0"/>
                </a:cubicBezTo>
                <a:cubicBezTo>
                  <a:pt x="7831842" y="-33381"/>
                  <a:pt x="7781553" y="3783"/>
                  <a:pt x="7814828" y="0"/>
                </a:cubicBezTo>
                <a:cubicBezTo>
                  <a:pt x="7855391" y="1971"/>
                  <a:pt x="7890906" y="-13667"/>
                  <a:pt x="7941457" y="0"/>
                </a:cubicBezTo>
                <a:cubicBezTo>
                  <a:pt x="8032738" y="14413"/>
                  <a:pt x="8363516" y="805"/>
                  <a:pt x="8610782" y="0"/>
                </a:cubicBezTo>
                <a:cubicBezTo>
                  <a:pt x="8849857" y="6397"/>
                  <a:pt x="8712140" y="-3972"/>
                  <a:pt x="8737412" y="0"/>
                </a:cubicBezTo>
                <a:cubicBezTo>
                  <a:pt x="8773094" y="34135"/>
                  <a:pt x="9066162" y="-4184"/>
                  <a:pt x="9189659" y="0"/>
                </a:cubicBezTo>
                <a:cubicBezTo>
                  <a:pt x="9339981" y="16616"/>
                  <a:pt x="9354842" y="-1061"/>
                  <a:pt x="9424827" y="0"/>
                </a:cubicBezTo>
                <a:cubicBezTo>
                  <a:pt x="9513261" y="-3138"/>
                  <a:pt x="9591279" y="9773"/>
                  <a:pt x="9659996" y="0"/>
                </a:cubicBezTo>
                <a:cubicBezTo>
                  <a:pt x="9722541" y="-8967"/>
                  <a:pt x="9838323" y="7366"/>
                  <a:pt x="9895164" y="0"/>
                </a:cubicBezTo>
                <a:cubicBezTo>
                  <a:pt x="9948507" y="-1018"/>
                  <a:pt x="10077401" y="-3144"/>
                  <a:pt x="10130332" y="0"/>
                </a:cubicBezTo>
                <a:cubicBezTo>
                  <a:pt x="10219389" y="27600"/>
                  <a:pt x="10634472" y="-25050"/>
                  <a:pt x="10853928" y="0"/>
                </a:cubicBezTo>
                <a:cubicBezTo>
                  <a:pt x="10854277" y="5631"/>
                  <a:pt x="10853453" y="9388"/>
                  <a:pt x="10853928" y="18288"/>
                </a:cubicBezTo>
                <a:cubicBezTo>
                  <a:pt x="10716608" y="31807"/>
                  <a:pt x="10602794" y="19198"/>
                  <a:pt x="10510220" y="18288"/>
                </a:cubicBezTo>
                <a:cubicBezTo>
                  <a:pt x="10445339" y="18453"/>
                  <a:pt x="10377915" y="12246"/>
                  <a:pt x="10275052" y="18288"/>
                </a:cubicBezTo>
                <a:cubicBezTo>
                  <a:pt x="10181874" y="52799"/>
                  <a:pt x="9870252" y="22247"/>
                  <a:pt x="9714265" y="18288"/>
                </a:cubicBezTo>
                <a:cubicBezTo>
                  <a:pt x="9542599" y="35422"/>
                  <a:pt x="9205414" y="21867"/>
                  <a:pt x="9044940" y="18288"/>
                </a:cubicBezTo>
                <a:cubicBezTo>
                  <a:pt x="8864065" y="-3652"/>
                  <a:pt x="8808634" y="10167"/>
                  <a:pt x="8701232" y="18288"/>
                </a:cubicBezTo>
                <a:cubicBezTo>
                  <a:pt x="8600994" y="43140"/>
                  <a:pt x="8271818" y="16653"/>
                  <a:pt x="8031906" y="18288"/>
                </a:cubicBezTo>
                <a:cubicBezTo>
                  <a:pt x="7809845" y="38087"/>
                  <a:pt x="7740214" y="42677"/>
                  <a:pt x="7579660" y="18288"/>
                </a:cubicBezTo>
                <a:cubicBezTo>
                  <a:pt x="7436425" y="33934"/>
                  <a:pt x="7232394" y="32891"/>
                  <a:pt x="6910334" y="18288"/>
                </a:cubicBezTo>
                <a:cubicBezTo>
                  <a:pt x="6643233" y="28518"/>
                  <a:pt x="6524092" y="10649"/>
                  <a:pt x="6241008" y="18288"/>
                </a:cubicBezTo>
                <a:cubicBezTo>
                  <a:pt x="5957024" y="33077"/>
                  <a:pt x="6068133" y="33797"/>
                  <a:pt x="6005840" y="18288"/>
                </a:cubicBezTo>
                <a:cubicBezTo>
                  <a:pt x="5935973" y="24812"/>
                  <a:pt x="5752217" y="7372"/>
                  <a:pt x="5662132" y="18288"/>
                </a:cubicBezTo>
                <a:cubicBezTo>
                  <a:pt x="5567262" y="64189"/>
                  <a:pt x="5432191" y="41667"/>
                  <a:pt x="5209885" y="18288"/>
                </a:cubicBezTo>
                <a:cubicBezTo>
                  <a:pt x="5024376" y="6249"/>
                  <a:pt x="4983772" y="9614"/>
                  <a:pt x="4757638" y="18288"/>
                </a:cubicBezTo>
                <a:cubicBezTo>
                  <a:pt x="4546726" y="1971"/>
                  <a:pt x="4334941" y="7947"/>
                  <a:pt x="4196852" y="18288"/>
                </a:cubicBezTo>
                <a:cubicBezTo>
                  <a:pt x="4044120" y="-2985"/>
                  <a:pt x="4048412" y="24360"/>
                  <a:pt x="3961684" y="18288"/>
                </a:cubicBezTo>
                <a:cubicBezTo>
                  <a:pt x="3872978" y="31549"/>
                  <a:pt x="3796424" y="11596"/>
                  <a:pt x="3726515" y="18288"/>
                </a:cubicBezTo>
                <a:cubicBezTo>
                  <a:pt x="3637173" y="41889"/>
                  <a:pt x="3370699" y="65610"/>
                  <a:pt x="3057190" y="18288"/>
                </a:cubicBezTo>
                <a:cubicBezTo>
                  <a:pt x="2795928" y="43660"/>
                  <a:pt x="2569981" y="7737"/>
                  <a:pt x="2387864" y="18288"/>
                </a:cubicBezTo>
                <a:cubicBezTo>
                  <a:pt x="2211904" y="-1717"/>
                  <a:pt x="2096519" y="8927"/>
                  <a:pt x="1935617" y="18288"/>
                </a:cubicBezTo>
                <a:cubicBezTo>
                  <a:pt x="1769429" y="17996"/>
                  <a:pt x="1854516" y="22390"/>
                  <a:pt x="1808988" y="18288"/>
                </a:cubicBezTo>
                <a:cubicBezTo>
                  <a:pt x="1769635" y="9305"/>
                  <a:pt x="1737361" y="11346"/>
                  <a:pt x="1682358" y="18288"/>
                </a:cubicBezTo>
                <a:cubicBezTo>
                  <a:pt x="1626054" y="37914"/>
                  <a:pt x="1177849" y="1896"/>
                  <a:pt x="1013033" y="18288"/>
                </a:cubicBezTo>
                <a:cubicBezTo>
                  <a:pt x="878603" y="24656"/>
                  <a:pt x="756904" y="42116"/>
                  <a:pt x="669325" y="18288"/>
                </a:cubicBezTo>
                <a:cubicBezTo>
                  <a:pt x="616058" y="5707"/>
                  <a:pt x="239427" y="42769"/>
                  <a:pt x="0" y="18288"/>
                </a:cubicBezTo>
                <a:cubicBezTo>
                  <a:pt x="-1509" y="10825"/>
                  <a:pt x="449" y="51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4" name="Espace réservé du contenu 3">
            <a:extLst>
              <a:ext uri="{FF2B5EF4-FFF2-40B4-BE49-F238E27FC236}">
                <a16:creationId xmlns:a16="http://schemas.microsoft.com/office/drawing/2014/main" id="{DD66C2AD-B479-0EEB-CC66-D83D1F112F82}"/>
              </a:ext>
            </a:extLst>
          </p:cNvPr>
          <p:cNvSpPr>
            <a:spLocks noGrp="1"/>
          </p:cNvSpPr>
          <p:nvPr>
            <p:ph idx="1"/>
          </p:nvPr>
        </p:nvSpPr>
        <p:spPr>
          <a:xfrm>
            <a:off x="838200" y="1929384"/>
            <a:ext cx="10515600" cy="4928616"/>
          </a:xfrm>
        </p:spPr>
        <p:txBody>
          <a:bodyPr>
            <a:normAutofit/>
          </a:bodyPr>
          <a:lstStyle/>
          <a:p>
            <a:pPr marL="0" indent="0">
              <a:spcAft>
                <a:spcPts val="867"/>
              </a:spcAft>
              <a:buSzPts val="1000"/>
              <a:buNone/>
              <a:tabLst>
                <a:tab pos="304815" algn="l"/>
              </a:tabLst>
            </a:pPr>
            <a:r>
              <a:rPr lang="fr-FR" sz="1533" dirty="0"/>
              <a:t>L’irrégularité de l’accès aux services de base et la vulnérabilité des populations locales accentuées par la détérioration de la situation sécuritaire dans certaines zones. </a:t>
            </a:r>
          </a:p>
          <a:p>
            <a:pPr marL="0" indent="0">
              <a:spcAft>
                <a:spcPts val="867"/>
              </a:spcAft>
              <a:buSzPts val="1000"/>
              <a:buNone/>
              <a:tabLst>
                <a:tab pos="304815" algn="l"/>
              </a:tabLst>
            </a:pPr>
            <a:r>
              <a:rPr lang="fr-FR" sz="1533" dirty="0"/>
              <a:t>Des menaces interconnectées et multisectorielles entre insécurité et accès aux services de base d’une part, et d’autre part entre la situation socio-économique des populations et leur capacité d’accès à certains services ; </a:t>
            </a:r>
          </a:p>
          <a:p>
            <a:pPr marL="0" indent="0">
              <a:spcAft>
                <a:spcPts val="867"/>
              </a:spcAft>
              <a:buSzPts val="1000"/>
              <a:buNone/>
              <a:tabLst>
                <a:tab pos="304815" algn="l"/>
              </a:tabLst>
            </a:pPr>
            <a:r>
              <a:rPr lang="fr-FR" sz="1533" dirty="0"/>
              <a:t>L’enclavement géographique des zones est accentué par des infrastructures dégradées et l’accroissement de l’insécurité.</a:t>
            </a:r>
          </a:p>
          <a:p>
            <a:pPr marL="0" indent="0">
              <a:spcAft>
                <a:spcPts val="867"/>
              </a:spcAft>
              <a:buSzPts val="1000"/>
              <a:buNone/>
              <a:tabLst>
                <a:tab pos="304815" algn="l"/>
              </a:tabLst>
            </a:pPr>
            <a:r>
              <a:rPr lang="fr-FR" sz="1533" dirty="0"/>
              <a:t>L’isolement des populations renforce leur vulnérabilité, au plan sécuritaire (absence des forces de défense et de sécurité, et/ou leur comportement parfois prédateur) comme au plan économique (difficultés d’approvisionnement et d’accès aux marchés, prix élevés, etc.)  </a:t>
            </a:r>
          </a:p>
          <a:p>
            <a:pPr marL="0" indent="0">
              <a:spcAft>
                <a:spcPts val="867"/>
              </a:spcAft>
              <a:buSzPts val="1000"/>
              <a:buNone/>
              <a:tabLst>
                <a:tab pos="304815" algn="l"/>
              </a:tabLst>
            </a:pPr>
            <a:r>
              <a:rPr lang="fr-FR" sz="1533" dirty="0"/>
              <a:t>Des connexions régionales vitales mais remises en cause par la dégradation des infrastructures et des conditions sécuritaires</a:t>
            </a:r>
          </a:p>
          <a:p>
            <a:pPr marL="0" indent="0">
              <a:spcAft>
                <a:spcPts val="867"/>
              </a:spcAft>
              <a:buSzPts val="1000"/>
              <a:buNone/>
              <a:tabLst>
                <a:tab pos="304815" algn="l"/>
              </a:tabLst>
            </a:pPr>
            <a:r>
              <a:rPr lang="fr-FR" sz="1533" dirty="0"/>
              <a:t>Des légitimités à polarisation variable en l’absence de représentants permanents de l’Etat dans certaines régions ou leur probité discutable, les populations ont tendance à se tourner vers d’autres acteurs. </a:t>
            </a:r>
          </a:p>
        </p:txBody>
      </p:sp>
    </p:spTree>
    <p:extLst>
      <p:ext uri="{BB962C8B-B14F-4D97-AF65-F5344CB8AC3E}">
        <p14:creationId xmlns:p14="http://schemas.microsoft.com/office/powerpoint/2010/main" val="50888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2" name="Titre 1">
            <a:extLst>
              <a:ext uri="{FF2B5EF4-FFF2-40B4-BE49-F238E27FC236}">
                <a16:creationId xmlns:a16="http://schemas.microsoft.com/office/drawing/2014/main" id="{EA8A54AB-FD4D-B525-135E-E5CD0620C41E}"/>
              </a:ext>
            </a:extLst>
          </p:cNvPr>
          <p:cNvSpPr>
            <a:spLocks noGrp="1"/>
          </p:cNvSpPr>
          <p:nvPr>
            <p:ph type="title"/>
          </p:nvPr>
        </p:nvSpPr>
        <p:spPr>
          <a:xfrm>
            <a:off x="838200" y="365125"/>
            <a:ext cx="10515600" cy="1325563"/>
          </a:xfrm>
        </p:spPr>
        <p:txBody>
          <a:bodyPr>
            <a:normAutofit/>
          </a:bodyPr>
          <a:lstStyle/>
          <a:p>
            <a:r>
              <a:rPr lang="fr-FR" sz="4600" b="1">
                <a:latin typeface="+mn-lt"/>
                <a:ea typeface="+mn-ea"/>
                <a:cs typeface="+mn-cs"/>
              </a:rPr>
              <a:t>Recommandations</a:t>
            </a:r>
            <a:r>
              <a:rPr lang="fr-FR" sz="4600" b="1">
                <a:latin typeface="Cambria" panose="02040503050406030204" pitchFamily="18" charset="0"/>
                <a:ea typeface="Cambria" panose="02040503050406030204" pitchFamily="18" charset="0"/>
              </a:rPr>
              <a:t> </a:t>
            </a:r>
            <a:r>
              <a:rPr lang="fr-FR" sz="4600" b="1">
                <a:latin typeface="+mn-lt"/>
                <a:ea typeface="+mn-ea"/>
                <a:cs typeface="+mn-cs"/>
              </a:rPr>
              <a:t>et Prochaines étapes</a:t>
            </a:r>
            <a:endParaRPr lang="LID4096" sz="4600" b="1">
              <a:latin typeface="+mn-lt"/>
              <a:ea typeface="+mn-ea"/>
              <a:cs typeface="+mn-cs"/>
            </a:endParaRP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560786 w 10853928"/>
              <a:gd name="connsiteY1" fmla="*/ 0 h 18288"/>
              <a:gd name="connsiteX2" fmla="*/ 1121572 w 10853928"/>
              <a:gd name="connsiteY2" fmla="*/ 0 h 18288"/>
              <a:gd name="connsiteX3" fmla="*/ 1573819 w 10853928"/>
              <a:gd name="connsiteY3" fmla="*/ 0 h 18288"/>
              <a:gd name="connsiteX4" fmla="*/ 2026066 w 10853928"/>
              <a:gd name="connsiteY4" fmla="*/ 0 h 18288"/>
              <a:gd name="connsiteX5" fmla="*/ 2478313 w 10853928"/>
              <a:gd name="connsiteY5" fmla="*/ 0 h 18288"/>
              <a:gd name="connsiteX6" fmla="*/ 2604942 w 10853928"/>
              <a:gd name="connsiteY6" fmla="*/ 0 h 18288"/>
              <a:gd name="connsiteX7" fmla="*/ 3165728 w 10853928"/>
              <a:gd name="connsiteY7" fmla="*/ 0 h 18288"/>
              <a:gd name="connsiteX8" fmla="*/ 3292358 w 10853928"/>
              <a:gd name="connsiteY8" fmla="*/ 0 h 18288"/>
              <a:gd name="connsiteX9" fmla="*/ 3744605 w 10853928"/>
              <a:gd name="connsiteY9" fmla="*/ 0 h 18288"/>
              <a:gd name="connsiteX10" fmla="*/ 4413930 w 10853928"/>
              <a:gd name="connsiteY10" fmla="*/ 0 h 18288"/>
              <a:gd name="connsiteX11" fmla="*/ 5083256 w 10853928"/>
              <a:gd name="connsiteY11" fmla="*/ 0 h 18288"/>
              <a:gd name="connsiteX12" fmla="*/ 5644042 w 10853928"/>
              <a:gd name="connsiteY12" fmla="*/ 0 h 18288"/>
              <a:gd name="connsiteX13" fmla="*/ 5987750 w 10853928"/>
              <a:gd name="connsiteY13" fmla="*/ 0 h 18288"/>
              <a:gd name="connsiteX14" fmla="*/ 6114379 w 10853928"/>
              <a:gd name="connsiteY14" fmla="*/ 0 h 18288"/>
              <a:gd name="connsiteX15" fmla="*/ 6458087 w 10853928"/>
              <a:gd name="connsiteY15" fmla="*/ 0 h 18288"/>
              <a:gd name="connsiteX16" fmla="*/ 7018873 w 10853928"/>
              <a:gd name="connsiteY16" fmla="*/ 0 h 18288"/>
              <a:gd name="connsiteX17" fmla="*/ 7688198 w 10853928"/>
              <a:gd name="connsiteY17" fmla="*/ 0 h 18288"/>
              <a:gd name="connsiteX18" fmla="*/ 7814828 w 10853928"/>
              <a:gd name="connsiteY18" fmla="*/ 0 h 18288"/>
              <a:gd name="connsiteX19" fmla="*/ 7941457 w 10853928"/>
              <a:gd name="connsiteY19" fmla="*/ 0 h 18288"/>
              <a:gd name="connsiteX20" fmla="*/ 8610782 w 10853928"/>
              <a:gd name="connsiteY20" fmla="*/ 0 h 18288"/>
              <a:gd name="connsiteX21" fmla="*/ 8737412 w 10853928"/>
              <a:gd name="connsiteY21" fmla="*/ 0 h 18288"/>
              <a:gd name="connsiteX22" fmla="*/ 9189659 w 10853928"/>
              <a:gd name="connsiteY22" fmla="*/ 0 h 18288"/>
              <a:gd name="connsiteX23" fmla="*/ 9424827 w 10853928"/>
              <a:gd name="connsiteY23" fmla="*/ 0 h 18288"/>
              <a:gd name="connsiteX24" fmla="*/ 9659996 w 10853928"/>
              <a:gd name="connsiteY24" fmla="*/ 0 h 18288"/>
              <a:gd name="connsiteX25" fmla="*/ 9895164 w 10853928"/>
              <a:gd name="connsiteY25" fmla="*/ 0 h 18288"/>
              <a:gd name="connsiteX26" fmla="*/ 10130332 w 10853928"/>
              <a:gd name="connsiteY26" fmla="*/ 0 h 18288"/>
              <a:gd name="connsiteX27" fmla="*/ 10853928 w 10853928"/>
              <a:gd name="connsiteY27" fmla="*/ 0 h 18288"/>
              <a:gd name="connsiteX28" fmla="*/ 10853928 w 10853928"/>
              <a:gd name="connsiteY28" fmla="*/ 18288 h 18288"/>
              <a:gd name="connsiteX29" fmla="*/ 10510220 w 10853928"/>
              <a:gd name="connsiteY29" fmla="*/ 18288 h 18288"/>
              <a:gd name="connsiteX30" fmla="*/ 10275052 w 10853928"/>
              <a:gd name="connsiteY30" fmla="*/ 18288 h 18288"/>
              <a:gd name="connsiteX31" fmla="*/ 9714265 w 10853928"/>
              <a:gd name="connsiteY31" fmla="*/ 18288 h 18288"/>
              <a:gd name="connsiteX32" fmla="*/ 9044940 w 10853928"/>
              <a:gd name="connsiteY32" fmla="*/ 18288 h 18288"/>
              <a:gd name="connsiteX33" fmla="*/ 8701232 w 10853928"/>
              <a:gd name="connsiteY33" fmla="*/ 18288 h 18288"/>
              <a:gd name="connsiteX34" fmla="*/ 8031906 w 10853928"/>
              <a:gd name="connsiteY34" fmla="*/ 18288 h 18288"/>
              <a:gd name="connsiteX35" fmla="*/ 7579660 w 10853928"/>
              <a:gd name="connsiteY35" fmla="*/ 18288 h 18288"/>
              <a:gd name="connsiteX36" fmla="*/ 6910334 w 10853928"/>
              <a:gd name="connsiteY36" fmla="*/ 18288 h 18288"/>
              <a:gd name="connsiteX37" fmla="*/ 6241008 w 10853928"/>
              <a:gd name="connsiteY37" fmla="*/ 18288 h 18288"/>
              <a:gd name="connsiteX38" fmla="*/ 6005840 w 10853928"/>
              <a:gd name="connsiteY38" fmla="*/ 18288 h 18288"/>
              <a:gd name="connsiteX39" fmla="*/ 5662132 w 10853928"/>
              <a:gd name="connsiteY39" fmla="*/ 18288 h 18288"/>
              <a:gd name="connsiteX40" fmla="*/ 5209885 w 10853928"/>
              <a:gd name="connsiteY40" fmla="*/ 18288 h 18288"/>
              <a:gd name="connsiteX41" fmla="*/ 4757638 w 10853928"/>
              <a:gd name="connsiteY41" fmla="*/ 18288 h 18288"/>
              <a:gd name="connsiteX42" fmla="*/ 4196852 w 10853928"/>
              <a:gd name="connsiteY42" fmla="*/ 18288 h 18288"/>
              <a:gd name="connsiteX43" fmla="*/ 3961684 w 10853928"/>
              <a:gd name="connsiteY43" fmla="*/ 18288 h 18288"/>
              <a:gd name="connsiteX44" fmla="*/ 3726515 w 10853928"/>
              <a:gd name="connsiteY44" fmla="*/ 18288 h 18288"/>
              <a:gd name="connsiteX45" fmla="*/ 3057190 w 10853928"/>
              <a:gd name="connsiteY45" fmla="*/ 18288 h 18288"/>
              <a:gd name="connsiteX46" fmla="*/ 2387864 w 10853928"/>
              <a:gd name="connsiteY46" fmla="*/ 18288 h 18288"/>
              <a:gd name="connsiteX47" fmla="*/ 1935617 w 10853928"/>
              <a:gd name="connsiteY47" fmla="*/ 18288 h 18288"/>
              <a:gd name="connsiteX48" fmla="*/ 1808988 w 10853928"/>
              <a:gd name="connsiteY48" fmla="*/ 18288 h 18288"/>
              <a:gd name="connsiteX49" fmla="*/ 1682358 w 10853928"/>
              <a:gd name="connsiteY49" fmla="*/ 18288 h 18288"/>
              <a:gd name="connsiteX50" fmla="*/ 1013033 w 10853928"/>
              <a:gd name="connsiteY50" fmla="*/ 18288 h 18288"/>
              <a:gd name="connsiteX51" fmla="*/ 669325 w 10853928"/>
              <a:gd name="connsiteY51" fmla="*/ 18288 h 18288"/>
              <a:gd name="connsiteX52" fmla="*/ 0 w 10853928"/>
              <a:gd name="connsiteY52" fmla="*/ 18288 h 18288"/>
              <a:gd name="connsiteX53" fmla="*/ 0 w 10853928"/>
              <a:gd name="connsiteY53" fmla="*/ 0 h 18288"/>
              <a:gd name="connsiteX0" fmla="*/ 0 w 10853928"/>
              <a:gd name="connsiteY0" fmla="*/ 0 h 18288"/>
              <a:gd name="connsiteX1" fmla="*/ 343708 w 10853928"/>
              <a:gd name="connsiteY1" fmla="*/ 0 h 18288"/>
              <a:gd name="connsiteX2" fmla="*/ 470336 w 10853928"/>
              <a:gd name="connsiteY2" fmla="*/ 0 h 18288"/>
              <a:gd name="connsiteX3" fmla="*/ 1139662 w 10853928"/>
              <a:gd name="connsiteY3" fmla="*/ 0 h 18288"/>
              <a:gd name="connsiteX4" fmla="*/ 1483370 w 10853928"/>
              <a:gd name="connsiteY4" fmla="*/ 0 h 18288"/>
              <a:gd name="connsiteX5" fmla="*/ 1827078 w 10853928"/>
              <a:gd name="connsiteY5" fmla="*/ 0 h 18288"/>
              <a:gd name="connsiteX6" fmla="*/ 2496403 w 10853928"/>
              <a:gd name="connsiteY6" fmla="*/ 0 h 18288"/>
              <a:gd name="connsiteX7" fmla="*/ 2731572 w 10853928"/>
              <a:gd name="connsiteY7" fmla="*/ 0 h 18288"/>
              <a:gd name="connsiteX8" fmla="*/ 3400897 w 10853928"/>
              <a:gd name="connsiteY8" fmla="*/ 0 h 18288"/>
              <a:gd name="connsiteX9" fmla="*/ 4070222 w 10853928"/>
              <a:gd name="connsiteY9" fmla="*/ 0 h 18288"/>
              <a:gd name="connsiteX10" fmla="*/ 4522470 w 10853928"/>
              <a:gd name="connsiteY10" fmla="*/ 0 h 18288"/>
              <a:gd name="connsiteX11" fmla="*/ 5191795 w 10853928"/>
              <a:gd name="connsiteY11" fmla="*/ 0 h 18288"/>
              <a:gd name="connsiteX12" fmla="*/ 5535503 w 10853928"/>
              <a:gd name="connsiteY12" fmla="*/ 0 h 18288"/>
              <a:gd name="connsiteX13" fmla="*/ 5879210 w 10853928"/>
              <a:gd name="connsiteY13" fmla="*/ 0 h 18288"/>
              <a:gd name="connsiteX14" fmla="*/ 6439997 w 10853928"/>
              <a:gd name="connsiteY14" fmla="*/ 0 h 18288"/>
              <a:gd name="connsiteX15" fmla="*/ 6783704 w 10853928"/>
              <a:gd name="connsiteY15" fmla="*/ 0 h 18288"/>
              <a:gd name="connsiteX16" fmla="*/ 7453030 w 10853928"/>
              <a:gd name="connsiteY16" fmla="*/ 0 h 18288"/>
              <a:gd name="connsiteX17" fmla="*/ 8122356 w 10853928"/>
              <a:gd name="connsiteY17" fmla="*/ 0 h 18288"/>
              <a:gd name="connsiteX18" fmla="*/ 8574603 w 10853928"/>
              <a:gd name="connsiteY18" fmla="*/ 0 h 18288"/>
              <a:gd name="connsiteX19" fmla="*/ 8918310 w 10853928"/>
              <a:gd name="connsiteY19" fmla="*/ 0 h 18288"/>
              <a:gd name="connsiteX20" fmla="*/ 9044940 w 10853928"/>
              <a:gd name="connsiteY20" fmla="*/ 0 h 18288"/>
              <a:gd name="connsiteX21" fmla="*/ 9280108 w 10853928"/>
              <a:gd name="connsiteY21" fmla="*/ 0 h 18288"/>
              <a:gd name="connsiteX22" fmla="*/ 9515276 w 10853928"/>
              <a:gd name="connsiteY22" fmla="*/ 0 h 18288"/>
              <a:gd name="connsiteX23" fmla="*/ 9858984 w 10853928"/>
              <a:gd name="connsiteY23" fmla="*/ 0 h 18288"/>
              <a:gd name="connsiteX24" fmla="*/ 10853928 w 10853928"/>
              <a:gd name="connsiteY24" fmla="*/ 0 h 18288"/>
              <a:gd name="connsiteX25" fmla="*/ 10853928 w 10853928"/>
              <a:gd name="connsiteY25" fmla="*/ 18288 h 18288"/>
              <a:gd name="connsiteX26" fmla="*/ 10401681 w 10853928"/>
              <a:gd name="connsiteY26" fmla="*/ 18288 h 18288"/>
              <a:gd name="connsiteX27" fmla="*/ 9949434 w 10853928"/>
              <a:gd name="connsiteY27" fmla="*/ 18288 h 18288"/>
              <a:gd name="connsiteX28" fmla="*/ 9714265 w 10853928"/>
              <a:gd name="connsiteY28" fmla="*/ 18288 h 18288"/>
              <a:gd name="connsiteX29" fmla="*/ 9153479 w 10853928"/>
              <a:gd name="connsiteY29" fmla="*/ 18288 h 18288"/>
              <a:gd name="connsiteX30" fmla="*/ 8918310 w 10853928"/>
              <a:gd name="connsiteY30" fmla="*/ 18288 h 18288"/>
              <a:gd name="connsiteX31" fmla="*/ 8357524 w 10853928"/>
              <a:gd name="connsiteY31" fmla="*/ 18288 h 18288"/>
              <a:gd name="connsiteX32" fmla="*/ 8230895 w 10853928"/>
              <a:gd name="connsiteY32" fmla="*/ 18288 h 18288"/>
              <a:gd name="connsiteX33" fmla="*/ 7670109 w 10853928"/>
              <a:gd name="connsiteY33" fmla="*/ 18288 h 18288"/>
              <a:gd name="connsiteX34" fmla="*/ 7434940 w 10853928"/>
              <a:gd name="connsiteY34" fmla="*/ 18288 h 18288"/>
              <a:gd name="connsiteX35" fmla="*/ 7308311 w 10853928"/>
              <a:gd name="connsiteY35" fmla="*/ 18288 h 18288"/>
              <a:gd name="connsiteX36" fmla="*/ 7073143 w 10853928"/>
              <a:gd name="connsiteY36" fmla="*/ 18288 h 18288"/>
              <a:gd name="connsiteX37" fmla="*/ 6512356 w 10853928"/>
              <a:gd name="connsiteY37" fmla="*/ 18288 h 18288"/>
              <a:gd name="connsiteX38" fmla="*/ 6277188 w 10853928"/>
              <a:gd name="connsiteY38" fmla="*/ 18288 h 18288"/>
              <a:gd name="connsiteX39" fmla="*/ 6150559 w 10853928"/>
              <a:gd name="connsiteY39" fmla="*/ 18288 h 18288"/>
              <a:gd name="connsiteX40" fmla="*/ 5915390 w 10853928"/>
              <a:gd name="connsiteY40" fmla="*/ 18288 h 18288"/>
              <a:gd name="connsiteX41" fmla="*/ 5571683 w 10853928"/>
              <a:gd name="connsiteY41" fmla="*/ 18288 h 18288"/>
              <a:gd name="connsiteX42" fmla="*/ 5119436 w 10853928"/>
              <a:gd name="connsiteY42" fmla="*/ 18288 h 18288"/>
              <a:gd name="connsiteX43" fmla="*/ 4884267 w 10853928"/>
              <a:gd name="connsiteY43" fmla="*/ 18288 h 18288"/>
              <a:gd name="connsiteX44" fmla="*/ 4214942 w 10853928"/>
              <a:gd name="connsiteY44" fmla="*/ 18288 h 18288"/>
              <a:gd name="connsiteX45" fmla="*/ 3762695 w 10853928"/>
              <a:gd name="connsiteY45" fmla="*/ 18288 h 18288"/>
              <a:gd name="connsiteX46" fmla="*/ 3093369 w 10853928"/>
              <a:gd name="connsiteY46" fmla="*/ 18288 h 18288"/>
              <a:gd name="connsiteX47" fmla="*/ 2532583 w 10853928"/>
              <a:gd name="connsiteY47" fmla="*/ 18288 h 18288"/>
              <a:gd name="connsiteX48" fmla="*/ 2188875 w 10853928"/>
              <a:gd name="connsiteY48" fmla="*/ 18288 h 18288"/>
              <a:gd name="connsiteX49" fmla="*/ 1628089 w 10853928"/>
              <a:gd name="connsiteY49" fmla="*/ 18288 h 18288"/>
              <a:gd name="connsiteX50" fmla="*/ 1392920 w 10853928"/>
              <a:gd name="connsiteY50" fmla="*/ 18288 h 18288"/>
              <a:gd name="connsiteX51" fmla="*/ 940674 w 10853928"/>
              <a:gd name="connsiteY51" fmla="*/ 18288 h 18288"/>
              <a:gd name="connsiteX52" fmla="*/ 814044 w 10853928"/>
              <a:gd name="connsiteY52" fmla="*/ 18288 h 18288"/>
              <a:gd name="connsiteX53" fmla="*/ 0 w 10853928"/>
              <a:gd name="connsiteY53" fmla="*/ 18288 h 18288"/>
              <a:gd name="connsiteX54" fmla="*/ 0 w 10853928"/>
              <a:gd name="connsiteY5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853928" h="18288" fill="none" extrusionOk="0">
                <a:moveTo>
                  <a:pt x="0" y="0"/>
                </a:moveTo>
                <a:cubicBezTo>
                  <a:pt x="263606" y="23139"/>
                  <a:pt x="338358" y="-23499"/>
                  <a:pt x="560786" y="0"/>
                </a:cubicBezTo>
                <a:cubicBezTo>
                  <a:pt x="784655" y="24861"/>
                  <a:pt x="994644" y="-36192"/>
                  <a:pt x="1121572" y="0"/>
                </a:cubicBezTo>
                <a:cubicBezTo>
                  <a:pt x="1204272" y="11903"/>
                  <a:pt x="1391250" y="37834"/>
                  <a:pt x="1573819" y="0"/>
                </a:cubicBezTo>
                <a:cubicBezTo>
                  <a:pt x="1725400" y="-9091"/>
                  <a:pt x="1804201" y="22326"/>
                  <a:pt x="2026066" y="0"/>
                </a:cubicBezTo>
                <a:cubicBezTo>
                  <a:pt x="2241861" y="-16188"/>
                  <a:pt x="2287105" y="6467"/>
                  <a:pt x="2478313" y="0"/>
                </a:cubicBezTo>
                <a:cubicBezTo>
                  <a:pt x="2681372" y="370"/>
                  <a:pt x="2538217" y="-2059"/>
                  <a:pt x="2604942" y="0"/>
                </a:cubicBezTo>
                <a:cubicBezTo>
                  <a:pt x="2669583" y="-36092"/>
                  <a:pt x="3035312" y="-24438"/>
                  <a:pt x="3165728" y="0"/>
                </a:cubicBezTo>
                <a:cubicBezTo>
                  <a:pt x="3194845" y="5837"/>
                  <a:pt x="3245824" y="148"/>
                  <a:pt x="3292358" y="0"/>
                </a:cubicBezTo>
                <a:cubicBezTo>
                  <a:pt x="3331662" y="46948"/>
                  <a:pt x="3540025" y="-1543"/>
                  <a:pt x="3744605" y="0"/>
                </a:cubicBezTo>
                <a:cubicBezTo>
                  <a:pt x="3966983" y="-5934"/>
                  <a:pt x="4279243" y="-13060"/>
                  <a:pt x="4413930" y="0"/>
                </a:cubicBezTo>
                <a:cubicBezTo>
                  <a:pt x="4567239" y="-24006"/>
                  <a:pt x="4757453" y="25188"/>
                  <a:pt x="5083256" y="0"/>
                </a:cubicBezTo>
                <a:cubicBezTo>
                  <a:pt x="5415253" y="-15748"/>
                  <a:pt x="5406876" y="-16118"/>
                  <a:pt x="5644042" y="0"/>
                </a:cubicBezTo>
                <a:cubicBezTo>
                  <a:pt x="5884556" y="8915"/>
                  <a:pt x="5852703" y="-11701"/>
                  <a:pt x="5987750" y="0"/>
                </a:cubicBezTo>
                <a:cubicBezTo>
                  <a:pt x="6128344" y="11597"/>
                  <a:pt x="6064392" y="3718"/>
                  <a:pt x="6114379" y="0"/>
                </a:cubicBezTo>
                <a:cubicBezTo>
                  <a:pt x="6179889" y="-13266"/>
                  <a:pt x="6315292" y="-20887"/>
                  <a:pt x="6458087" y="0"/>
                </a:cubicBezTo>
                <a:cubicBezTo>
                  <a:pt x="6598438" y="37686"/>
                  <a:pt x="6794871" y="20475"/>
                  <a:pt x="7018873" y="0"/>
                </a:cubicBezTo>
                <a:cubicBezTo>
                  <a:pt x="7225440" y="-53486"/>
                  <a:pt x="7540853" y="22455"/>
                  <a:pt x="7688198" y="0"/>
                </a:cubicBezTo>
                <a:cubicBezTo>
                  <a:pt x="7822384" y="-29152"/>
                  <a:pt x="7782014" y="-3366"/>
                  <a:pt x="7814828" y="0"/>
                </a:cubicBezTo>
                <a:cubicBezTo>
                  <a:pt x="7858269" y="2798"/>
                  <a:pt x="7897273" y="-3224"/>
                  <a:pt x="7941457" y="0"/>
                </a:cubicBezTo>
                <a:cubicBezTo>
                  <a:pt x="8031860" y="31778"/>
                  <a:pt x="8361754" y="23553"/>
                  <a:pt x="8610782" y="0"/>
                </a:cubicBezTo>
                <a:cubicBezTo>
                  <a:pt x="8852556" y="8972"/>
                  <a:pt x="8706680" y="-7347"/>
                  <a:pt x="8737412" y="0"/>
                </a:cubicBezTo>
                <a:cubicBezTo>
                  <a:pt x="8751014" y="-15212"/>
                  <a:pt x="9035685" y="21151"/>
                  <a:pt x="9189659" y="0"/>
                </a:cubicBezTo>
                <a:cubicBezTo>
                  <a:pt x="9341517" y="15335"/>
                  <a:pt x="9353839" y="-4967"/>
                  <a:pt x="9424827" y="0"/>
                </a:cubicBezTo>
                <a:cubicBezTo>
                  <a:pt x="9503710" y="-11897"/>
                  <a:pt x="9601916" y="8619"/>
                  <a:pt x="9659996" y="0"/>
                </a:cubicBezTo>
                <a:cubicBezTo>
                  <a:pt x="9724579" y="1409"/>
                  <a:pt x="9834513" y="14878"/>
                  <a:pt x="9895164" y="0"/>
                </a:cubicBezTo>
                <a:cubicBezTo>
                  <a:pt x="9956067" y="-5411"/>
                  <a:pt x="10077610" y="-204"/>
                  <a:pt x="10130332" y="0"/>
                </a:cubicBezTo>
                <a:cubicBezTo>
                  <a:pt x="10161807" y="-39495"/>
                  <a:pt x="10607029" y="9408"/>
                  <a:pt x="10853928" y="0"/>
                </a:cubicBezTo>
                <a:cubicBezTo>
                  <a:pt x="10855308" y="5566"/>
                  <a:pt x="10852377" y="10237"/>
                  <a:pt x="10853928" y="18288"/>
                </a:cubicBezTo>
                <a:cubicBezTo>
                  <a:pt x="10733064" y="41026"/>
                  <a:pt x="10585485" y="15192"/>
                  <a:pt x="10510220" y="18288"/>
                </a:cubicBezTo>
                <a:cubicBezTo>
                  <a:pt x="10432568" y="23170"/>
                  <a:pt x="10366683" y="7411"/>
                  <a:pt x="10275052" y="18288"/>
                </a:cubicBezTo>
                <a:cubicBezTo>
                  <a:pt x="10166291" y="29587"/>
                  <a:pt x="9858481" y="15527"/>
                  <a:pt x="9714265" y="18288"/>
                </a:cubicBezTo>
                <a:cubicBezTo>
                  <a:pt x="9555006" y="7331"/>
                  <a:pt x="9224412" y="67844"/>
                  <a:pt x="9044940" y="18288"/>
                </a:cubicBezTo>
                <a:cubicBezTo>
                  <a:pt x="8872375" y="-2407"/>
                  <a:pt x="8805169" y="-1381"/>
                  <a:pt x="8701232" y="18288"/>
                </a:cubicBezTo>
                <a:cubicBezTo>
                  <a:pt x="8599112" y="72014"/>
                  <a:pt x="8297546" y="47686"/>
                  <a:pt x="8031906" y="18288"/>
                </a:cubicBezTo>
                <a:cubicBezTo>
                  <a:pt x="7803339" y="25420"/>
                  <a:pt x="7718445" y="39550"/>
                  <a:pt x="7579660" y="18288"/>
                </a:cubicBezTo>
                <a:cubicBezTo>
                  <a:pt x="7447980" y="6203"/>
                  <a:pt x="7202386" y="28179"/>
                  <a:pt x="6910334" y="18288"/>
                </a:cubicBezTo>
                <a:cubicBezTo>
                  <a:pt x="6668650" y="9163"/>
                  <a:pt x="6537884" y="25768"/>
                  <a:pt x="6241008" y="18288"/>
                </a:cubicBezTo>
                <a:cubicBezTo>
                  <a:pt x="5961469" y="37328"/>
                  <a:pt x="6089494" y="31339"/>
                  <a:pt x="6005840" y="18288"/>
                </a:cubicBezTo>
                <a:cubicBezTo>
                  <a:pt x="5948859" y="4038"/>
                  <a:pt x="5746989" y="15256"/>
                  <a:pt x="5662132" y="18288"/>
                </a:cubicBezTo>
                <a:cubicBezTo>
                  <a:pt x="5595299" y="-12856"/>
                  <a:pt x="5414770" y="17566"/>
                  <a:pt x="5209885" y="18288"/>
                </a:cubicBezTo>
                <a:cubicBezTo>
                  <a:pt x="5025388" y="11088"/>
                  <a:pt x="4982951" y="10273"/>
                  <a:pt x="4757638" y="18288"/>
                </a:cubicBezTo>
                <a:cubicBezTo>
                  <a:pt x="4555954" y="-606"/>
                  <a:pt x="4348635" y="29643"/>
                  <a:pt x="4196852" y="18288"/>
                </a:cubicBezTo>
                <a:cubicBezTo>
                  <a:pt x="4041538" y="-1506"/>
                  <a:pt x="4050704" y="20544"/>
                  <a:pt x="3961684" y="18288"/>
                </a:cubicBezTo>
                <a:cubicBezTo>
                  <a:pt x="3881319" y="11118"/>
                  <a:pt x="3808874" y="8282"/>
                  <a:pt x="3726515" y="18288"/>
                </a:cubicBezTo>
                <a:cubicBezTo>
                  <a:pt x="3593883" y="11482"/>
                  <a:pt x="3339009" y="4093"/>
                  <a:pt x="3057190" y="18288"/>
                </a:cubicBezTo>
                <a:cubicBezTo>
                  <a:pt x="2774772" y="25755"/>
                  <a:pt x="2553829" y="22675"/>
                  <a:pt x="2387864" y="18288"/>
                </a:cubicBezTo>
                <a:cubicBezTo>
                  <a:pt x="2209690" y="40579"/>
                  <a:pt x="2086898" y="18708"/>
                  <a:pt x="1935617" y="18288"/>
                </a:cubicBezTo>
                <a:cubicBezTo>
                  <a:pt x="1768312" y="10233"/>
                  <a:pt x="1847920" y="24946"/>
                  <a:pt x="1808988" y="18288"/>
                </a:cubicBezTo>
                <a:cubicBezTo>
                  <a:pt x="1766272" y="13994"/>
                  <a:pt x="1736386" y="22089"/>
                  <a:pt x="1682358" y="18288"/>
                </a:cubicBezTo>
                <a:cubicBezTo>
                  <a:pt x="1660166" y="10640"/>
                  <a:pt x="1163109" y="11508"/>
                  <a:pt x="1013033" y="18288"/>
                </a:cubicBezTo>
                <a:cubicBezTo>
                  <a:pt x="880114" y="20545"/>
                  <a:pt x="749916" y="34686"/>
                  <a:pt x="669325" y="18288"/>
                </a:cubicBezTo>
                <a:cubicBezTo>
                  <a:pt x="623628" y="11725"/>
                  <a:pt x="211152" y="40906"/>
                  <a:pt x="0" y="18288"/>
                </a:cubicBezTo>
                <a:cubicBezTo>
                  <a:pt x="-1160" y="10689"/>
                  <a:pt x="863" y="4980"/>
                  <a:pt x="0" y="0"/>
                </a:cubicBezTo>
                <a:close/>
              </a:path>
              <a:path w="10853928" h="18288" stroke="0" extrusionOk="0">
                <a:moveTo>
                  <a:pt x="0" y="0"/>
                </a:moveTo>
                <a:cubicBezTo>
                  <a:pt x="87538" y="-20118"/>
                  <a:pt x="212412" y="5203"/>
                  <a:pt x="343708" y="0"/>
                </a:cubicBezTo>
                <a:cubicBezTo>
                  <a:pt x="500264" y="-1680"/>
                  <a:pt x="420570" y="4161"/>
                  <a:pt x="470336" y="0"/>
                </a:cubicBezTo>
                <a:cubicBezTo>
                  <a:pt x="462054" y="27723"/>
                  <a:pt x="812622" y="-13262"/>
                  <a:pt x="1139662" y="0"/>
                </a:cubicBezTo>
                <a:cubicBezTo>
                  <a:pt x="1462423" y="-21887"/>
                  <a:pt x="1337822" y="-7018"/>
                  <a:pt x="1483370" y="0"/>
                </a:cubicBezTo>
                <a:cubicBezTo>
                  <a:pt x="1639749" y="3240"/>
                  <a:pt x="1722490" y="-8027"/>
                  <a:pt x="1827078" y="0"/>
                </a:cubicBezTo>
                <a:cubicBezTo>
                  <a:pt x="1948883" y="-39847"/>
                  <a:pt x="2228953" y="-32712"/>
                  <a:pt x="2496403" y="0"/>
                </a:cubicBezTo>
                <a:cubicBezTo>
                  <a:pt x="2771763" y="13249"/>
                  <a:pt x="2628262" y="-19641"/>
                  <a:pt x="2731572" y="0"/>
                </a:cubicBezTo>
                <a:cubicBezTo>
                  <a:pt x="2845820" y="1062"/>
                  <a:pt x="3191649" y="1208"/>
                  <a:pt x="3400897" y="0"/>
                </a:cubicBezTo>
                <a:cubicBezTo>
                  <a:pt x="3665976" y="35821"/>
                  <a:pt x="3884157" y="43223"/>
                  <a:pt x="4070222" y="0"/>
                </a:cubicBezTo>
                <a:cubicBezTo>
                  <a:pt x="4267155" y="-5323"/>
                  <a:pt x="4294100" y="-1772"/>
                  <a:pt x="4522470" y="0"/>
                </a:cubicBezTo>
                <a:cubicBezTo>
                  <a:pt x="4712327" y="3791"/>
                  <a:pt x="4905218" y="15089"/>
                  <a:pt x="5191795" y="0"/>
                </a:cubicBezTo>
                <a:cubicBezTo>
                  <a:pt x="5511147" y="-6579"/>
                  <a:pt x="5389161" y="-16604"/>
                  <a:pt x="5535503" y="0"/>
                </a:cubicBezTo>
                <a:cubicBezTo>
                  <a:pt x="5675198" y="12825"/>
                  <a:pt x="5774708" y="7158"/>
                  <a:pt x="5879210" y="0"/>
                </a:cubicBezTo>
                <a:cubicBezTo>
                  <a:pt x="6001516" y="531"/>
                  <a:pt x="6263981" y="25995"/>
                  <a:pt x="6439997" y="0"/>
                </a:cubicBezTo>
                <a:cubicBezTo>
                  <a:pt x="6602084" y="-13624"/>
                  <a:pt x="6645330" y="-14957"/>
                  <a:pt x="6783704" y="0"/>
                </a:cubicBezTo>
                <a:cubicBezTo>
                  <a:pt x="6899297" y="-12014"/>
                  <a:pt x="7173857" y="-14024"/>
                  <a:pt x="7453030" y="0"/>
                </a:cubicBezTo>
                <a:cubicBezTo>
                  <a:pt x="7744420" y="4017"/>
                  <a:pt x="7932780" y="57298"/>
                  <a:pt x="8122356" y="0"/>
                </a:cubicBezTo>
                <a:cubicBezTo>
                  <a:pt x="8295995" y="-16757"/>
                  <a:pt x="8452222" y="24523"/>
                  <a:pt x="8574603" y="0"/>
                </a:cubicBezTo>
                <a:cubicBezTo>
                  <a:pt x="8698667" y="-18634"/>
                  <a:pt x="8807748" y="-9941"/>
                  <a:pt x="8918310" y="0"/>
                </a:cubicBezTo>
                <a:cubicBezTo>
                  <a:pt x="9027875" y="2646"/>
                  <a:pt x="8997872" y="-6864"/>
                  <a:pt x="9044940" y="0"/>
                </a:cubicBezTo>
                <a:cubicBezTo>
                  <a:pt x="9096943" y="7921"/>
                  <a:pt x="9173293" y="-3548"/>
                  <a:pt x="9280108" y="0"/>
                </a:cubicBezTo>
                <a:cubicBezTo>
                  <a:pt x="9388556" y="10274"/>
                  <a:pt x="9412546" y="3265"/>
                  <a:pt x="9515276" y="0"/>
                </a:cubicBezTo>
                <a:cubicBezTo>
                  <a:pt x="9622941" y="3209"/>
                  <a:pt x="9734335" y="-2787"/>
                  <a:pt x="9858984" y="0"/>
                </a:cubicBezTo>
                <a:cubicBezTo>
                  <a:pt x="10055574" y="20863"/>
                  <a:pt x="10449499" y="-5951"/>
                  <a:pt x="10853928" y="0"/>
                </a:cubicBezTo>
                <a:cubicBezTo>
                  <a:pt x="10854643" y="7654"/>
                  <a:pt x="10854744" y="9326"/>
                  <a:pt x="10853928" y="18288"/>
                </a:cubicBezTo>
                <a:cubicBezTo>
                  <a:pt x="10776999" y="7889"/>
                  <a:pt x="10607625" y="-3583"/>
                  <a:pt x="10401681" y="18288"/>
                </a:cubicBezTo>
                <a:cubicBezTo>
                  <a:pt x="10203407" y="16925"/>
                  <a:pt x="10168588" y="15443"/>
                  <a:pt x="9949434" y="18288"/>
                </a:cubicBezTo>
                <a:cubicBezTo>
                  <a:pt x="9732829" y="21501"/>
                  <a:pt x="9776611" y="28269"/>
                  <a:pt x="9714265" y="18288"/>
                </a:cubicBezTo>
                <a:cubicBezTo>
                  <a:pt x="9600864" y="11251"/>
                  <a:pt x="9391548" y="50502"/>
                  <a:pt x="9153479" y="18288"/>
                </a:cubicBezTo>
                <a:cubicBezTo>
                  <a:pt x="8937383" y="13346"/>
                  <a:pt x="8987372" y="20086"/>
                  <a:pt x="8918310" y="18288"/>
                </a:cubicBezTo>
                <a:cubicBezTo>
                  <a:pt x="8829091" y="34325"/>
                  <a:pt x="8632131" y="47936"/>
                  <a:pt x="8357524" y="18288"/>
                </a:cubicBezTo>
                <a:cubicBezTo>
                  <a:pt x="8080590" y="36754"/>
                  <a:pt x="8277786" y="6506"/>
                  <a:pt x="8230895" y="18288"/>
                </a:cubicBezTo>
                <a:cubicBezTo>
                  <a:pt x="8180246" y="12058"/>
                  <a:pt x="7923975" y="29554"/>
                  <a:pt x="7670109" y="18288"/>
                </a:cubicBezTo>
                <a:cubicBezTo>
                  <a:pt x="7442008" y="-7174"/>
                  <a:pt x="7519706" y="7936"/>
                  <a:pt x="7434940" y="18288"/>
                </a:cubicBezTo>
                <a:cubicBezTo>
                  <a:pt x="7329683" y="21600"/>
                  <a:pt x="7358163" y="17815"/>
                  <a:pt x="7308311" y="18288"/>
                </a:cubicBezTo>
                <a:cubicBezTo>
                  <a:pt x="7249421" y="28379"/>
                  <a:pt x="7180672" y="10995"/>
                  <a:pt x="7073143" y="18288"/>
                </a:cubicBezTo>
                <a:cubicBezTo>
                  <a:pt x="6950350" y="15445"/>
                  <a:pt x="6676888" y="-9039"/>
                  <a:pt x="6512356" y="18288"/>
                </a:cubicBezTo>
                <a:cubicBezTo>
                  <a:pt x="6366825" y="28590"/>
                  <a:pt x="6343198" y="14132"/>
                  <a:pt x="6277188" y="18288"/>
                </a:cubicBezTo>
                <a:cubicBezTo>
                  <a:pt x="6212645" y="19754"/>
                  <a:pt x="6200637" y="20501"/>
                  <a:pt x="6150559" y="18288"/>
                </a:cubicBezTo>
                <a:cubicBezTo>
                  <a:pt x="6090612" y="20182"/>
                  <a:pt x="6006836" y="13191"/>
                  <a:pt x="5915390" y="18288"/>
                </a:cubicBezTo>
                <a:cubicBezTo>
                  <a:pt x="5815119" y="12950"/>
                  <a:pt x="5749306" y="25477"/>
                  <a:pt x="5571683" y="18288"/>
                </a:cubicBezTo>
                <a:cubicBezTo>
                  <a:pt x="5414546" y="9893"/>
                  <a:pt x="5234712" y="-19106"/>
                  <a:pt x="5119436" y="18288"/>
                </a:cubicBezTo>
                <a:cubicBezTo>
                  <a:pt x="5017867" y="42370"/>
                  <a:pt x="4990919" y="27351"/>
                  <a:pt x="4884267" y="18288"/>
                </a:cubicBezTo>
                <a:cubicBezTo>
                  <a:pt x="4802373" y="31704"/>
                  <a:pt x="4514313" y="5904"/>
                  <a:pt x="4214942" y="18288"/>
                </a:cubicBezTo>
                <a:cubicBezTo>
                  <a:pt x="3952826" y="-498"/>
                  <a:pt x="3945440" y="-1494"/>
                  <a:pt x="3762695" y="18288"/>
                </a:cubicBezTo>
                <a:cubicBezTo>
                  <a:pt x="3610597" y="28614"/>
                  <a:pt x="3369078" y="5450"/>
                  <a:pt x="3093369" y="18288"/>
                </a:cubicBezTo>
                <a:cubicBezTo>
                  <a:pt x="2822388" y="20689"/>
                  <a:pt x="2806224" y="14813"/>
                  <a:pt x="2532583" y="18288"/>
                </a:cubicBezTo>
                <a:cubicBezTo>
                  <a:pt x="2262886" y="26391"/>
                  <a:pt x="2300974" y="16357"/>
                  <a:pt x="2188875" y="18288"/>
                </a:cubicBezTo>
                <a:cubicBezTo>
                  <a:pt x="2031190" y="-4585"/>
                  <a:pt x="1827664" y="70676"/>
                  <a:pt x="1628089" y="18288"/>
                </a:cubicBezTo>
                <a:cubicBezTo>
                  <a:pt x="1394835" y="936"/>
                  <a:pt x="1485125" y="27434"/>
                  <a:pt x="1392920" y="18288"/>
                </a:cubicBezTo>
                <a:cubicBezTo>
                  <a:pt x="1286936" y="29890"/>
                  <a:pt x="1075996" y="25206"/>
                  <a:pt x="940674" y="18288"/>
                </a:cubicBezTo>
                <a:cubicBezTo>
                  <a:pt x="800640" y="11530"/>
                  <a:pt x="841686" y="16086"/>
                  <a:pt x="814044" y="18288"/>
                </a:cubicBezTo>
                <a:cubicBezTo>
                  <a:pt x="764198" y="-17319"/>
                  <a:pt x="213557" y="-16801"/>
                  <a:pt x="0" y="18288"/>
                </a:cubicBezTo>
                <a:cubicBezTo>
                  <a:pt x="-191" y="12596"/>
                  <a:pt x="-68" y="8028"/>
                  <a:pt x="0" y="0"/>
                </a:cubicBezTo>
                <a:close/>
              </a:path>
              <a:path w="10853928" h="18288" fill="none" stroke="0" extrusionOk="0">
                <a:moveTo>
                  <a:pt x="0" y="0"/>
                </a:moveTo>
                <a:cubicBezTo>
                  <a:pt x="267047" y="21415"/>
                  <a:pt x="318445" y="-18747"/>
                  <a:pt x="560786" y="0"/>
                </a:cubicBezTo>
                <a:cubicBezTo>
                  <a:pt x="790851" y="25056"/>
                  <a:pt x="991510" y="-13390"/>
                  <a:pt x="1121572" y="0"/>
                </a:cubicBezTo>
                <a:cubicBezTo>
                  <a:pt x="1206971" y="40968"/>
                  <a:pt x="1402984" y="25445"/>
                  <a:pt x="1573819" y="0"/>
                </a:cubicBezTo>
                <a:cubicBezTo>
                  <a:pt x="1731660" y="-19010"/>
                  <a:pt x="1827082" y="17570"/>
                  <a:pt x="2026066" y="0"/>
                </a:cubicBezTo>
                <a:cubicBezTo>
                  <a:pt x="2244380" y="-11037"/>
                  <a:pt x="2281077" y="6142"/>
                  <a:pt x="2478313" y="0"/>
                </a:cubicBezTo>
                <a:cubicBezTo>
                  <a:pt x="2668665" y="-10483"/>
                  <a:pt x="2535766" y="11509"/>
                  <a:pt x="2604942" y="0"/>
                </a:cubicBezTo>
                <a:cubicBezTo>
                  <a:pt x="2664110" y="-31644"/>
                  <a:pt x="3022820" y="4723"/>
                  <a:pt x="3165728" y="0"/>
                </a:cubicBezTo>
                <a:cubicBezTo>
                  <a:pt x="3203783" y="-4208"/>
                  <a:pt x="3230254" y="-3015"/>
                  <a:pt x="3292358" y="0"/>
                </a:cubicBezTo>
                <a:cubicBezTo>
                  <a:pt x="3300675" y="-1994"/>
                  <a:pt x="3568389" y="-34823"/>
                  <a:pt x="3744605" y="0"/>
                </a:cubicBezTo>
                <a:cubicBezTo>
                  <a:pt x="3941498" y="16638"/>
                  <a:pt x="4289775" y="231"/>
                  <a:pt x="4413930" y="0"/>
                </a:cubicBezTo>
                <a:cubicBezTo>
                  <a:pt x="4563432" y="-20006"/>
                  <a:pt x="4719831" y="7296"/>
                  <a:pt x="5083256" y="0"/>
                </a:cubicBezTo>
                <a:cubicBezTo>
                  <a:pt x="5414694" y="-16858"/>
                  <a:pt x="5405694" y="-15891"/>
                  <a:pt x="5644042" y="0"/>
                </a:cubicBezTo>
                <a:cubicBezTo>
                  <a:pt x="5880502" y="12653"/>
                  <a:pt x="5843679" y="-18458"/>
                  <a:pt x="5987750" y="0"/>
                </a:cubicBezTo>
                <a:cubicBezTo>
                  <a:pt x="6118329" y="1305"/>
                  <a:pt x="6048968" y="7703"/>
                  <a:pt x="6114379" y="0"/>
                </a:cubicBezTo>
                <a:cubicBezTo>
                  <a:pt x="6171085" y="-18402"/>
                  <a:pt x="6352693" y="-12495"/>
                  <a:pt x="6458087" y="0"/>
                </a:cubicBezTo>
                <a:cubicBezTo>
                  <a:pt x="6634653" y="12808"/>
                  <a:pt x="6801847" y="24781"/>
                  <a:pt x="7018873" y="0"/>
                </a:cubicBezTo>
                <a:cubicBezTo>
                  <a:pt x="7232230" y="-34708"/>
                  <a:pt x="7529233" y="43423"/>
                  <a:pt x="7688198" y="0"/>
                </a:cubicBezTo>
                <a:cubicBezTo>
                  <a:pt x="7831842" y="-33381"/>
                  <a:pt x="7781553" y="3783"/>
                  <a:pt x="7814828" y="0"/>
                </a:cubicBezTo>
                <a:cubicBezTo>
                  <a:pt x="7855391" y="1971"/>
                  <a:pt x="7890906" y="-13667"/>
                  <a:pt x="7941457" y="0"/>
                </a:cubicBezTo>
                <a:cubicBezTo>
                  <a:pt x="8032738" y="14413"/>
                  <a:pt x="8363516" y="805"/>
                  <a:pt x="8610782" y="0"/>
                </a:cubicBezTo>
                <a:cubicBezTo>
                  <a:pt x="8849857" y="6397"/>
                  <a:pt x="8712140" y="-3972"/>
                  <a:pt x="8737412" y="0"/>
                </a:cubicBezTo>
                <a:cubicBezTo>
                  <a:pt x="8773094" y="34135"/>
                  <a:pt x="9066162" y="-4184"/>
                  <a:pt x="9189659" y="0"/>
                </a:cubicBezTo>
                <a:cubicBezTo>
                  <a:pt x="9339981" y="16616"/>
                  <a:pt x="9354842" y="-1061"/>
                  <a:pt x="9424827" y="0"/>
                </a:cubicBezTo>
                <a:cubicBezTo>
                  <a:pt x="9513261" y="-3138"/>
                  <a:pt x="9591279" y="9773"/>
                  <a:pt x="9659996" y="0"/>
                </a:cubicBezTo>
                <a:cubicBezTo>
                  <a:pt x="9722541" y="-8967"/>
                  <a:pt x="9838323" y="7366"/>
                  <a:pt x="9895164" y="0"/>
                </a:cubicBezTo>
                <a:cubicBezTo>
                  <a:pt x="9948507" y="-1018"/>
                  <a:pt x="10077401" y="-3144"/>
                  <a:pt x="10130332" y="0"/>
                </a:cubicBezTo>
                <a:cubicBezTo>
                  <a:pt x="10219389" y="27600"/>
                  <a:pt x="10634472" y="-25050"/>
                  <a:pt x="10853928" y="0"/>
                </a:cubicBezTo>
                <a:cubicBezTo>
                  <a:pt x="10854277" y="5631"/>
                  <a:pt x="10853453" y="9388"/>
                  <a:pt x="10853928" y="18288"/>
                </a:cubicBezTo>
                <a:cubicBezTo>
                  <a:pt x="10716608" y="31807"/>
                  <a:pt x="10602794" y="19198"/>
                  <a:pt x="10510220" y="18288"/>
                </a:cubicBezTo>
                <a:cubicBezTo>
                  <a:pt x="10445339" y="18453"/>
                  <a:pt x="10377915" y="12246"/>
                  <a:pt x="10275052" y="18288"/>
                </a:cubicBezTo>
                <a:cubicBezTo>
                  <a:pt x="10181874" y="52799"/>
                  <a:pt x="9870252" y="22247"/>
                  <a:pt x="9714265" y="18288"/>
                </a:cubicBezTo>
                <a:cubicBezTo>
                  <a:pt x="9542599" y="35422"/>
                  <a:pt x="9205414" y="21867"/>
                  <a:pt x="9044940" y="18288"/>
                </a:cubicBezTo>
                <a:cubicBezTo>
                  <a:pt x="8864065" y="-3652"/>
                  <a:pt x="8808634" y="10167"/>
                  <a:pt x="8701232" y="18288"/>
                </a:cubicBezTo>
                <a:cubicBezTo>
                  <a:pt x="8600994" y="43140"/>
                  <a:pt x="8271818" y="16653"/>
                  <a:pt x="8031906" y="18288"/>
                </a:cubicBezTo>
                <a:cubicBezTo>
                  <a:pt x="7809845" y="38087"/>
                  <a:pt x="7740214" y="42677"/>
                  <a:pt x="7579660" y="18288"/>
                </a:cubicBezTo>
                <a:cubicBezTo>
                  <a:pt x="7436425" y="33934"/>
                  <a:pt x="7232394" y="32891"/>
                  <a:pt x="6910334" y="18288"/>
                </a:cubicBezTo>
                <a:cubicBezTo>
                  <a:pt x="6643233" y="28518"/>
                  <a:pt x="6524092" y="10649"/>
                  <a:pt x="6241008" y="18288"/>
                </a:cubicBezTo>
                <a:cubicBezTo>
                  <a:pt x="5957024" y="33077"/>
                  <a:pt x="6068133" y="33797"/>
                  <a:pt x="6005840" y="18288"/>
                </a:cubicBezTo>
                <a:cubicBezTo>
                  <a:pt x="5935973" y="24812"/>
                  <a:pt x="5752217" y="7372"/>
                  <a:pt x="5662132" y="18288"/>
                </a:cubicBezTo>
                <a:cubicBezTo>
                  <a:pt x="5567262" y="64189"/>
                  <a:pt x="5432191" y="41667"/>
                  <a:pt x="5209885" y="18288"/>
                </a:cubicBezTo>
                <a:cubicBezTo>
                  <a:pt x="5024376" y="6249"/>
                  <a:pt x="4983772" y="9614"/>
                  <a:pt x="4757638" y="18288"/>
                </a:cubicBezTo>
                <a:cubicBezTo>
                  <a:pt x="4546726" y="1971"/>
                  <a:pt x="4334941" y="7947"/>
                  <a:pt x="4196852" y="18288"/>
                </a:cubicBezTo>
                <a:cubicBezTo>
                  <a:pt x="4044120" y="-2985"/>
                  <a:pt x="4048412" y="24360"/>
                  <a:pt x="3961684" y="18288"/>
                </a:cubicBezTo>
                <a:cubicBezTo>
                  <a:pt x="3872978" y="31549"/>
                  <a:pt x="3796424" y="11596"/>
                  <a:pt x="3726515" y="18288"/>
                </a:cubicBezTo>
                <a:cubicBezTo>
                  <a:pt x="3637173" y="41889"/>
                  <a:pt x="3370699" y="65610"/>
                  <a:pt x="3057190" y="18288"/>
                </a:cubicBezTo>
                <a:cubicBezTo>
                  <a:pt x="2795928" y="43660"/>
                  <a:pt x="2569981" y="7737"/>
                  <a:pt x="2387864" y="18288"/>
                </a:cubicBezTo>
                <a:cubicBezTo>
                  <a:pt x="2211904" y="-1717"/>
                  <a:pt x="2096519" y="8927"/>
                  <a:pt x="1935617" y="18288"/>
                </a:cubicBezTo>
                <a:cubicBezTo>
                  <a:pt x="1769429" y="17996"/>
                  <a:pt x="1854516" y="22390"/>
                  <a:pt x="1808988" y="18288"/>
                </a:cubicBezTo>
                <a:cubicBezTo>
                  <a:pt x="1769635" y="9305"/>
                  <a:pt x="1737361" y="11346"/>
                  <a:pt x="1682358" y="18288"/>
                </a:cubicBezTo>
                <a:cubicBezTo>
                  <a:pt x="1626054" y="37914"/>
                  <a:pt x="1177849" y="1896"/>
                  <a:pt x="1013033" y="18288"/>
                </a:cubicBezTo>
                <a:cubicBezTo>
                  <a:pt x="878603" y="24656"/>
                  <a:pt x="756904" y="42116"/>
                  <a:pt x="669325" y="18288"/>
                </a:cubicBezTo>
                <a:cubicBezTo>
                  <a:pt x="616058" y="5707"/>
                  <a:pt x="239427" y="42769"/>
                  <a:pt x="0" y="18288"/>
                </a:cubicBezTo>
                <a:cubicBezTo>
                  <a:pt x="-1509" y="10825"/>
                  <a:pt x="449" y="51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5" name="Espace réservé du contenu 4">
            <a:extLst>
              <a:ext uri="{FF2B5EF4-FFF2-40B4-BE49-F238E27FC236}">
                <a16:creationId xmlns:a16="http://schemas.microsoft.com/office/drawing/2014/main" id="{9F39003C-D255-3669-B831-2BC995E08A9E}"/>
              </a:ext>
            </a:extLst>
          </p:cNvPr>
          <p:cNvSpPr>
            <a:spLocks noGrp="1"/>
          </p:cNvSpPr>
          <p:nvPr>
            <p:ph idx="1"/>
          </p:nvPr>
        </p:nvSpPr>
        <p:spPr>
          <a:xfrm>
            <a:off x="838200" y="1929384"/>
            <a:ext cx="10515600" cy="4251960"/>
          </a:xfrm>
        </p:spPr>
        <p:txBody>
          <a:bodyPr>
            <a:normAutofit/>
          </a:bodyPr>
          <a:lstStyle/>
          <a:p>
            <a:pPr lvl="0"/>
            <a:r>
              <a:rPr lang="fr-FR" sz="2200" b="1"/>
              <a:t>Repenser les fondements d’une approche régionale de stabilisation et de développement :</a:t>
            </a:r>
          </a:p>
          <a:p>
            <a:pPr marL="457223" lvl="1" indent="0">
              <a:buNone/>
            </a:pPr>
            <a:r>
              <a:rPr lang="fr-FR" sz="2200"/>
              <a:t>Intégrer des enjeux communs structurants ayant chacun des traductions locales spécifiques (accès à l’eau, à l’électricité, à la santé, aux infrastructures de transports, etc.). </a:t>
            </a:r>
          </a:p>
          <a:p>
            <a:r>
              <a:rPr lang="fr-FR" sz="2200" b="1"/>
              <a:t>Développer une stratégie régionale véritablement intégrée :</a:t>
            </a:r>
          </a:p>
          <a:p>
            <a:pPr marL="457223" lvl="1" indent="0">
              <a:buNone/>
            </a:pPr>
            <a:r>
              <a:rPr lang="fr-FR" sz="2200"/>
              <a:t>Utiliser la Plateforme régionale de connaissances pour développer un modèle générique de stratégie régionale.  </a:t>
            </a:r>
          </a:p>
          <a:p>
            <a:pPr marL="228611" lvl="1">
              <a:spcBef>
                <a:spcPts val="1000"/>
              </a:spcBef>
            </a:pPr>
            <a:r>
              <a:rPr lang="fr-FR" sz="2200" b="1"/>
              <a:t>Utiliser la KMP pour développer un modèle générique de stratégie régionale : </a:t>
            </a:r>
          </a:p>
          <a:p>
            <a:pPr marL="457223" lvl="1" indent="0">
              <a:buNone/>
            </a:pPr>
            <a:r>
              <a:rPr lang="fr-FR" sz="2200"/>
              <a:t>En générant des données de manière régulière destinée, d’une part, à alimenter le processus de planification stratégique des programmes de développement afin d’assurer leur complémentarité. </a:t>
            </a:r>
          </a:p>
        </p:txBody>
      </p:sp>
    </p:spTree>
    <p:extLst>
      <p:ext uri="{BB962C8B-B14F-4D97-AF65-F5344CB8AC3E}">
        <p14:creationId xmlns:p14="http://schemas.microsoft.com/office/powerpoint/2010/main" val="3059400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362"/>
        <p:cNvGrpSpPr/>
        <p:nvPr/>
      </p:nvGrpSpPr>
      <p:grpSpPr>
        <a:xfrm>
          <a:off x="0" y="0"/>
          <a:ext cx="0" cy="0"/>
          <a:chOff x="0" y="0"/>
          <a:chExt cx="0" cy="0"/>
        </a:xfrm>
      </p:grpSpPr>
      <p:sp>
        <p:nvSpPr>
          <p:cNvPr id="1364" name="Google Shape;1364;p50"/>
          <p:cNvSpPr txBox="1"/>
          <p:nvPr/>
        </p:nvSpPr>
        <p:spPr>
          <a:xfrm>
            <a:off x="1474633" y="2532587"/>
            <a:ext cx="9242400" cy="356400"/>
          </a:xfrm>
          <a:prstGeom prst="rect">
            <a:avLst/>
          </a:prstGeom>
          <a:noFill/>
          <a:ln>
            <a:noFill/>
          </a:ln>
        </p:spPr>
        <p:txBody>
          <a:bodyPr spcFirstLastPara="1" wrap="square" lIns="0" tIns="0" rIns="0" bIns="0" anchor="t" anchorCtr="0">
            <a:noAutofit/>
          </a:bodyPr>
          <a:lstStyle/>
          <a:p>
            <a:pPr algn="ctr" defTabSz="1219170">
              <a:buClr>
                <a:srgbClr val="000000"/>
              </a:buClr>
            </a:pPr>
            <a:r>
              <a:rPr lang="en" sz="3200" b="1" kern="0" dirty="0">
                <a:solidFill>
                  <a:srgbClr val="434343"/>
                </a:solidFill>
                <a:latin typeface="Montserrat"/>
                <a:ea typeface="Montserrat"/>
                <a:cs typeface="Montserrat"/>
                <a:sym typeface="Montserrat"/>
              </a:rPr>
              <a:t>MERCI POUR VOTRE AIMABLE ATTENTION</a:t>
            </a:r>
          </a:p>
          <a:p>
            <a:pPr algn="ctr" defTabSz="1219170">
              <a:buClr>
                <a:srgbClr val="000000"/>
              </a:buClr>
            </a:pPr>
            <a:endParaRPr lang="en" sz="3200" b="1" kern="0" dirty="0">
              <a:solidFill>
                <a:srgbClr val="434343"/>
              </a:solidFill>
              <a:latin typeface="Montserrat"/>
              <a:ea typeface="Montserrat"/>
              <a:cs typeface="Montserrat"/>
              <a:sym typeface="Montserrat"/>
            </a:endParaRPr>
          </a:p>
          <a:p>
            <a:pPr algn="ctr" defTabSz="1219170">
              <a:buClr>
                <a:srgbClr val="000000"/>
              </a:buClr>
            </a:pPr>
            <a:endParaRPr lang="en" sz="3200" b="1" kern="0" dirty="0">
              <a:solidFill>
                <a:srgbClr val="434343"/>
              </a:solidFill>
              <a:latin typeface="Montserrat"/>
              <a:ea typeface="Montserrat"/>
              <a:cs typeface="Montserrat"/>
              <a:sym typeface="Montserrat"/>
            </a:endParaRPr>
          </a:p>
          <a:p>
            <a:pPr algn="ctr" defTabSz="1219170">
              <a:buClr>
                <a:srgbClr val="000000"/>
              </a:buClr>
            </a:pPr>
            <a:endParaRPr lang="en" sz="3200" b="1" kern="0" dirty="0">
              <a:solidFill>
                <a:srgbClr val="434343"/>
              </a:solidFill>
              <a:latin typeface="Montserrat"/>
              <a:ea typeface="Montserrat"/>
              <a:cs typeface="Montserrat"/>
              <a:sym typeface="Montserrat"/>
            </a:endParaRPr>
          </a:p>
          <a:p>
            <a:pPr algn="ctr" defTabSz="1219170">
              <a:buClr>
                <a:srgbClr val="000000"/>
              </a:buClr>
            </a:pPr>
            <a:r>
              <a:rPr lang="en-US" sz="3200" b="1" kern="0" dirty="0">
                <a:solidFill>
                  <a:srgbClr val="434343"/>
                </a:solidFill>
                <a:latin typeface="Montserrat"/>
                <a:ea typeface="Montserrat"/>
                <a:cs typeface="Montserrat"/>
                <a:sym typeface="Montserrat"/>
              </a:rPr>
              <a:t>THANK YOU FOR YOUR KIND ATTENTION</a:t>
            </a:r>
            <a:endParaRPr sz="3200" b="1" kern="0" dirty="0">
              <a:solidFill>
                <a:srgbClr val="434343"/>
              </a:solidFill>
              <a:latin typeface="Montserrat"/>
              <a:ea typeface="Montserrat"/>
              <a:cs typeface="Montserrat"/>
              <a:sym typeface="Montserrat"/>
            </a:endParaRPr>
          </a:p>
        </p:txBody>
      </p:sp>
      <p:sp>
        <p:nvSpPr>
          <p:cNvPr id="1378" name="Google Shape;1378;p50"/>
          <p:cNvSpPr txBox="1">
            <a:spLocks noGrp="1"/>
          </p:cNvSpPr>
          <p:nvPr>
            <p:ph type="sldNum" idx="12"/>
          </p:nvPr>
        </p:nvSpPr>
        <p:spPr>
          <a:xfrm>
            <a:off x="-167" y="6124067"/>
            <a:ext cx="12192000" cy="734000"/>
          </a:xfrm>
          <a:prstGeom prst="rect">
            <a:avLst/>
          </a:prstGeom>
        </p:spPr>
        <p:txBody>
          <a:bodyPr spcFirstLastPara="1" wrap="square" lIns="121900" tIns="121900" rIns="121900" bIns="121900" anchor="ctr" anchorCtr="0">
            <a:noAutofit/>
          </a:bodyPr>
          <a:lstStyle/>
          <a:p>
            <a:pPr defTabSz="1219170">
              <a:buClr>
                <a:srgbClr val="000000"/>
              </a:buClr>
            </a:pPr>
            <a:r>
              <a:rPr lang="en" kern="0" dirty="0">
                <a:solidFill>
                  <a:srgbClr val="FFFFFF"/>
                </a:solidFill>
              </a:rPr>
              <a:t>DEUXIEME FORUM ANNUEL INTERNATIONAL POUR LE DEVELOPPEMENT DE LA REGION DU LAC TCHAD</a:t>
            </a:r>
            <a:endParaRPr kern="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6A0A4BE-9D31-B3CE-9D3B-5835045CD255}"/>
              </a:ext>
            </a:extLst>
          </p:cNvPr>
          <p:cNvSpPr>
            <a:spLocks noGrp="1"/>
          </p:cNvSpPr>
          <p:nvPr/>
        </p:nvSpPr>
        <p:spPr>
          <a:xfrm>
            <a:off x="2830285" y="-41955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5400" b="1" dirty="0">
              <a:latin typeface="Algerian" panose="04020705040A02060702" pitchFamily="82" charset="0"/>
            </a:endParaRPr>
          </a:p>
        </p:txBody>
      </p:sp>
      <p:sp>
        <p:nvSpPr>
          <p:cNvPr id="5" name="Google Shape;97;p17">
            <a:extLst>
              <a:ext uri="{FF2B5EF4-FFF2-40B4-BE49-F238E27FC236}">
                <a16:creationId xmlns:a16="http://schemas.microsoft.com/office/drawing/2014/main" id="{D624CEB6-9E46-FF30-5516-CAEBCF90D134}"/>
              </a:ext>
            </a:extLst>
          </p:cNvPr>
          <p:cNvSpPr txBox="1">
            <a:spLocks noGrp="1"/>
          </p:cNvSpPr>
          <p:nvPr>
            <p:ph type="sldNum" idx="12"/>
          </p:nvPr>
        </p:nvSpPr>
        <p:spPr>
          <a:xfrm>
            <a:off x="6688667" y="6492875"/>
            <a:ext cx="5004188" cy="2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000" b="1" dirty="0">
                <a:solidFill>
                  <a:srgbClr val="FF0000"/>
                </a:solidFill>
              </a:rPr>
              <a:t>2</a:t>
            </a:r>
            <a:r>
              <a:rPr lang="fr-CA" sz="1000" b="1" baseline="30000" dirty="0">
                <a:solidFill>
                  <a:srgbClr val="FF0000"/>
                </a:solidFill>
              </a:rPr>
              <a:t>nd</a:t>
            </a:r>
            <a:r>
              <a:rPr lang="fr-CA" sz="1000" b="1" dirty="0">
                <a:solidFill>
                  <a:srgbClr val="FF0000"/>
                </a:solidFill>
              </a:rPr>
              <a:t>  Forum Annuel International sur le Développement de la Région du lac Tchad </a:t>
            </a:r>
          </a:p>
        </p:txBody>
      </p:sp>
      <p:pic>
        <p:nvPicPr>
          <p:cNvPr id="6" name="Picture 1" descr="A picture containing text, gambling house, room&#10;&#10;Description automatically generated">
            <a:extLst>
              <a:ext uri="{FF2B5EF4-FFF2-40B4-BE49-F238E27FC236}">
                <a16:creationId xmlns:a16="http://schemas.microsoft.com/office/drawing/2014/main" id="{E6B3141E-418D-784F-0BB0-2332131DA567}"/>
              </a:ext>
            </a:extLst>
          </p:cNvPr>
          <p:cNvPicPr>
            <a:picLocks noChangeAspect="1"/>
          </p:cNvPicPr>
          <p:nvPr/>
        </p:nvPicPr>
        <p:blipFill>
          <a:blip r:embed="rId2"/>
          <a:stretch>
            <a:fillRect/>
          </a:stretch>
        </p:blipFill>
        <p:spPr>
          <a:xfrm>
            <a:off x="11383828" y="6518473"/>
            <a:ext cx="618055" cy="252000"/>
          </a:xfrm>
          <a:prstGeom prst="rect">
            <a:avLst/>
          </a:prstGeom>
        </p:spPr>
      </p:pic>
      <p:sp>
        <p:nvSpPr>
          <p:cNvPr id="8" name="Titre 7">
            <a:extLst>
              <a:ext uri="{FF2B5EF4-FFF2-40B4-BE49-F238E27FC236}">
                <a16:creationId xmlns:a16="http://schemas.microsoft.com/office/drawing/2014/main" id="{5B25FA84-3EE7-97C8-15F6-EB756F7C4FED}"/>
              </a:ext>
            </a:extLst>
          </p:cNvPr>
          <p:cNvSpPr>
            <a:spLocks noGrp="1"/>
          </p:cNvSpPr>
          <p:nvPr>
            <p:ph type="title"/>
          </p:nvPr>
        </p:nvSpPr>
        <p:spPr/>
        <p:txBody>
          <a:bodyPr/>
          <a:lstStyle/>
          <a:p>
            <a:r>
              <a:rPr lang="fr-FR" b="1" dirty="0">
                <a:latin typeface="Cambria" panose="02040503050406030204" pitchFamily="18" charset="0"/>
                <a:ea typeface="Cambria" panose="02040503050406030204" pitchFamily="18" charset="0"/>
              </a:rPr>
              <a:t>Plan de la présentation</a:t>
            </a:r>
            <a:endParaRPr lang="fr-FR" dirty="0"/>
          </a:p>
        </p:txBody>
      </p:sp>
      <p:graphicFrame>
        <p:nvGraphicFramePr>
          <p:cNvPr id="9" name="Espace réservé du contenu 3">
            <a:extLst>
              <a:ext uri="{FF2B5EF4-FFF2-40B4-BE49-F238E27FC236}">
                <a16:creationId xmlns:a16="http://schemas.microsoft.com/office/drawing/2014/main" id="{ECF9119B-34C1-21CA-0C2A-383FCAEE6116}"/>
              </a:ext>
            </a:extLst>
          </p:cNvPr>
          <p:cNvGraphicFramePr>
            <a:graphicFrameLocks noGrp="1"/>
          </p:cNvGraphicFramePr>
          <p:nvPr>
            <p:ph idx="1"/>
            <p:extLst>
              <p:ext uri="{D42A27DB-BD31-4B8C-83A1-F6EECF244321}">
                <p14:modId xmlns:p14="http://schemas.microsoft.com/office/powerpoint/2010/main" val="2753760476"/>
              </p:ext>
            </p:extLst>
          </p:nvPr>
        </p:nvGraphicFramePr>
        <p:xfrm>
          <a:off x="499145" y="1620854"/>
          <a:ext cx="11050001" cy="5120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181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7">
            <a:extLst>
              <a:ext uri="{FF2B5EF4-FFF2-40B4-BE49-F238E27FC236}">
                <a16:creationId xmlns:a16="http://schemas.microsoft.com/office/drawing/2014/main" id="{C5F144B6-CF8A-AA33-D57C-E91AF3342004}"/>
              </a:ext>
            </a:extLst>
          </p:cNvPr>
          <p:cNvSpPr txBox="1">
            <a:spLocks noGrp="1"/>
          </p:cNvSpPr>
          <p:nvPr>
            <p:ph type="sldNum" idx="12"/>
          </p:nvPr>
        </p:nvSpPr>
        <p:spPr>
          <a:xfrm>
            <a:off x="6688667" y="6492875"/>
            <a:ext cx="5004188" cy="2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000" b="1" dirty="0">
                <a:solidFill>
                  <a:srgbClr val="FF0000"/>
                </a:solidFill>
              </a:rPr>
              <a:t>2</a:t>
            </a:r>
            <a:r>
              <a:rPr lang="fr-CA" sz="1000" b="1" baseline="30000" dirty="0">
                <a:solidFill>
                  <a:srgbClr val="FF0000"/>
                </a:solidFill>
              </a:rPr>
              <a:t>nd</a:t>
            </a:r>
            <a:r>
              <a:rPr lang="fr-CA" sz="1000" b="1" dirty="0">
                <a:solidFill>
                  <a:srgbClr val="FF0000"/>
                </a:solidFill>
              </a:rPr>
              <a:t>  Forum Annuel International sur le Développement de la Région du lac Tchad </a:t>
            </a:r>
          </a:p>
        </p:txBody>
      </p:sp>
      <p:pic>
        <p:nvPicPr>
          <p:cNvPr id="5" name="Picture 1" descr="A picture containing text, gambling house, room&#10;&#10;Description automatically generated">
            <a:extLst>
              <a:ext uri="{FF2B5EF4-FFF2-40B4-BE49-F238E27FC236}">
                <a16:creationId xmlns:a16="http://schemas.microsoft.com/office/drawing/2014/main" id="{50725531-E8E9-B28E-9B51-C9FE6B54F9D5}"/>
              </a:ext>
            </a:extLst>
          </p:cNvPr>
          <p:cNvPicPr>
            <a:picLocks noChangeAspect="1"/>
          </p:cNvPicPr>
          <p:nvPr/>
        </p:nvPicPr>
        <p:blipFill>
          <a:blip r:embed="rId2"/>
          <a:stretch>
            <a:fillRect/>
          </a:stretch>
        </p:blipFill>
        <p:spPr>
          <a:xfrm>
            <a:off x="11383828" y="6518473"/>
            <a:ext cx="618055" cy="252000"/>
          </a:xfrm>
          <a:prstGeom prst="rect">
            <a:avLst/>
          </a:prstGeom>
        </p:spPr>
      </p:pic>
      <p:sp>
        <p:nvSpPr>
          <p:cNvPr id="12" name="ZoneTexte 11">
            <a:extLst>
              <a:ext uri="{FF2B5EF4-FFF2-40B4-BE49-F238E27FC236}">
                <a16:creationId xmlns:a16="http://schemas.microsoft.com/office/drawing/2014/main" id="{16DD28C6-EAB4-4BA3-D633-AAE9EB4109CD}"/>
              </a:ext>
            </a:extLst>
          </p:cNvPr>
          <p:cNvSpPr txBox="1"/>
          <p:nvPr/>
        </p:nvSpPr>
        <p:spPr>
          <a:xfrm>
            <a:off x="372732" y="663099"/>
            <a:ext cx="11528536" cy="5755422"/>
          </a:xfrm>
          <a:prstGeom prst="rect">
            <a:avLst/>
          </a:prstGeom>
          <a:solidFill>
            <a:schemeClr val="accent4">
              <a:lumMod val="40000"/>
              <a:lumOff val="60000"/>
            </a:schemeClr>
          </a:solidFill>
          <a:ln w="76200">
            <a:solidFill>
              <a:schemeClr val="accent1">
                <a:lumMod val="60000"/>
                <a:lumOff val="40000"/>
              </a:schemeClr>
            </a:solidFill>
          </a:ln>
        </p:spPr>
        <p:txBody>
          <a:bodyPr wrap="square">
            <a:spAutoFit/>
          </a:bodyPr>
          <a:lstStyle/>
          <a:p>
            <a:pPr algn="just"/>
            <a:r>
              <a:rPr lang="fr-FR" sz="3200" dirty="0">
                <a:ea typeface="Times New Roman" panose="02020603050405020304" pitchFamily="18" charset="0"/>
              </a:rPr>
              <a:t>Il s’agit de fournir aux parties prenantes locales, nationales et régionales des informations précises, actualisées et largement partagées sur les facteurs de fragilité et de conflit les plus aigus, ainsi que sur les possibilités de favoriser le développement et la stabilité grâce à la coopération transfrontalière. </a:t>
            </a:r>
            <a:endParaRPr lang="fr-FR" sz="3200" dirty="0">
              <a:ea typeface="Arial" panose="020B0604020202020204" pitchFamily="34" charset="0"/>
            </a:endParaRPr>
          </a:p>
          <a:p>
            <a:pPr algn="just"/>
            <a:endParaRPr lang="fr-FR" sz="1200" dirty="0">
              <a:ea typeface="Arial" panose="020B0604020202020204" pitchFamily="34" charset="0"/>
            </a:endParaRPr>
          </a:p>
          <a:p>
            <a:pPr algn="just"/>
            <a:r>
              <a:rPr lang="fr-FR" sz="3200" dirty="0">
                <a:ea typeface="Arial" panose="020B0604020202020204" pitchFamily="34" charset="0"/>
              </a:rPr>
              <a:t>En vue d’assurer la collecte des données pour alimenter la KMP, la firme NIRAS a été recruté.  La collecte des données a été faite suivant une méthodologie développée par la firme et validée conjointement par les parties prenantes. </a:t>
            </a:r>
          </a:p>
          <a:p>
            <a:pPr algn="just"/>
            <a:r>
              <a:rPr lang="fr-FR" sz="3200" dirty="0">
                <a:ea typeface="Arial" panose="020B0604020202020204" pitchFamily="34" charset="0"/>
              </a:rPr>
              <a:t>L’opération de collecte s’est déroulée </a:t>
            </a:r>
            <a:r>
              <a:rPr lang="fr-FR" sz="3200" dirty="0"/>
              <a:t>entre le 13 février et le 12 mars 2023. </a:t>
            </a:r>
            <a:endParaRPr lang="fr-FR" sz="4400" dirty="0"/>
          </a:p>
        </p:txBody>
      </p:sp>
      <p:sp>
        <p:nvSpPr>
          <p:cNvPr id="2" name="Titre 1">
            <a:extLst>
              <a:ext uri="{FF2B5EF4-FFF2-40B4-BE49-F238E27FC236}">
                <a16:creationId xmlns:a16="http://schemas.microsoft.com/office/drawing/2014/main" id="{683B7A6F-00FD-392F-1B72-48F85EC8CA76}"/>
              </a:ext>
            </a:extLst>
          </p:cNvPr>
          <p:cNvSpPr>
            <a:spLocks noGrp="1"/>
          </p:cNvSpPr>
          <p:nvPr>
            <p:ph type="title"/>
          </p:nvPr>
        </p:nvSpPr>
        <p:spPr>
          <a:xfrm>
            <a:off x="372732" y="21334"/>
            <a:ext cx="5594922" cy="752389"/>
          </a:xfrm>
        </p:spPr>
        <p:txBody>
          <a:bodyPr/>
          <a:lstStyle/>
          <a:p>
            <a:pPr algn="ctr"/>
            <a:r>
              <a:rPr lang="fr-FR" b="1" dirty="0"/>
              <a:t>Contexte et justification </a:t>
            </a:r>
            <a:endParaRPr lang="LID4096" b="1" dirty="0"/>
          </a:p>
        </p:txBody>
      </p:sp>
    </p:spTree>
    <p:extLst>
      <p:ext uri="{BB962C8B-B14F-4D97-AF65-F5344CB8AC3E}">
        <p14:creationId xmlns:p14="http://schemas.microsoft.com/office/powerpoint/2010/main" val="122120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7">
            <a:extLst>
              <a:ext uri="{FF2B5EF4-FFF2-40B4-BE49-F238E27FC236}">
                <a16:creationId xmlns:a16="http://schemas.microsoft.com/office/drawing/2014/main" id="{C5F144B6-CF8A-AA33-D57C-E91AF3342004}"/>
              </a:ext>
            </a:extLst>
          </p:cNvPr>
          <p:cNvSpPr txBox="1">
            <a:spLocks noGrp="1"/>
          </p:cNvSpPr>
          <p:nvPr>
            <p:ph type="sldNum" idx="12"/>
          </p:nvPr>
        </p:nvSpPr>
        <p:spPr>
          <a:xfrm>
            <a:off x="6688667" y="6492875"/>
            <a:ext cx="5004188" cy="2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000" b="1" dirty="0">
                <a:solidFill>
                  <a:srgbClr val="FF0000"/>
                </a:solidFill>
              </a:rPr>
              <a:t>2</a:t>
            </a:r>
            <a:r>
              <a:rPr lang="fr-CA" sz="1000" b="1" baseline="30000" dirty="0">
                <a:solidFill>
                  <a:srgbClr val="FF0000"/>
                </a:solidFill>
              </a:rPr>
              <a:t>nd</a:t>
            </a:r>
            <a:r>
              <a:rPr lang="fr-CA" sz="1000" b="1" dirty="0">
                <a:solidFill>
                  <a:srgbClr val="FF0000"/>
                </a:solidFill>
              </a:rPr>
              <a:t>  Forum Annuel International sur le Développement de la Région du lac Tchad </a:t>
            </a:r>
          </a:p>
        </p:txBody>
      </p:sp>
      <p:pic>
        <p:nvPicPr>
          <p:cNvPr id="5" name="Picture 1" descr="A picture containing text, gambling house, room&#10;&#10;Description automatically generated">
            <a:extLst>
              <a:ext uri="{FF2B5EF4-FFF2-40B4-BE49-F238E27FC236}">
                <a16:creationId xmlns:a16="http://schemas.microsoft.com/office/drawing/2014/main" id="{50725531-E8E9-B28E-9B51-C9FE6B54F9D5}"/>
              </a:ext>
            </a:extLst>
          </p:cNvPr>
          <p:cNvPicPr>
            <a:picLocks noChangeAspect="1"/>
          </p:cNvPicPr>
          <p:nvPr/>
        </p:nvPicPr>
        <p:blipFill>
          <a:blip r:embed="rId2"/>
          <a:stretch>
            <a:fillRect/>
          </a:stretch>
        </p:blipFill>
        <p:spPr>
          <a:xfrm>
            <a:off x="11383828" y="6518473"/>
            <a:ext cx="618055" cy="252000"/>
          </a:xfrm>
          <a:prstGeom prst="rect">
            <a:avLst/>
          </a:prstGeom>
        </p:spPr>
      </p:pic>
      <p:sp>
        <p:nvSpPr>
          <p:cNvPr id="12" name="ZoneTexte 11">
            <a:extLst>
              <a:ext uri="{FF2B5EF4-FFF2-40B4-BE49-F238E27FC236}">
                <a16:creationId xmlns:a16="http://schemas.microsoft.com/office/drawing/2014/main" id="{16DD28C6-EAB4-4BA3-D633-AAE9EB4109CD}"/>
              </a:ext>
            </a:extLst>
          </p:cNvPr>
          <p:cNvSpPr txBox="1"/>
          <p:nvPr/>
        </p:nvSpPr>
        <p:spPr>
          <a:xfrm>
            <a:off x="372732" y="663099"/>
            <a:ext cx="11528536" cy="5701561"/>
          </a:xfrm>
          <a:prstGeom prst="rect">
            <a:avLst/>
          </a:prstGeom>
          <a:solidFill>
            <a:schemeClr val="accent4">
              <a:lumMod val="40000"/>
              <a:lumOff val="60000"/>
            </a:schemeClr>
          </a:solidFill>
          <a:ln w="76200">
            <a:solidFill>
              <a:schemeClr val="accent1">
                <a:lumMod val="60000"/>
                <a:lumOff val="40000"/>
              </a:schemeClr>
            </a:solidFill>
          </a:ln>
        </p:spPr>
        <p:txBody>
          <a:bodyPr wrap="square">
            <a:spAutoFit/>
          </a:bodyPr>
          <a:lstStyle/>
          <a:p>
            <a:pPr marL="0" indent="0" algn="just">
              <a:buNone/>
            </a:pPr>
            <a:r>
              <a:rPr lang="fr-FR" sz="3400" dirty="0"/>
              <a:t>La collecte des données s’est reposée sur un travail d’enquêtes quantitatives et qualitatives, couvrant les différentes zones d’intervention de PROLAC-MCRP dans chaque pays d’intervention (Tchad, Niger, Cameroun et Nigeria). </a:t>
            </a:r>
          </a:p>
          <a:p>
            <a:pPr marL="0" indent="0" algn="just">
              <a:buNone/>
            </a:pPr>
            <a:endParaRPr lang="fr-FR" sz="1400" dirty="0"/>
          </a:p>
          <a:p>
            <a:pPr marL="0" indent="0" algn="just">
              <a:buNone/>
            </a:pPr>
            <a:endParaRPr lang="fr-FR" sz="1050" dirty="0"/>
          </a:p>
          <a:p>
            <a:pPr marL="0" indent="0" algn="just">
              <a:buNone/>
            </a:pPr>
            <a:r>
              <a:rPr lang="fr-FR" sz="3400" dirty="0"/>
              <a:t>Les facilitateurs sont sélectionnés sur la base de plusieurs critères (diplômes, expériences d’enquêtes de terrain et de recherche en sciences sociales dans les zones affectées par les conflits, organisation et animation de groupes de discussions et terrains de recherche, expériences de recherche auprès de groupes vulnérables, etc.). </a:t>
            </a:r>
          </a:p>
        </p:txBody>
      </p:sp>
      <p:sp>
        <p:nvSpPr>
          <p:cNvPr id="2" name="Titre 1">
            <a:extLst>
              <a:ext uri="{FF2B5EF4-FFF2-40B4-BE49-F238E27FC236}">
                <a16:creationId xmlns:a16="http://schemas.microsoft.com/office/drawing/2014/main" id="{683B7A6F-00FD-392F-1B72-48F85EC8CA76}"/>
              </a:ext>
            </a:extLst>
          </p:cNvPr>
          <p:cNvSpPr>
            <a:spLocks noGrp="1"/>
          </p:cNvSpPr>
          <p:nvPr>
            <p:ph type="title"/>
          </p:nvPr>
        </p:nvSpPr>
        <p:spPr>
          <a:xfrm>
            <a:off x="372732" y="21334"/>
            <a:ext cx="5594922" cy="752389"/>
          </a:xfrm>
        </p:spPr>
        <p:txBody>
          <a:bodyPr/>
          <a:lstStyle/>
          <a:p>
            <a:pPr algn="ctr"/>
            <a:r>
              <a:rPr lang="fr-FR" b="1" dirty="0"/>
              <a:t>Méthodologie</a:t>
            </a:r>
            <a:endParaRPr lang="LID4096" b="1" dirty="0"/>
          </a:p>
        </p:txBody>
      </p:sp>
    </p:spTree>
    <p:extLst>
      <p:ext uri="{BB962C8B-B14F-4D97-AF65-F5344CB8AC3E}">
        <p14:creationId xmlns:p14="http://schemas.microsoft.com/office/powerpoint/2010/main" val="320641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7">
            <a:extLst>
              <a:ext uri="{FF2B5EF4-FFF2-40B4-BE49-F238E27FC236}">
                <a16:creationId xmlns:a16="http://schemas.microsoft.com/office/drawing/2014/main" id="{C5F144B6-CF8A-AA33-D57C-E91AF3342004}"/>
              </a:ext>
            </a:extLst>
          </p:cNvPr>
          <p:cNvSpPr txBox="1">
            <a:spLocks noGrp="1"/>
          </p:cNvSpPr>
          <p:nvPr>
            <p:ph type="sldNum" idx="12"/>
          </p:nvPr>
        </p:nvSpPr>
        <p:spPr>
          <a:xfrm>
            <a:off x="6688667" y="6492875"/>
            <a:ext cx="5004188" cy="2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000" b="1" dirty="0">
                <a:solidFill>
                  <a:srgbClr val="FF0000"/>
                </a:solidFill>
              </a:rPr>
              <a:t>2</a:t>
            </a:r>
            <a:r>
              <a:rPr lang="fr-CA" sz="1000" b="1" baseline="30000" dirty="0">
                <a:solidFill>
                  <a:srgbClr val="FF0000"/>
                </a:solidFill>
              </a:rPr>
              <a:t>nd</a:t>
            </a:r>
            <a:r>
              <a:rPr lang="fr-CA" sz="1000" b="1" dirty="0">
                <a:solidFill>
                  <a:srgbClr val="FF0000"/>
                </a:solidFill>
              </a:rPr>
              <a:t>  Forum Annuel International sur le Développement de la Région du lac Tchad </a:t>
            </a:r>
          </a:p>
        </p:txBody>
      </p:sp>
      <p:pic>
        <p:nvPicPr>
          <p:cNvPr id="5" name="Picture 1" descr="A picture containing text, gambling house, room&#10;&#10;Description automatically generated">
            <a:extLst>
              <a:ext uri="{FF2B5EF4-FFF2-40B4-BE49-F238E27FC236}">
                <a16:creationId xmlns:a16="http://schemas.microsoft.com/office/drawing/2014/main" id="{50725531-E8E9-B28E-9B51-C9FE6B54F9D5}"/>
              </a:ext>
            </a:extLst>
          </p:cNvPr>
          <p:cNvPicPr>
            <a:picLocks noChangeAspect="1"/>
          </p:cNvPicPr>
          <p:nvPr/>
        </p:nvPicPr>
        <p:blipFill>
          <a:blip r:embed="rId2"/>
          <a:stretch>
            <a:fillRect/>
          </a:stretch>
        </p:blipFill>
        <p:spPr>
          <a:xfrm>
            <a:off x="11383828" y="6518473"/>
            <a:ext cx="618055" cy="252000"/>
          </a:xfrm>
          <a:prstGeom prst="rect">
            <a:avLst/>
          </a:prstGeom>
        </p:spPr>
      </p:pic>
      <p:sp>
        <p:nvSpPr>
          <p:cNvPr id="12" name="ZoneTexte 11">
            <a:extLst>
              <a:ext uri="{FF2B5EF4-FFF2-40B4-BE49-F238E27FC236}">
                <a16:creationId xmlns:a16="http://schemas.microsoft.com/office/drawing/2014/main" id="{16DD28C6-EAB4-4BA3-D633-AAE9EB4109CD}"/>
              </a:ext>
            </a:extLst>
          </p:cNvPr>
          <p:cNvSpPr txBox="1"/>
          <p:nvPr/>
        </p:nvSpPr>
        <p:spPr>
          <a:xfrm>
            <a:off x="372732" y="663099"/>
            <a:ext cx="11528536" cy="5873403"/>
          </a:xfrm>
          <a:prstGeom prst="rect">
            <a:avLst/>
          </a:prstGeom>
          <a:solidFill>
            <a:schemeClr val="accent4">
              <a:lumMod val="40000"/>
              <a:lumOff val="60000"/>
            </a:schemeClr>
          </a:solidFill>
          <a:ln w="76200">
            <a:solidFill>
              <a:schemeClr val="accent1">
                <a:lumMod val="60000"/>
                <a:lumOff val="40000"/>
              </a:schemeClr>
            </a:solidFill>
          </a:ln>
        </p:spPr>
        <p:txBody>
          <a:bodyPr wrap="square">
            <a:spAutoFit/>
          </a:bodyPr>
          <a:lstStyle/>
          <a:p>
            <a:pPr marL="0" indent="0" algn="just">
              <a:spcAft>
                <a:spcPts val="1300"/>
              </a:spcAft>
              <a:buNone/>
            </a:pPr>
            <a:r>
              <a:rPr lang="fr-FR" sz="3400" dirty="0"/>
              <a:t>Les facilitateurs habitent les régions, parlent les langues locales et disposent d’un réseau de contacts mobilisables dans les différentes zones enquêtées. Chaque facilitateur a été directement formé (3 jours de formation par pays) par NIRAS et BUCOFORE aux méthodologies quantitative et qualitative d’enquêtes sur le projet enquêté. </a:t>
            </a:r>
          </a:p>
          <a:p>
            <a:pPr marL="0" indent="0" algn="just">
              <a:spcAft>
                <a:spcPts val="1300"/>
              </a:spcAft>
              <a:buNone/>
            </a:pPr>
            <a:endParaRPr lang="fr-FR" sz="100" dirty="0"/>
          </a:p>
          <a:p>
            <a:pPr marL="0" indent="0" algn="just">
              <a:spcAft>
                <a:spcPts val="1300"/>
              </a:spcAft>
              <a:buNone/>
            </a:pPr>
            <a:r>
              <a:rPr lang="fr-FR" sz="3400" dirty="0"/>
              <a:t>La collecte des donnée a été électronique. Les facilitateurs sont munis des tablettes et ont utilisée l’application </a:t>
            </a:r>
            <a:r>
              <a:rPr lang="fr-FR" sz="3400" dirty="0" err="1"/>
              <a:t>Kobocollect</a:t>
            </a:r>
            <a:r>
              <a:rPr lang="fr-FR" sz="3400" dirty="0"/>
              <a:t> pour procéder à la collecte des quantitatives lors des enquêtes ménage. </a:t>
            </a:r>
          </a:p>
        </p:txBody>
      </p:sp>
      <p:sp>
        <p:nvSpPr>
          <p:cNvPr id="2" name="Titre 1">
            <a:extLst>
              <a:ext uri="{FF2B5EF4-FFF2-40B4-BE49-F238E27FC236}">
                <a16:creationId xmlns:a16="http://schemas.microsoft.com/office/drawing/2014/main" id="{683B7A6F-00FD-392F-1B72-48F85EC8CA76}"/>
              </a:ext>
            </a:extLst>
          </p:cNvPr>
          <p:cNvSpPr>
            <a:spLocks noGrp="1"/>
          </p:cNvSpPr>
          <p:nvPr>
            <p:ph type="title"/>
          </p:nvPr>
        </p:nvSpPr>
        <p:spPr>
          <a:xfrm>
            <a:off x="372732" y="21334"/>
            <a:ext cx="5594922" cy="752389"/>
          </a:xfrm>
        </p:spPr>
        <p:txBody>
          <a:bodyPr/>
          <a:lstStyle/>
          <a:p>
            <a:pPr algn="ctr"/>
            <a:r>
              <a:rPr lang="fr-FR" b="1" dirty="0"/>
              <a:t>Méthodologie</a:t>
            </a:r>
            <a:endParaRPr lang="LID4096" b="1" dirty="0"/>
          </a:p>
        </p:txBody>
      </p:sp>
    </p:spTree>
    <p:extLst>
      <p:ext uri="{BB962C8B-B14F-4D97-AF65-F5344CB8AC3E}">
        <p14:creationId xmlns:p14="http://schemas.microsoft.com/office/powerpoint/2010/main" val="263898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7">
            <a:extLst>
              <a:ext uri="{FF2B5EF4-FFF2-40B4-BE49-F238E27FC236}">
                <a16:creationId xmlns:a16="http://schemas.microsoft.com/office/drawing/2014/main" id="{C5F144B6-CF8A-AA33-D57C-E91AF3342004}"/>
              </a:ext>
            </a:extLst>
          </p:cNvPr>
          <p:cNvSpPr txBox="1">
            <a:spLocks noGrp="1"/>
          </p:cNvSpPr>
          <p:nvPr>
            <p:ph type="sldNum" idx="12"/>
          </p:nvPr>
        </p:nvSpPr>
        <p:spPr>
          <a:xfrm>
            <a:off x="6688667" y="6492875"/>
            <a:ext cx="5004188" cy="2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000" b="1" dirty="0">
                <a:solidFill>
                  <a:srgbClr val="FF0000"/>
                </a:solidFill>
              </a:rPr>
              <a:t>2</a:t>
            </a:r>
            <a:r>
              <a:rPr lang="fr-CA" sz="1000" b="1" baseline="30000" dirty="0">
                <a:solidFill>
                  <a:srgbClr val="FF0000"/>
                </a:solidFill>
              </a:rPr>
              <a:t>nd</a:t>
            </a:r>
            <a:r>
              <a:rPr lang="fr-CA" sz="1000" b="1" dirty="0">
                <a:solidFill>
                  <a:srgbClr val="FF0000"/>
                </a:solidFill>
              </a:rPr>
              <a:t>  Forum Annuel International sur le Développement de la Région du lac Tchad </a:t>
            </a:r>
          </a:p>
        </p:txBody>
      </p:sp>
      <p:pic>
        <p:nvPicPr>
          <p:cNvPr id="5" name="Picture 1" descr="A picture containing text, gambling house, room&#10;&#10;Description automatically generated">
            <a:extLst>
              <a:ext uri="{FF2B5EF4-FFF2-40B4-BE49-F238E27FC236}">
                <a16:creationId xmlns:a16="http://schemas.microsoft.com/office/drawing/2014/main" id="{50725531-E8E9-B28E-9B51-C9FE6B54F9D5}"/>
              </a:ext>
            </a:extLst>
          </p:cNvPr>
          <p:cNvPicPr>
            <a:picLocks noChangeAspect="1"/>
          </p:cNvPicPr>
          <p:nvPr/>
        </p:nvPicPr>
        <p:blipFill>
          <a:blip r:embed="rId2"/>
          <a:stretch>
            <a:fillRect/>
          </a:stretch>
        </p:blipFill>
        <p:spPr>
          <a:xfrm>
            <a:off x="11383828" y="6518473"/>
            <a:ext cx="618055" cy="252000"/>
          </a:xfrm>
          <a:prstGeom prst="rect">
            <a:avLst/>
          </a:prstGeom>
        </p:spPr>
      </p:pic>
      <p:sp>
        <p:nvSpPr>
          <p:cNvPr id="12" name="ZoneTexte 11">
            <a:extLst>
              <a:ext uri="{FF2B5EF4-FFF2-40B4-BE49-F238E27FC236}">
                <a16:creationId xmlns:a16="http://schemas.microsoft.com/office/drawing/2014/main" id="{16DD28C6-EAB4-4BA3-D633-AAE9EB4109CD}"/>
              </a:ext>
            </a:extLst>
          </p:cNvPr>
          <p:cNvSpPr txBox="1"/>
          <p:nvPr/>
        </p:nvSpPr>
        <p:spPr>
          <a:xfrm>
            <a:off x="211016" y="958077"/>
            <a:ext cx="7146387" cy="4524315"/>
          </a:xfrm>
          <a:prstGeom prst="rect">
            <a:avLst/>
          </a:prstGeom>
          <a:solidFill>
            <a:schemeClr val="accent4">
              <a:lumMod val="40000"/>
              <a:lumOff val="60000"/>
            </a:schemeClr>
          </a:solidFill>
          <a:ln w="76200">
            <a:solidFill>
              <a:schemeClr val="accent1">
                <a:lumMod val="60000"/>
                <a:lumOff val="40000"/>
              </a:schemeClr>
            </a:solidFill>
          </a:ln>
        </p:spPr>
        <p:txBody>
          <a:bodyPr wrap="square">
            <a:spAutoFit/>
          </a:bodyPr>
          <a:lstStyle/>
          <a:p>
            <a:pPr marL="0" indent="0">
              <a:buNone/>
            </a:pPr>
            <a:r>
              <a:rPr lang="fr-FR" sz="3200" dirty="0"/>
              <a:t>Le travail de terrain s’est déroulé dans 24 régions/Provinces, en 12 langues locales. </a:t>
            </a:r>
          </a:p>
          <a:p>
            <a:pPr marL="0" indent="0">
              <a:buNone/>
            </a:pPr>
            <a:r>
              <a:rPr lang="fr-FR" sz="3200" dirty="0"/>
              <a:t>Il a été articulé autour:</a:t>
            </a:r>
          </a:p>
          <a:p>
            <a:pPr marL="0" indent="0">
              <a:buNone/>
            </a:pPr>
            <a:endParaRPr lang="fr-FR" sz="3200" dirty="0"/>
          </a:p>
          <a:p>
            <a:pPr marL="0" indent="0">
              <a:buNone/>
            </a:pPr>
            <a:r>
              <a:rPr lang="fr-FR" sz="3200" dirty="0"/>
              <a:t>D’enquêtes quantitatives auprès d’environ 10,000 répondants dans 24 régions;</a:t>
            </a:r>
          </a:p>
          <a:p>
            <a:pPr marL="0" indent="0">
              <a:buNone/>
            </a:pPr>
            <a:endParaRPr lang="fr-FR" sz="3200" dirty="0"/>
          </a:p>
          <a:p>
            <a:pPr marL="0" indent="0">
              <a:buNone/>
            </a:pPr>
            <a:r>
              <a:rPr lang="fr-FR" sz="3200" dirty="0"/>
              <a:t>De groupes de discussions (environ 90) réunissant environ 950 participants.</a:t>
            </a:r>
          </a:p>
        </p:txBody>
      </p:sp>
      <p:sp>
        <p:nvSpPr>
          <p:cNvPr id="2" name="Titre 1">
            <a:extLst>
              <a:ext uri="{FF2B5EF4-FFF2-40B4-BE49-F238E27FC236}">
                <a16:creationId xmlns:a16="http://schemas.microsoft.com/office/drawing/2014/main" id="{683B7A6F-00FD-392F-1B72-48F85EC8CA76}"/>
              </a:ext>
            </a:extLst>
          </p:cNvPr>
          <p:cNvSpPr>
            <a:spLocks noGrp="1"/>
          </p:cNvSpPr>
          <p:nvPr>
            <p:ph type="title"/>
          </p:nvPr>
        </p:nvSpPr>
        <p:spPr>
          <a:xfrm>
            <a:off x="0" y="14528"/>
            <a:ext cx="7800597" cy="752389"/>
          </a:xfrm>
        </p:spPr>
        <p:txBody>
          <a:bodyPr>
            <a:normAutofit/>
          </a:bodyPr>
          <a:lstStyle/>
          <a:p>
            <a:pPr algn="ctr"/>
            <a:r>
              <a:rPr lang="fr-FR" b="1" dirty="0"/>
              <a:t>Méthodologie </a:t>
            </a:r>
            <a:r>
              <a:rPr lang="fr-FR" sz="4400" b="1" dirty="0"/>
              <a:t>(échantillonnage)</a:t>
            </a:r>
            <a:endParaRPr lang="LID4096" b="1" dirty="0"/>
          </a:p>
        </p:txBody>
      </p:sp>
      <p:pic>
        <p:nvPicPr>
          <p:cNvPr id="3" name="Picture 15">
            <a:extLst>
              <a:ext uri="{FF2B5EF4-FFF2-40B4-BE49-F238E27FC236}">
                <a16:creationId xmlns:a16="http://schemas.microsoft.com/office/drawing/2014/main" id="{13EE8BAB-DBCD-B5C0-E51E-BA664C5B7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333" y="253218"/>
            <a:ext cx="3724053" cy="3137515"/>
          </a:xfrm>
          <a:prstGeom prst="rect">
            <a:avLst/>
          </a:prstGeom>
        </p:spPr>
      </p:pic>
      <p:pic>
        <p:nvPicPr>
          <p:cNvPr id="6" name="Picture 16">
            <a:extLst>
              <a:ext uri="{FF2B5EF4-FFF2-40B4-BE49-F238E27FC236}">
                <a16:creationId xmlns:a16="http://schemas.microsoft.com/office/drawing/2014/main" id="{BF7B1B43-AC8B-DCDC-F97D-CB0652E33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8333" y="3324583"/>
            <a:ext cx="3714522" cy="3142693"/>
          </a:xfrm>
          <a:prstGeom prst="rect">
            <a:avLst/>
          </a:prstGeom>
        </p:spPr>
      </p:pic>
    </p:spTree>
    <p:extLst>
      <p:ext uri="{BB962C8B-B14F-4D97-AF65-F5344CB8AC3E}">
        <p14:creationId xmlns:p14="http://schemas.microsoft.com/office/powerpoint/2010/main" val="292953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7">
            <a:extLst>
              <a:ext uri="{FF2B5EF4-FFF2-40B4-BE49-F238E27FC236}">
                <a16:creationId xmlns:a16="http://schemas.microsoft.com/office/drawing/2014/main" id="{C5F144B6-CF8A-AA33-D57C-E91AF3342004}"/>
              </a:ext>
            </a:extLst>
          </p:cNvPr>
          <p:cNvSpPr txBox="1">
            <a:spLocks noGrp="1"/>
          </p:cNvSpPr>
          <p:nvPr>
            <p:ph type="sldNum" idx="12"/>
          </p:nvPr>
        </p:nvSpPr>
        <p:spPr>
          <a:xfrm>
            <a:off x="6688667" y="6492875"/>
            <a:ext cx="5004188" cy="2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000" b="1" dirty="0">
                <a:solidFill>
                  <a:srgbClr val="FF0000"/>
                </a:solidFill>
              </a:rPr>
              <a:t>2</a:t>
            </a:r>
            <a:r>
              <a:rPr lang="fr-CA" sz="1000" b="1" baseline="30000" dirty="0">
                <a:solidFill>
                  <a:srgbClr val="FF0000"/>
                </a:solidFill>
              </a:rPr>
              <a:t>nd</a:t>
            </a:r>
            <a:r>
              <a:rPr lang="fr-CA" sz="1000" b="1" dirty="0">
                <a:solidFill>
                  <a:srgbClr val="FF0000"/>
                </a:solidFill>
              </a:rPr>
              <a:t>  Forum Annuel International sur le Développement de la Région du lac Tchad </a:t>
            </a:r>
          </a:p>
        </p:txBody>
      </p:sp>
      <p:pic>
        <p:nvPicPr>
          <p:cNvPr id="5" name="Picture 1" descr="A picture containing text, gambling house, room&#10;&#10;Description automatically generated">
            <a:extLst>
              <a:ext uri="{FF2B5EF4-FFF2-40B4-BE49-F238E27FC236}">
                <a16:creationId xmlns:a16="http://schemas.microsoft.com/office/drawing/2014/main" id="{50725531-E8E9-B28E-9B51-C9FE6B54F9D5}"/>
              </a:ext>
            </a:extLst>
          </p:cNvPr>
          <p:cNvPicPr>
            <a:picLocks noChangeAspect="1"/>
          </p:cNvPicPr>
          <p:nvPr/>
        </p:nvPicPr>
        <p:blipFill>
          <a:blip r:embed="rId2"/>
          <a:stretch>
            <a:fillRect/>
          </a:stretch>
        </p:blipFill>
        <p:spPr>
          <a:xfrm>
            <a:off x="11383828" y="6518473"/>
            <a:ext cx="618055" cy="252000"/>
          </a:xfrm>
          <a:prstGeom prst="rect">
            <a:avLst/>
          </a:prstGeom>
        </p:spPr>
      </p:pic>
      <p:sp>
        <p:nvSpPr>
          <p:cNvPr id="2" name="Titre 1">
            <a:extLst>
              <a:ext uri="{FF2B5EF4-FFF2-40B4-BE49-F238E27FC236}">
                <a16:creationId xmlns:a16="http://schemas.microsoft.com/office/drawing/2014/main" id="{683B7A6F-00FD-392F-1B72-48F85EC8CA76}"/>
              </a:ext>
            </a:extLst>
          </p:cNvPr>
          <p:cNvSpPr>
            <a:spLocks noGrp="1"/>
          </p:cNvSpPr>
          <p:nvPr>
            <p:ph type="title"/>
          </p:nvPr>
        </p:nvSpPr>
        <p:spPr>
          <a:xfrm>
            <a:off x="190116" y="-36668"/>
            <a:ext cx="8567225" cy="752389"/>
          </a:xfrm>
        </p:spPr>
        <p:txBody>
          <a:bodyPr>
            <a:normAutofit/>
          </a:bodyPr>
          <a:lstStyle/>
          <a:p>
            <a:pPr algn="ctr"/>
            <a:r>
              <a:rPr lang="fr-FR" b="1" dirty="0">
                <a:ea typeface="Cambria" panose="02040503050406030204" pitchFamily="18" charset="0"/>
              </a:rPr>
              <a:t>Méthodologie (les secteurs identifiés)</a:t>
            </a:r>
            <a:endParaRPr lang="LID4096" b="1" dirty="0"/>
          </a:p>
        </p:txBody>
      </p:sp>
      <p:sp>
        <p:nvSpPr>
          <p:cNvPr id="3" name="Espace réservé du contenu 2">
            <a:extLst>
              <a:ext uri="{FF2B5EF4-FFF2-40B4-BE49-F238E27FC236}">
                <a16:creationId xmlns:a16="http://schemas.microsoft.com/office/drawing/2014/main" id="{CEAFC4E0-AED8-A6C8-5503-8E509CAFB43D}"/>
              </a:ext>
            </a:extLst>
          </p:cNvPr>
          <p:cNvSpPr>
            <a:spLocks noGrp="1"/>
          </p:cNvSpPr>
          <p:nvPr>
            <p:ph idx="1"/>
          </p:nvPr>
        </p:nvSpPr>
        <p:spPr>
          <a:xfrm>
            <a:off x="1257300" y="2536034"/>
            <a:ext cx="10744583" cy="3982439"/>
          </a:xfrm>
        </p:spPr>
        <p:txBody>
          <a:bodyPr>
            <a:noAutofit/>
          </a:bodyPr>
          <a:lstStyle/>
          <a:p>
            <a:pPr marL="0" indent="0" algn="just">
              <a:buNone/>
            </a:pPr>
            <a:endParaRPr lang="fr-FR" dirty="0">
              <a:effectLst/>
              <a:latin typeface="Segoe UI" panose="020B0502040204020203" pitchFamily="34" charset="0"/>
              <a:ea typeface="Verdana" panose="020B0604030504040204" pitchFamily="34" charset="0"/>
              <a:cs typeface="Segoe UI" panose="020B0502040204020203" pitchFamily="34" charset="0"/>
            </a:endParaRPr>
          </a:p>
          <a:p>
            <a:pPr marL="0" indent="0" algn="just">
              <a:buNone/>
            </a:pPr>
            <a:endParaRPr lang="fr-FR" dirty="0">
              <a:latin typeface="Segoe UI" panose="020B0502040204020203" pitchFamily="34" charset="0"/>
              <a:ea typeface="Verdana" panose="020B0604030504040204" pitchFamily="34" charset="0"/>
              <a:cs typeface="Segoe UI" panose="020B0502040204020203" pitchFamily="34" charset="0"/>
            </a:endParaRPr>
          </a:p>
          <a:p>
            <a:pPr marL="0" indent="0" algn="just">
              <a:buNone/>
            </a:pPr>
            <a:r>
              <a:rPr lang="fr-FR" dirty="0">
                <a:effectLst/>
                <a:latin typeface="Segoe UI" panose="020B0502040204020203" pitchFamily="34" charset="0"/>
                <a:ea typeface="Verdana" panose="020B0604030504040204" pitchFamily="34" charset="0"/>
                <a:cs typeface="Segoe UI" panose="020B0502040204020203" pitchFamily="34" charset="0"/>
              </a:rPr>
              <a:t> </a:t>
            </a:r>
            <a:endParaRPr lang="fr-FR" dirty="0">
              <a:effectLst/>
              <a:latin typeface="Segoe UI" panose="020B0502040204020203" pitchFamily="34" charset="0"/>
              <a:ea typeface="Verdana" panose="020B0604030504040204" pitchFamily="34" charset="0"/>
              <a:cs typeface="Times New Roman" panose="02020603050405020304" pitchFamily="18" charset="0"/>
            </a:endParaRPr>
          </a:p>
          <a:p>
            <a:pPr marL="0" indent="0">
              <a:buNone/>
            </a:pPr>
            <a:endParaRPr lang="LID4096" dirty="0"/>
          </a:p>
        </p:txBody>
      </p:sp>
      <p:graphicFrame>
        <p:nvGraphicFramePr>
          <p:cNvPr id="6" name="Tableau 6">
            <a:extLst>
              <a:ext uri="{FF2B5EF4-FFF2-40B4-BE49-F238E27FC236}">
                <a16:creationId xmlns:a16="http://schemas.microsoft.com/office/drawing/2014/main" id="{BB40CDB1-466F-6EF9-65B1-7185A130F286}"/>
              </a:ext>
            </a:extLst>
          </p:cNvPr>
          <p:cNvGraphicFramePr>
            <a:graphicFrameLocks/>
          </p:cNvGraphicFramePr>
          <p:nvPr>
            <p:extLst>
              <p:ext uri="{D42A27DB-BD31-4B8C-83A1-F6EECF244321}">
                <p14:modId xmlns:p14="http://schemas.microsoft.com/office/powerpoint/2010/main" val="1610463516"/>
              </p:ext>
            </p:extLst>
          </p:nvPr>
        </p:nvGraphicFramePr>
        <p:xfrm>
          <a:off x="190117" y="625854"/>
          <a:ext cx="11811765" cy="6008578"/>
        </p:xfrm>
        <a:graphic>
          <a:graphicData uri="http://schemas.openxmlformats.org/drawingml/2006/table">
            <a:tbl>
              <a:tblPr firstRow="1" bandRow="1">
                <a:tableStyleId>{5C22544A-7EE6-4342-B048-85BDC9FD1C3A}</a:tableStyleId>
              </a:tblPr>
              <a:tblGrid>
                <a:gridCol w="2902647">
                  <a:extLst>
                    <a:ext uri="{9D8B030D-6E8A-4147-A177-3AD203B41FA5}">
                      <a16:colId xmlns:a16="http://schemas.microsoft.com/office/drawing/2014/main" val="305476079"/>
                    </a:ext>
                  </a:extLst>
                </a:gridCol>
                <a:gridCol w="8909118">
                  <a:extLst>
                    <a:ext uri="{9D8B030D-6E8A-4147-A177-3AD203B41FA5}">
                      <a16:colId xmlns:a16="http://schemas.microsoft.com/office/drawing/2014/main" val="4215783719"/>
                    </a:ext>
                  </a:extLst>
                </a:gridCol>
              </a:tblGrid>
              <a:tr h="367646">
                <a:tc>
                  <a:txBody>
                    <a:bodyPr/>
                    <a:lstStyle/>
                    <a:p>
                      <a:r>
                        <a:rPr lang="fr-FR" sz="2400" dirty="0"/>
                        <a:t>Secteurs </a:t>
                      </a:r>
                      <a:endParaRPr lang="LID4096" sz="2400" dirty="0"/>
                    </a:p>
                  </a:txBody>
                  <a:tcPr/>
                </a:tc>
                <a:tc>
                  <a:txBody>
                    <a:bodyPr/>
                    <a:lstStyle/>
                    <a:p>
                      <a:r>
                        <a:rPr lang="fr-FR" sz="2400" dirty="0"/>
                        <a:t>Description</a:t>
                      </a:r>
                      <a:endParaRPr lang="LID4096" sz="2400" dirty="0"/>
                    </a:p>
                  </a:txBody>
                  <a:tcPr/>
                </a:tc>
                <a:extLst>
                  <a:ext uri="{0D108BD9-81ED-4DB2-BD59-A6C34878D82A}">
                    <a16:rowId xmlns:a16="http://schemas.microsoft.com/office/drawing/2014/main" val="2292994680"/>
                  </a:ext>
                </a:extLst>
              </a:tr>
              <a:tr h="769095">
                <a:tc>
                  <a:txBody>
                    <a:bodyPr/>
                    <a:lstStyle/>
                    <a:p>
                      <a:pPr marL="0" algn="l" defTabSz="1371600" rtl="0" eaLnBrk="1" latinLnBrk="0" hangingPunct="1">
                        <a:lnSpc>
                          <a:spcPct val="100000"/>
                        </a:lnSpc>
                        <a:spcAft>
                          <a:spcPts val="1300"/>
                        </a:spcAft>
                      </a:pPr>
                      <a:r>
                        <a:rPr lang="fr-FR" sz="2400" b="1" kern="1200" dirty="0">
                          <a:solidFill>
                            <a:schemeClr val="dk1"/>
                          </a:solidFill>
                          <a:effectLst/>
                          <a:latin typeface="+mn-lt"/>
                          <a:ea typeface="+mn-ea"/>
                          <a:cs typeface="+mn-cs"/>
                        </a:rPr>
                        <a:t>Climat </a:t>
                      </a:r>
                    </a:p>
                  </a:txBody>
                  <a:tcPr marL="68580" marR="68580" marT="0" marB="0" anchor="ctr"/>
                </a:tc>
                <a:tc>
                  <a:txBody>
                    <a:bodyPr/>
                    <a:lstStyle/>
                    <a:p>
                      <a:pPr marL="0" algn="l" defTabSz="1371600" rtl="0" eaLnBrk="1" latinLnBrk="0" hangingPunct="1">
                        <a:lnSpc>
                          <a:spcPct val="100000"/>
                        </a:lnSpc>
                        <a:spcAft>
                          <a:spcPts val="1300"/>
                        </a:spcAft>
                      </a:pPr>
                      <a:r>
                        <a:rPr lang="fr-FR" sz="2400" kern="1200" dirty="0">
                          <a:solidFill>
                            <a:schemeClr val="dk1"/>
                          </a:solidFill>
                          <a:effectLst/>
                          <a:latin typeface="+mn-lt"/>
                          <a:ea typeface="+mn-ea"/>
                          <a:cs typeface="+mn-cs"/>
                        </a:rPr>
                        <a:t>Accès à l’eau, impacts sur les activités agricoles, fréquence des catastrophes naturelles</a:t>
                      </a:r>
                      <a:endParaRPr lang="LID4096" sz="2400" kern="1200" dirty="0">
                        <a:solidFill>
                          <a:schemeClr val="dk1"/>
                        </a:solidFill>
                        <a:effectLst/>
                        <a:latin typeface="+mn-lt"/>
                        <a:ea typeface="+mn-ea"/>
                        <a:cs typeface="+mn-cs"/>
                      </a:endParaRPr>
                    </a:p>
                  </a:txBody>
                  <a:tcPr/>
                </a:tc>
                <a:extLst>
                  <a:ext uri="{0D108BD9-81ED-4DB2-BD59-A6C34878D82A}">
                    <a16:rowId xmlns:a16="http://schemas.microsoft.com/office/drawing/2014/main" val="1744961375"/>
                  </a:ext>
                </a:extLst>
              </a:tr>
              <a:tr h="351586">
                <a:tc>
                  <a:txBody>
                    <a:bodyPr/>
                    <a:lstStyle/>
                    <a:p>
                      <a:pPr marL="0" algn="l" defTabSz="1371600" rtl="0" eaLnBrk="1" latinLnBrk="0" hangingPunct="1">
                        <a:lnSpc>
                          <a:spcPct val="100000"/>
                        </a:lnSpc>
                        <a:spcAft>
                          <a:spcPts val="1300"/>
                        </a:spcAft>
                      </a:pPr>
                      <a:r>
                        <a:rPr lang="fr-FR" sz="2400" b="1" kern="1200" dirty="0">
                          <a:solidFill>
                            <a:schemeClr val="dk1"/>
                          </a:solidFill>
                          <a:effectLst/>
                          <a:latin typeface="+mn-lt"/>
                          <a:ea typeface="+mn-ea"/>
                          <a:cs typeface="+mn-cs"/>
                        </a:rPr>
                        <a:t>Environnement</a:t>
                      </a:r>
                    </a:p>
                  </a:txBody>
                  <a:tcPr marL="68580" marR="68580" marT="0" marB="0" anchor="ctr"/>
                </a:tc>
                <a:tc>
                  <a:txBody>
                    <a:bodyPr/>
                    <a:lstStyle/>
                    <a:p>
                      <a:pPr marL="0" algn="l" defTabSz="1371600" rtl="0" eaLnBrk="1" latinLnBrk="0" hangingPunct="1">
                        <a:lnSpc>
                          <a:spcPct val="100000"/>
                        </a:lnSpc>
                        <a:spcAft>
                          <a:spcPts val="1300"/>
                        </a:spcAft>
                      </a:pPr>
                      <a:r>
                        <a:rPr lang="fr-FR" sz="2400" kern="1200" dirty="0">
                          <a:solidFill>
                            <a:schemeClr val="dk1"/>
                          </a:solidFill>
                          <a:effectLst/>
                          <a:latin typeface="+mn-lt"/>
                          <a:ea typeface="+mn-ea"/>
                          <a:cs typeface="+mn-cs"/>
                        </a:rPr>
                        <a:t>Zones et espaces naturels, terre cultivable (accès, utilité)</a:t>
                      </a:r>
                    </a:p>
                  </a:txBody>
                  <a:tcPr marL="68580" marR="68580" marT="0" marB="0" anchor="ctr"/>
                </a:tc>
                <a:extLst>
                  <a:ext uri="{0D108BD9-81ED-4DB2-BD59-A6C34878D82A}">
                    <a16:rowId xmlns:a16="http://schemas.microsoft.com/office/drawing/2014/main" val="1625642634"/>
                  </a:ext>
                </a:extLst>
              </a:tr>
              <a:tr h="1054758">
                <a:tc>
                  <a:txBody>
                    <a:bodyPr/>
                    <a:lstStyle/>
                    <a:p>
                      <a:pPr marL="0" algn="l" defTabSz="1371600" rtl="0" eaLnBrk="1" latinLnBrk="0" hangingPunct="1">
                        <a:lnSpc>
                          <a:spcPct val="100000"/>
                        </a:lnSpc>
                        <a:spcAft>
                          <a:spcPts val="1300"/>
                        </a:spcAft>
                      </a:pPr>
                      <a:r>
                        <a:rPr lang="fr-FR" sz="2400" b="1" kern="1200" dirty="0">
                          <a:solidFill>
                            <a:schemeClr val="dk1"/>
                          </a:solidFill>
                          <a:effectLst/>
                          <a:latin typeface="+mn-lt"/>
                          <a:ea typeface="+mn-ea"/>
                          <a:cs typeface="+mn-cs"/>
                        </a:rPr>
                        <a:t>Gouvernance et sécurité</a:t>
                      </a:r>
                    </a:p>
                  </a:txBody>
                  <a:tcPr marL="68580" marR="68580" marT="0" marB="0" anchor="ctr"/>
                </a:tc>
                <a:tc>
                  <a:txBody>
                    <a:bodyPr/>
                    <a:lstStyle/>
                    <a:p>
                      <a:pPr marL="0" algn="l" defTabSz="1371600" rtl="0" eaLnBrk="1" latinLnBrk="0" hangingPunct="1">
                        <a:lnSpc>
                          <a:spcPct val="100000"/>
                        </a:lnSpc>
                        <a:spcAft>
                          <a:spcPts val="1300"/>
                        </a:spcAft>
                      </a:pPr>
                      <a:r>
                        <a:rPr lang="fr-FR" sz="2400" kern="1200" dirty="0">
                          <a:solidFill>
                            <a:schemeClr val="dk1"/>
                          </a:solidFill>
                          <a:effectLst/>
                          <a:latin typeface="+mn-lt"/>
                          <a:ea typeface="+mn-ea"/>
                          <a:cs typeface="+mn-cs"/>
                        </a:rPr>
                        <a:t>Présence des autorités dans la localité, capacité de l’État à assurer la sécurité, satisfaire l’accès aux services de base, répondre aux priorités de développement</a:t>
                      </a:r>
                    </a:p>
                  </a:txBody>
                  <a:tcPr marL="68580" marR="68580" marT="0" marB="0" anchor="ctr"/>
                </a:tc>
                <a:extLst>
                  <a:ext uri="{0D108BD9-81ED-4DB2-BD59-A6C34878D82A}">
                    <a16:rowId xmlns:a16="http://schemas.microsoft.com/office/drawing/2014/main" val="158617347"/>
                  </a:ext>
                </a:extLst>
              </a:tr>
              <a:tr h="703172">
                <a:tc>
                  <a:txBody>
                    <a:bodyPr/>
                    <a:lstStyle/>
                    <a:p>
                      <a:pPr marL="0" algn="l" defTabSz="1371600" rtl="0" eaLnBrk="1" latinLnBrk="0" hangingPunct="1">
                        <a:lnSpc>
                          <a:spcPct val="100000"/>
                        </a:lnSpc>
                        <a:spcAft>
                          <a:spcPts val="1300"/>
                        </a:spcAft>
                      </a:pPr>
                      <a:r>
                        <a:rPr lang="fr-FR" sz="2400" b="1" kern="1200" dirty="0">
                          <a:solidFill>
                            <a:schemeClr val="dk1"/>
                          </a:solidFill>
                          <a:effectLst/>
                          <a:latin typeface="+mn-lt"/>
                          <a:ea typeface="+mn-ea"/>
                          <a:cs typeface="+mn-cs"/>
                        </a:rPr>
                        <a:t>Accès aux services</a:t>
                      </a:r>
                    </a:p>
                  </a:txBody>
                  <a:tcPr marL="68580" marR="68580" marT="0" marB="0" anchor="ctr"/>
                </a:tc>
                <a:tc>
                  <a:txBody>
                    <a:bodyPr/>
                    <a:lstStyle/>
                    <a:p>
                      <a:pPr marL="0" algn="l" defTabSz="1371600" rtl="0" eaLnBrk="1" latinLnBrk="0" hangingPunct="1">
                        <a:lnSpc>
                          <a:spcPct val="100000"/>
                        </a:lnSpc>
                        <a:spcAft>
                          <a:spcPts val="1300"/>
                        </a:spcAft>
                      </a:pPr>
                      <a:r>
                        <a:rPr lang="fr-FR" sz="2400" kern="1200" dirty="0">
                          <a:solidFill>
                            <a:schemeClr val="dk1"/>
                          </a:solidFill>
                          <a:effectLst/>
                          <a:latin typeface="+mn-lt"/>
                          <a:ea typeface="+mn-ea"/>
                          <a:cs typeface="+mn-cs"/>
                        </a:rPr>
                        <a:t>Eau, santé, éducation, technologies de communication, infrastructures de transport</a:t>
                      </a:r>
                    </a:p>
                  </a:txBody>
                  <a:tcPr marL="68580" marR="68580" marT="0" marB="0" anchor="ctr"/>
                </a:tc>
                <a:extLst>
                  <a:ext uri="{0D108BD9-81ED-4DB2-BD59-A6C34878D82A}">
                    <a16:rowId xmlns:a16="http://schemas.microsoft.com/office/drawing/2014/main" val="3490417908"/>
                  </a:ext>
                </a:extLst>
              </a:tr>
              <a:tr h="703172">
                <a:tc>
                  <a:txBody>
                    <a:bodyPr/>
                    <a:lstStyle/>
                    <a:p>
                      <a:pPr marL="0" algn="l" defTabSz="1371600" rtl="0" eaLnBrk="1" latinLnBrk="0" hangingPunct="1">
                        <a:lnSpc>
                          <a:spcPct val="100000"/>
                        </a:lnSpc>
                        <a:spcAft>
                          <a:spcPts val="1300"/>
                        </a:spcAft>
                      </a:pPr>
                      <a:r>
                        <a:rPr lang="fr-FR" sz="2400" b="1" kern="1200" dirty="0">
                          <a:solidFill>
                            <a:schemeClr val="dk1"/>
                          </a:solidFill>
                          <a:effectLst/>
                          <a:latin typeface="+mn-lt"/>
                          <a:ea typeface="+mn-ea"/>
                          <a:cs typeface="+mn-cs"/>
                        </a:rPr>
                        <a:t>Développement socio-économique</a:t>
                      </a:r>
                    </a:p>
                  </a:txBody>
                  <a:tcPr marL="68580" marR="68580" marT="0" marB="0" anchor="ctr"/>
                </a:tc>
                <a:tc>
                  <a:txBody>
                    <a:bodyPr/>
                    <a:lstStyle/>
                    <a:p>
                      <a:pPr marL="0" algn="l" defTabSz="1371600" rtl="0" eaLnBrk="1" latinLnBrk="0" hangingPunct="1">
                        <a:lnSpc>
                          <a:spcPct val="100000"/>
                        </a:lnSpc>
                        <a:spcAft>
                          <a:spcPts val="1300"/>
                        </a:spcAft>
                      </a:pPr>
                      <a:r>
                        <a:rPr lang="fr-FR" sz="2400" kern="1200" dirty="0">
                          <a:solidFill>
                            <a:schemeClr val="dk1"/>
                          </a:solidFill>
                          <a:effectLst/>
                          <a:latin typeface="+mn-lt"/>
                          <a:ea typeface="+mn-ea"/>
                          <a:cs typeface="+mn-cs"/>
                        </a:rPr>
                        <a:t>Accès à l’emploi, couverture des besoins primaires</a:t>
                      </a:r>
                    </a:p>
                  </a:txBody>
                  <a:tcPr marL="68580" marR="68580" marT="0" marB="0" anchor="ctr"/>
                </a:tc>
                <a:extLst>
                  <a:ext uri="{0D108BD9-81ED-4DB2-BD59-A6C34878D82A}">
                    <a16:rowId xmlns:a16="http://schemas.microsoft.com/office/drawing/2014/main" val="414964244"/>
                  </a:ext>
                </a:extLst>
              </a:tr>
              <a:tr h="703172">
                <a:tc>
                  <a:txBody>
                    <a:bodyPr/>
                    <a:lstStyle/>
                    <a:p>
                      <a:pPr marL="0" algn="l" defTabSz="1371600" rtl="0" eaLnBrk="1" latinLnBrk="0" hangingPunct="1">
                        <a:lnSpc>
                          <a:spcPct val="100000"/>
                        </a:lnSpc>
                        <a:spcAft>
                          <a:spcPts val="1300"/>
                        </a:spcAft>
                      </a:pPr>
                      <a:r>
                        <a:rPr lang="fr-FR" sz="2400" b="1" kern="1200" dirty="0">
                          <a:solidFill>
                            <a:schemeClr val="dk1"/>
                          </a:solidFill>
                          <a:effectLst/>
                          <a:latin typeface="+mn-lt"/>
                          <a:ea typeface="+mn-ea"/>
                          <a:cs typeface="+mn-cs"/>
                        </a:rPr>
                        <a:t>Cohésion sociale</a:t>
                      </a:r>
                    </a:p>
                  </a:txBody>
                  <a:tcPr marL="68580" marR="68580" marT="0" marB="0" anchor="ctr"/>
                </a:tc>
                <a:tc>
                  <a:txBody>
                    <a:bodyPr/>
                    <a:lstStyle/>
                    <a:p>
                      <a:pPr marL="0" algn="l" defTabSz="1371600" rtl="0" eaLnBrk="1" latinLnBrk="0" hangingPunct="1">
                        <a:lnSpc>
                          <a:spcPct val="100000"/>
                        </a:lnSpc>
                        <a:spcAft>
                          <a:spcPts val="1300"/>
                        </a:spcAft>
                      </a:pPr>
                      <a:r>
                        <a:rPr lang="fr-FR" sz="2400" kern="1200" dirty="0">
                          <a:solidFill>
                            <a:schemeClr val="dk1"/>
                          </a:solidFill>
                          <a:effectLst/>
                          <a:latin typeface="+mn-lt"/>
                          <a:ea typeface="+mn-ea"/>
                          <a:cs typeface="+mn-cs"/>
                        </a:rPr>
                        <a:t>Déplacement de population, accès des populations vulnérables aux services sociaux de base</a:t>
                      </a:r>
                    </a:p>
                  </a:txBody>
                  <a:tcPr marL="68580" marR="68580" marT="0" marB="0" anchor="ctr"/>
                </a:tc>
                <a:extLst>
                  <a:ext uri="{0D108BD9-81ED-4DB2-BD59-A6C34878D82A}">
                    <a16:rowId xmlns:a16="http://schemas.microsoft.com/office/drawing/2014/main" val="3987033644"/>
                  </a:ext>
                </a:extLst>
              </a:tr>
              <a:tr h="703172">
                <a:tc>
                  <a:txBody>
                    <a:bodyPr/>
                    <a:lstStyle/>
                    <a:p>
                      <a:pPr marL="0" algn="l" defTabSz="1371600" rtl="0" eaLnBrk="1" latinLnBrk="0" hangingPunct="1">
                        <a:lnSpc>
                          <a:spcPct val="100000"/>
                        </a:lnSpc>
                        <a:spcAft>
                          <a:spcPts val="1300"/>
                        </a:spcAft>
                      </a:pPr>
                      <a:r>
                        <a:rPr lang="fr-FR" sz="2400" b="1" kern="1200" dirty="0">
                          <a:solidFill>
                            <a:schemeClr val="dk1"/>
                          </a:solidFill>
                          <a:effectLst/>
                          <a:latin typeface="+mn-lt"/>
                          <a:ea typeface="+mn-ea"/>
                          <a:cs typeface="+mn-cs"/>
                        </a:rPr>
                        <a:t>Sécurité</a:t>
                      </a:r>
                    </a:p>
                  </a:txBody>
                  <a:tcPr marL="68580" marR="68580" marT="0" marB="0" anchor="ctr"/>
                </a:tc>
                <a:tc>
                  <a:txBody>
                    <a:bodyPr/>
                    <a:lstStyle/>
                    <a:p>
                      <a:pPr marL="0" algn="l" defTabSz="1371600" rtl="0" eaLnBrk="1" latinLnBrk="0" hangingPunct="1">
                        <a:lnSpc>
                          <a:spcPct val="100000"/>
                        </a:lnSpc>
                        <a:spcAft>
                          <a:spcPts val="1300"/>
                        </a:spcAft>
                      </a:pPr>
                      <a:r>
                        <a:rPr lang="fr-FR" sz="2400" kern="1200" dirty="0">
                          <a:solidFill>
                            <a:schemeClr val="dk1"/>
                          </a:solidFill>
                          <a:effectLst/>
                          <a:latin typeface="+mn-lt"/>
                          <a:ea typeface="+mn-ea"/>
                          <a:cs typeface="+mn-cs"/>
                        </a:rPr>
                        <a:t>Conflits communautaires, sources de l’insécurité, acteurs influents</a:t>
                      </a:r>
                    </a:p>
                  </a:txBody>
                  <a:tcPr marL="68580" marR="68580" marT="0" marB="0" anchor="ctr"/>
                </a:tc>
                <a:extLst>
                  <a:ext uri="{0D108BD9-81ED-4DB2-BD59-A6C34878D82A}">
                    <a16:rowId xmlns:a16="http://schemas.microsoft.com/office/drawing/2014/main" val="1740884242"/>
                  </a:ext>
                </a:extLst>
              </a:tr>
              <a:tr h="367646">
                <a:tc>
                  <a:txBody>
                    <a:bodyPr/>
                    <a:lstStyle/>
                    <a:p>
                      <a:pPr marL="0" algn="l" defTabSz="1371600" rtl="0" eaLnBrk="1" latinLnBrk="0" hangingPunct="1">
                        <a:lnSpc>
                          <a:spcPct val="100000"/>
                        </a:lnSpc>
                        <a:spcAft>
                          <a:spcPts val="1300"/>
                        </a:spcAft>
                      </a:pPr>
                      <a:r>
                        <a:rPr lang="fr-FR" sz="2400" b="1" kern="1200" dirty="0">
                          <a:solidFill>
                            <a:schemeClr val="dk1"/>
                          </a:solidFill>
                          <a:effectLst/>
                          <a:latin typeface="+mn-lt"/>
                          <a:ea typeface="+mn-ea"/>
                          <a:cs typeface="+mn-cs"/>
                        </a:rPr>
                        <a:t>Droits de l’homme</a:t>
                      </a:r>
                    </a:p>
                  </a:txBody>
                  <a:tcPr marL="68580" marR="68580" marT="0" marB="0" anchor="ctr"/>
                </a:tc>
                <a:tc>
                  <a:txBody>
                    <a:bodyPr/>
                    <a:lstStyle/>
                    <a:p>
                      <a:pPr marL="0" algn="l" defTabSz="1371600" rtl="0" eaLnBrk="1" latinLnBrk="0" hangingPunct="1">
                        <a:lnSpc>
                          <a:spcPct val="100000"/>
                        </a:lnSpc>
                        <a:spcAft>
                          <a:spcPts val="1300"/>
                        </a:spcAft>
                      </a:pPr>
                      <a:r>
                        <a:rPr lang="fr-FR" sz="2400" kern="1200" dirty="0">
                          <a:solidFill>
                            <a:schemeClr val="dk1"/>
                          </a:solidFill>
                          <a:effectLst/>
                          <a:latin typeface="+mn-lt"/>
                          <a:ea typeface="+mn-ea"/>
                          <a:cs typeface="+mn-cs"/>
                        </a:rPr>
                        <a:t>Incidents et violence</a:t>
                      </a:r>
                    </a:p>
                  </a:txBody>
                  <a:tcPr marL="68580" marR="68580" marT="0" marB="0" anchor="ctr"/>
                </a:tc>
                <a:extLst>
                  <a:ext uri="{0D108BD9-81ED-4DB2-BD59-A6C34878D82A}">
                    <a16:rowId xmlns:a16="http://schemas.microsoft.com/office/drawing/2014/main" val="3197768695"/>
                  </a:ext>
                </a:extLst>
              </a:tr>
            </a:tbl>
          </a:graphicData>
        </a:graphic>
      </p:graphicFrame>
    </p:spTree>
    <p:extLst>
      <p:ext uri="{BB962C8B-B14F-4D97-AF65-F5344CB8AC3E}">
        <p14:creationId xmlns:p14="http://schemas.microsoft.com/office/powerpoint/2010/main" val="158761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panose="020F0502020204030204"/>
            </a:endParaRPr>
          </a:p>
        </p:txBody>
      </p:sp>
      <p:graphicFrame>
        <p:nvGraphicFramePr>
          <p:cNvPr id="6" name="Espace réservé du contenu 2">
            <a:extLst>
              <a:ext uri="{FF2B5EF4-FFF2-40B4-BE49-F238E27FC236}">
                <a16:creationId xmlns:a16="http://schemas.microsoft.com/office/drawing/2014/main" id="{9A17A980-1EC1-7631-B7FF-E1C86FCC2214}"/>
              </a:ext>
            </a:extLst>
          </p:cNvPr>
          <p:cNvGraphicFramePr>
            <a:graphicFrameLocks noGrp="1"/>
          </p:cNvGraphicFramePr>
          <p:nvPr>
            <p:ph idx="1"/>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0744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dita template">
  <a:themeElements>
    <a:clrScheme name="Custom 347">
      <a:dk1>
        <a:srgbClr val="434343"/>
      </a:dk1>
      <a:lt1>
        <a:srgbClr val="FFFFFF"/>
      </a:lt1>
      <a:dk2>
        <a:srgbClr val="999999"/>
      </a:dk2>
      <a:lt2>
        <a:srgbClr val="EFEFEF"/>
      </a:lt2>
      <a:accent1>
        <a:srgbClr val="FF9E00"/>
      </a:accent1>
      <a:accent2>
        <a:srgbClr val="FF6F00"/>
      </a:accent2>
      <a:accent3>
        <a:srgbClr val="8A827D"/>
      </a:accent3>
      <a:accent4>
        <a:srgbClr val="443F3D"/>
      </a:accent4>
      <a:accent5>
        <a:srgbClr val="A0BEDA"/>
      </a:accent5>
      <a:accent6>
        <a:srgbClr val="5E86AC"/>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4258</TotalTime>
  <Words>1900</Words>
  <Application>Microsoft Office PowerPoint</Application>
  <PresentationFormat>Grand écran</PresentationFormat>
  <Paragraphs>130</Paragraphs>
  <Slides>23</Slides>
  <Notes>2</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23</vt:i4>
      </vt:variant>
    </vt:vector>
  </HeadingPairs>
  <TitlesOfParts>
    <vt:vector size="35" baseType="lpstr">
      <vt:lpstr>Algerian</vt:lpstr>
      <vt:lpstr>Arial</vt:lpstr>
      <vt:lpstr>Calibri</vt:lpstr>
      <vt:lpstr>Calibri Light</vt:lpstr>
      <vt:lpstr>Cambria</vt:lpstr>
      <vt:lpstr>Droid Serif</vt:lpstr>
      <vt:lpstr>Montserrat</vt:lpstr>
      <vt:lpstr>Segoe UI</vt:lpstr>
      <vt:lpstr>Wingdings</vt:lpstr>
      <vt:lpstr>Thème Office</vt:lpstr>
      <vt:lpstr>Perdita template</vt:lpstr>
      <vt:lpstr>1_Thème Office</vt:lpstr>
      <vt:lpstr>THEME PRINCIPAL DU FORUM</vt:lpstr>
      <vt:lpstr>Présentation PowerPoint</vt:lpstr>
      <vt:lpstr>Plan de la présentation</vt:lpstr>
      <vt:lpstr>Contexte et justification </vt:lpstr>
      <vt:lpstr>Méthodologie</vt:lpstr>
      <vt:lpstr>Méthodologie</vt:lpstr>
      <vt:lpstr>Méthodologie (échantillonnage)</vt:lpstr>
      <vt:lpstr>Méthodologie (les secteurs identifiés)</vt:lpstr>
      <vt:lpstr>Présentation PowerPoint</vt:lpstr>
      <vt:lpstr>Principaux résultats: répartition de enquêtés par sexe</vt:lpstr>
      <vt:lpstr>Principaux résultats</vt:lpstr>
      <vt:lpstr>Principaux résultats: accès à l’eau </vt:lpstr>
      <vt:lpstr>Accès à l’électricité</vt:lpstr>
      <vt:lpstr>Accès aux services de santé</vt:lpstr>
      <vt:lpstr>Accès à la terre cultivable</vt:lpstr>
      <vt:lpstr>Accès aux infrastructures routières</vt:lpstr>
      <vt:lpstr>Accès à l’éducation</vt:lpstr>
      <vt:lpstr>Gouvernance et sécurité</vt:lpstr>
      <vt:lpstr>Cohésion sociale</vt:lpstr>
      <vt:lpstr>Droit de l’homme</vt:lpstr>
      <vt:lpstr>Difficultés</vt:lpstr>
      <vt:lpstr>Recommandations et Prochaines étapes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Annual International Forum on the Development of the Lake Chad Region</dc:title>
  <dc:creator>Abderamane  Hamit</dc:creator>
  <cp:lastModifiedBy>Abderamane  Hamit</cp:lastModifiedBy>
  <cp:revision>11</cp:revision>
  <dcterms:created xsi:type="dcterms:W3CDTF">2023-05-04T15:42:23Z</dcterms:created>
  <dcterms:modified xsi:type="dcterms:W3CDTF">2023-05-24T07:31:08Z</dcterms:modified>
</cp:coreProperties>
</file>