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7" r:id="rId3"/>
    <p:sldId id="258" r:id="rId4"/>
    <p:sldId id="274" r:id="rId5"/>
    <p:sldId id="275" r:id="rId6"/>
    <p:sldId id="261" r:id="rId7"/>
    <p:sldId id="276" r:id="rId8"/>
    <p:sldId id="259" r:id="rId9"/>
    <p:sldId id="272" r:id="rId10"/>
    <p:sldId id="273" r:id="rId11"/>
    <p:sldId id="277" r:id="rId12"/>
    <p:sldId id="260" r:id="rId13"/>
    <p:sldId id="278" r:id="rId14"/>
    <p:sldId id="279" r:id="rId15"/>
    <p:sldId id="280" r:id="rId16"/>
    <p:sldId id="281" r:id="rId17"/>
    <p:sldId id="262" r:id="rId18"/>
    <p:sldId id="268" r:id="rId19"/>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Poppins" panose="00000500000000000000" pitchFamily="2" charset="0"/>
      <p:regular r:id="rId28"/>
      <p:bold r:id="rId29"/>
      <p:italic r:id="rId30"/>
      <p:boldItalic r:id="rId31"/>
    </p:embeddedFont>
    <p:embeddedFont>
      <p:font typeface="Poppins ExtraBold" panose="00000900000000000000" pitchFamily="2" charset="0"/>
      <p:regular r:id="rId32"/>
      <p:bold r:id="rId33"/>
      <p:boldItalic r:id="rId34"/>
    </p:embeddedFont>
    <p:embeddedFont>
      <p:font typeface="Poppins Medium" panose="00000600000000000000" pitchFamily="2" charset="0"/>
      <p:regular r:id="rId35"/>
      <p:italic r:id="rId36"/>
    </p:embeddedFont>
    <p:embeddedFont>
      <p:font typeface="Poppins Medium Bold"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C16"/>
    <a:srgbClr val="A67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329A9-F7B6-49D9-AFB4-7B7DA4AF80C3}" v="1" dt="2023-05-24T10:16:45.16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2" autoAdjust="0"/>
  </p:normalViewPr>
  <p:slideViewPr>
    <p:cSldViewPr>
      <p:cViewPr varScale="1">
        <p:scale>
          <a:sx n="50" d="100"/>
          <a:sy n="50" d="100"/>
        </p:scale>
        <p:origin x="28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34" Type="http://schemas.openxmlformats.org/officeDocument/2006/relationships/font" Target="fonts/font15.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news.euspert.com/why-in-house-training-is-important-for-employees-motivation/" TargetMode="External"/><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is.cblt.org/" TargetMode="Externa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02" b="7802"/>
          <a:stretch>
            <a:fillRect/>
          </a:stretch>
        </p:blipFill>
        <p:spPr>
          <a:xfrm>
            <a:off x="0" y="0"/>
            <a:ext cx="18288000" cy="10287000"/>
          </a:xfrm>
          <a:prstGeom prst="rect">
            <a:avLst/>
          </a:prstGeom>
          <a:solidFill>
            <a:srgbClr val="F85C16"/>
          </a:solidFill>
        </p:spPr>
      </p:pic>
      <p:grpSp>
        <p:nvGrpSpPr>
          <p:cNvPr id="7" name="Group 7"/>
          <p:cNvGrpSpPr/>
          <p:nvPr/>
        </p:nvGrpSpPr>
        <p:grpSpPr>
          <a:xfrm>
            <a:off x="1452847" y="1028700"/>
            <a:ext cx="8991898" cy="6104668"/>
            <a:chOff x="0" y="0"/>
            <a:chExt cx="508864" cy="345472"/>
          </a:xfrm>
        </p:grpSpPr>
        <p:sp>
          <p:nvSpPr>
            <p:cNvPr id="8" name="Freeform 8"/>
            <p:cNvSpPr/>
            <p:nvPr/>
          </p:nvSpPr>
          <p:spPr>
            <a:xfrm>
              <a:off x="6350" y="6350"/>
              <a:ext cx="496164" cy="332772"/>
            </a:xfrm>
            <a:custGeom>
              <a:avLst/>
              <a:gdLst/>
              <a:ahLst/>
              <a:cxnLst/>
              <a:rect l="l" t="t" r="r" b="b"/>
              <a:pathLst>
                <a:path w="496164" h="332772">
                  <a:moveTo>
                    <a:pt x="496164" y="271780"/>
                  </a:moveTo>
                  <a:lnTo>
                    <a:pt x="496164" y="332772"/>
                  </a:lnTo>
                  <a:lnTo>
                    <a:pt x="0" y="332772"/>
                  </a:lnTo>
                  <a:lnTo>
                    <a:pt x="0" y="0"/>
                  </a:lnTo>
                  <a:lnTo>
                    <a:pt x="224384" y="0"/>
                  </a:lnTo>
                  <a:close/>
                </a:path>
              </a:pathLst>
            </a:custGeom>
            <a:solidFill>
              <a:srgbClr val="172842"/>
            </a:solidFill>
          </p:spPr>
        </p:sp>
        <p:sp>
          <p:nvSpPr>
            <p:cNvPr id="9" name="Freeform 9"/>
            <p:cNvSpPr/>
            <p:nvPr/>
          </p:nvSpPr>
          <p:spPr>
            <a:xfrm>
              <a:off x="0" y="0"/>
              <a:ext cx="508864" cy="345472"/>
            </a:xfrm>
            <a:custGeom>
              <a:avLst/>
              <a:gdLst/>
              <a:ahLst/>
              <a:cxnLst/>
              <a:rect l="l" t="t" r="r" b="b"/>
              <a:pathLst>
                <a:path w="508864" h="345472">
                  <a:moveTo>
                    <a:pt x="508864" y="345472"/>
                  </a:moveTo>
                  <a:lnTo>
                    <a:pt x="0" y="345472"/>
                  </a:lnTo>
                  <a:lnTo>
                    <a:pt x="0" y="0"/>
                  </a:lnTo>
                  <a:lnTo>
                    <a:pt x="233274" y="0"/>
                  </a:lnTo>
                  <a:lnTo>
                    <a:pt x="508864" y="275590"/>
                  </a:lnTo>
                  <a:cubicBezTo>
                    <a:pt x="508864" y="275590"/>
                    <a:pt x="508864" y="345472"/>
                    <a:pt x="508864" y="345472"/>
                  </a:cubicBezTo>
                  <a:close/>
                  <a:moveTo>
                    <a:pt x="12700" y="332772"/>
                  </a:moveTo>
                  <a:lnTo>
                    <a:pt x="496164" y="332772"/>
                  </a:lnTo>
                  <a:lnTo>
                    <a:pt x="496164" y="280670"/>
                  </a:lnTo>
                  <a:lnTo>
                    <a:pt x="228194" y="12700"/>
                  </a:lnTo>
                  <a:lnTo>
                    <a:pt x="12700" y="12700"/>
                  </a:lnTo>
                  <a:lnTo>
                    <a:pt x="12700" y="332772"/>
                  </a:lnTo>
                  <a:close/>
                </a:path>
              </a:pathLst>
            </a:custGeom>
            <a:solidFill>
              <a:srgbClr val="172842"/>
            </a:solidFill>
          </p:spPr>
        </p:sp>
      </p:grpSp>
      <p:sp>
        <p:nvSpPr>
          <p:cNvPr id="11" name="TextBox 11"/>
          <p:cNvSpPr txBox="1"/>
          <p:nvPr/>
        </p:nvSpPr>
        <p:spPr>
          <a:xfrm>
            <a:off x="1738635" y="1630269"/>
            <a:ext cx="5382580" cy="1276841"/>
          </a:xfrm>
          <a:prstGeom prst="rect">
            <a:avLst/>
          </a:prstGeom>
        </p:spPr>
        <p:txBody>
          <a:bodyPr lIns="0" tIns="0" rIns="0" bIns="0" rtlCol="0" anchor="t">
            <a:spAutoFit/>
          </a:bodyPr>
          <a:lstStyle/>
          <a:p>
            <a:pPr>
              <a:lnSpc>
                <a:spcPts val="8897"/>
              </a:lnSpc>
            </a:pPr>
            <a:r>
              <a:rPr lang="en-US" sz="9268" dirty="0">
                <a:solidFill>
                  <a:srgbClr val="FFFFFF"/>
                </a:solidFill>
                <a:latin typeface="Poppins ExtraBold"/>
              </a:rPr>
              <a:t>KMP</a:t>
            </a:r>
          </a:p>
        </p:txBody>
      </p:sp>
      <p:sp>
        <p:nvSpPr>
          <p:cNvPr id="12" name="TextBox 12"/>
          <p:cNvSpPr txBox="1"/>
          <p:nvPr/>
        </p:nvSpPr>
        <p:spPr>
          <a:xfrm>
            <a:off x="1738635" y="3040460"/>
            <a:ext cx="7128715" cy="2330125"/>
          </a:xfrm>
          <a:prstGeom prst="rect">
            <a:avLst/>
          </a:prstGeom>
        </p:spPr>
        <p:txBody>
          <a:bodyPr lIns="0" tIns="0" rIns="0" bIns="0" rtlCol="0" anchor="t">
            <a:spAutoFit/>
          </a:bodyPr>
          <a:lstStyle/>
          <a:p>
            <a:pPr>
              <a:lnSpc>
                <a:spcPts val="8897"/>
              </a:lnSpc>
            </a:pPr>
            <a:r>
              <a:rPr lang="en-US" sz="9268" dirty="0">
                <a:solidFill>
                  <a:srgbClr val="FF5E16"/>
                </a:solidFill>
                <a:latin typeface="Poppins ExtraBold"/>
              </a:rPr>
              <a:t>PROLAC CBLT</a:t>
            </a:r>
          </a:p>
        </p:txBody>
      </p:sp>
      <p:sp>
        <p:nvSpPr>
          <p:cNvPr id="13" name="Ellipse 12">
            <a:extLst>
              <a:ext uri="{FF2B5EF4-FFF2-40B4-BE49-F238E27FC236}">
                <a16:creationId xmlns:a16="http://schemas.microsoft.com/office/drawing/2014/main" id="{3B801D4F-BC44-9C3E-BA62-06D1A4E92BB5}"/>
              </a:ext>
            </a:extLst>
          </p:cNvPr>
          <p:cNvSpPr/>
          <p:nvPr/>
        </p:nvSpPr>
        <p:spPr>
          <a:xfrm>
            <a:off x="7987565" y="397364"/>
            <a:ext cx="2160000" cy="2160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llipse 16">
            <a:extLst>
              <a:ext uri="{FF2B5EF4-FFF2-40B4-BE49-F238E27FC236}">
                <a16:creationId xmlns:a16="http://schemas.microsoft.com/office/drawing/2014/main" id="{716D9CEB-050C-F1F0-5456-FD563F331DF8}"/>
              </a:ext>
            </a:extLst>
          </p:cNvPr>
          <p:cNvSpPr/>
          <p:nvPr/>
        </p:nvSpPr>
        <p:spPr>
          <a:xfrm>
            <a:off x="10088684" y="411550"/>
            <a:ext cx="2160000" cy="21600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6" name="Picture 10">
            <a:extLst>
              <a:ext uri="{FF2B5EF4-FFF2-40B4-BE49-F238E27FC236}">
                <a16:creationId xmlns:a16="http://schemas.microsoft.com/office/drawing/2014/main" id="{604F6589-79C5-9EA3-2334-5356712B3110}"/>
              </a:ext>
            </a:extLst>
          </p:cNvPr>
          <p:cNvPicPr>
            <a:picLocks noChangeAspect="1"/>
          </p:cNvPicPr>
          <p:nvPr/>
        </p:nvPicPr>
        <p:blipFill>
          <a:blip r:embed="rId5"/>
          <a:srcRect/>
          <a:stretch>
            <a:fillRect/>
          </a:stretch>
        </p:blipFill>
        <p:spPr>
          <a:xfrm>
            <a:off x="8001823" y="386398"/>
            <a:ext cx="2160000" cy="2160000"/>
          </a:xfrm>
          <a:prstGeom prst="rect">
            <a:avLst/>
          </a:prstGeom>
        </p:spPr>
      </p:pic>
      <p:sp>
        <p:nvSpPr>
          <p:cNvPr id="18" name="Ellipse 17">
            <a:extLst>
              <a:ext uri="{FF2B5EF4-FFF2-40B4-BE49-F238E27FC236}">
                <a16:creationId xmlns:a16="http://schemas.microsoft.com/office/drawing/2014/main" id="{04404689-E78E-791B-9A36-2780BBF82DE1}"/>
              </a:ext>
            </a:extLst>
          </p:cNvPr>
          <p:cNvSpPr/>
          <p:nvPr/>
        </p:nvSpPr>
        <p:spPr>
          <a:xfrm>
            <a:off x="12289720" y="414683"/>
            <a:ext cx="2160000" cy="21600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56B02204-C74A-B7C3-F3FC-666E83764893}"/>
              </a:ext>
            </a:extLst>
          </p:cNvPr>
          <p:cNvSpPr txBox="1"/>
          <p:nvPr/>
        </p:nvSpPr>
        <p:spPr>
          <a:xfrm>
            <a:off x="0" y="0"/>
            <a:ext cx="1753318" cy="1630269"/>
          </a:xfrm>
          <a:prstGeom prst="rect">
            <a:avLst/>
          </a:prstGeom>
          <a:solidFill>
            <a:srgbClr val="F85C16"/>
          </a:solidFill>
          <a:ln>
            <a:solidFill>
              <a:schemeClr val="bg1"/>
            </a:solidFill>
          </a:ln>
        </p:spPr>
        <p:txBody>
          <a:bodyPr wrap="square" rtlCol="0">
            <a:spAutoFit/>
          </a:bodyPr>
          <a:lstStyle/>
          <a:p>
            <a:endParaRPr lang="fr-FR" dirty="0"/>
          </a:p>
        </p:txBody>
      </p:sp>
      <p:sp>
        <p:nvSpPr>
          <p:cNvPr id="28" name="ZoneTexte 27">
            <a:extLst>
              <a:ext uri="{FF2B5EF4-FFF2-40B4-BE49-F238E27FC236}">
                <a16:creationId xmlns:a16="http://schemas.microsoft.com/office/drawing/2014/main" id="{139286E1-88E5-550E-3587-8B0CC61E95B8}"/>
              </a:ext>
            </a:extLst>
          </p:cNvPr>
          <p:cNvSpPr txBox="1"/>
          <p:nvPr/>
        </p:nvSpPr>
        <p:spPr>
          <a:xfrm>
            <a:off x="6172200" y="4323175"/>
            <a:ext cx="12115800" cy="2810193"/>
          </a:xfrm>
          <a:prstGeom prst="rect">
            <a:avLst/>
          </a:prstGeom>
          <a:solidFill>
            <a:srgbClr val="F85C16"/>
          </a:solidFill>
          <a:ln>
            <a:noFill/>
          </a:ln>
        </p:spPr>
        <p:txBody>
          <a:bodyPr wrap="square" rtlCol="0">
            <a:spAutoFit/>
          </a:bodyPr>
          <a:lstStyle/>
          <a:p>
            <a:pPr algn="ctr"/>
            <a:r>
              <a:rPr lang="fr-FR" sz="5887" dirty="0">
                <a:solidFill>
                  <a:srgbClr val="FFFFFF"/>
                </a:solidFill>
                <a:latin typeface="Poppins ExtraBold"/>
              </a:rPr>
              <a:t>visite d’échange et de partage                                                           d’expériences avec l’UMOP du CAMEROUN </a:t>
            </a:r>
            <a:r>
              <a:rPr lang="fr-FR" sz="3000" dirty="0">
                <a:solidFill>
                  <a:schemeClr val="tx2">
                    <a:lumMod val="75000"/>
                  </a:schemeClr>
                </a:solidFill>
                <a:latin typeface="Poppins ExtraBold"/>
              </a:rPr>
              <a:t>Kousseri, 25-26 juillet 2022</a:t>
            </a:r>
          </a:p>
        </p:txBody>
      </p:sp>
      <p:grpSp>
        <p:nvGrpSpPr>
          <p:cNvPr id="38" name="Groupe 37">
            <a:extLst>
              <a:ext uri="{FF2B5EF4-FFF2-40B4-BE49-F238E27FC236}">
                <a16:creationId xmlns:a16="http://schemas.microsoft.com/office/drawing/2014/main" id="{2374C272-6970-21CC-D57A-2771BF520E81}"/>
              </a:ext>
            </a:extLst>
          </p:cNvPr>
          <p:cNvGrpSpPr/>
          <p:nvPr/>
        </p:nvGrpSpPr>
        <p:grpSpPr>
          <a:xfrm>
            <a:off x="12367554" y="632784"/>
            <a:ext cx="1989287" cy="1405445"/>
            <a:chOff x="10013935" y="205918"/>
            <a:chExt cx="1715468" cy="1234902"/>
          </a:xfrm>
        </p:grpSpPr>
        <p:pic>
          <p:nvPicPr>
            <p:cNvPr id="39" name="Image 38">
              <a:extLst>
                <a:ext uri="{FF2B5EF4-FFF2-40B4-BE49-F238E27FC236}">
                  <a16:creationId xmlns:a16="http://schemas.microsoft.com/office/drawing/2014/main" id="{DA5B201F-F6CC-D783-7312-FF4FD51081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3935" y="205918"/>
              <a:ext cx="1715468" cy="900000"/>
            </a:xfrm>
            <a:prstGeom prst="rect">
              <a:avLst/>
            </a:prstGeom>
          </p:spPr>
        </p:pic>
        <p:pic>
          <p:nvPicPr>
            <p:cNvPr id="40" name="Image 39">
              <a:extLst>
                <a:ext uri="{FF2B5EF4-FFF2-40B4-BE49-F238E27FC236}">
                  <a16:creationId xmlns:a16="http://schemas.microsoft.com/office/drawing/2014/main" id="{1510A4FD-6E56-2CB7-AE04-1A17876D11AF}"/>
                </a:ext>
              </a:extLst>
            </p:cNvPr>
            <p:cNvPicPr>
              <a:picLocks noChangeAspect="1"/>
            </p:cNvPicPr>
            <p:nvPr/>
          </p:nvPicPr>
          <p:blipFill>
            <a:blip r:embed="rId8"/>
            <a:stretch>
              <a:fillRect/>
            </a:stretch>
          </p:blipFill>
          <p:spPr>
            <a:xfrm>
              <a:off x="10148695" y="1155055"/>
              <a:ext cx="1562180" cy="285765"/>
            </a:xfrm>
            <a:prstGeom prst="rect">
              <a:avLst/>
            </a:prstGeom>
          </p:spPr>
        </p:pic>
      </p:grpSp>
      <p:pic>
        <p:nvPicPr>
          <p:cNvPr id="41" name="Image 40">
            <a:extLst>
              <a:ext uri="{FF2B5EF4-FFF2-40B4-BE49-F238E27FC236}">
                <a16:creationId xmlns:a16="http://schemas.microsoft.com/office/drawing/2014/main" id="{F05B86AC-F02C-E6BA-80DB-43AE9F3287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12857" y="632784"/>
            <a:ext cx="1745384" cy="172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937" y="5094755"/>
            <a:ext cx="18288000" cy="5372396"/>
            <a:chOff x="0" y="0"/>
            <a:chExt cx="6671512" cy="1390578"/>
          </a:xfrm>
        </p:grpSpPr>
        <p:sp>
          <p:nvSpPr>
            <p:cNvPr id="3" name="Freeform 3"/>
            <p:cNvSpPr/>
            <p:nvPr/>
          </p:nvSpPr>
          <p:spPr>
            <a:xfrm>
              <a:off x="0" y="0"/>
              <a:ext cx="6671512" cy="1390578"/>
            </a:xfrm>
            <a:custGeom>
              <a:avLst/>
              <a:gdLst/>
              <a:ahLst/>
              <a:cxnLst/>
              <a:rect l="l" t="t" r="r" b="b"/>
              <a:pathLst>
                <a:path w="6671512" h="1390578">
                  <a:moveTo>
                    <a:pt x="0" y="0"/>
                  </a:moveTo>
                  <a:lnTo>
                    <a:pt x="6671512" y="0"/>
                  </a:lnTo>
                  <a:lnTo>
                    <a:pt x="6671512" y="1390578"/>
                  </a:lnTo>
                  <a:lnTo>
                    <a:pt x="0" y="1390578"/>
                  </a:lnTo>
                  <a:close/>
                </a:path>
              </a:pathLst>
            </a:custGeom>
            <a:solidFill>
              <a:srgbClr val="172842"/>
            </a:solidFill>
          </p:spPr>
        </p:sp>
      </p:grpSp>
      <p:sp>
        <p:nvSpPr>
          <p:cNvPr id="22" name="TextBox 22"/>
          <p:cNvSpPr txBox="1"/>
          <p:nvPr/>
        </p:nvSpPr>
        <p:spPr>
          <a:xfrm>
            <a:off x="-59114" y="5344407"/>
            <a:ext cx="4185739" cy="543995"/>
          </a:xfrm>
          <a:prstGeom prst="rect">
            <a:avLst/>
          </a:prstGeom>
        </p:spPr>
        <p:txBody>
          <a:bodyPr wrap="square" lIns="0" tIns="0" rIns="0" bIns="0" rtlCol="0" anchor="t">
            <a:spAutoFit/>
          </a:bodyPr>
          <a:lstStyle/>
          <a:p>
            <a:pPr algn="ctr"/>
            <a:r>
              <a:rPr lang="fr-FR" sz="3535" dirty="0">
                <a:solidFill>
                  <a:srgbClr val="FF5E16"/>
                </a:solidFill>
                <a:latin typeface="Poppins Medium"/>
              </a:rPr>
              <a:t>Help Desk</a:t>
            </a:r>
            <a:r>
              <a:rPr lang="en-US" sz="3535" dirty="0">
                <a:solidFill>
                  <a:srgbClr val="FF5E16"/>
                </a:solidFill>
                <a:latin typeface="Poppins Medium"/>
              </a:rPr>
              <a:t> </a:t>
            </a:r>
          </a:p>
        </p:txBody>
      </p:sp>
      <p:sp>
        <p:nvSpPr>
          <p:cNvPr id="24" name="TextBox 24"/>
          <p:cNvSpPr txBox="1"/>
          <p:nvPr/>
        </p:nvSpPr>
        <p:spPr>
          <a:xfrm>
            <a:off x="118145" y="6093038"/>
            <a:ext cx="3590388" cy="3291927"/>
          </a:xfrm>
          <a:prstGeom prst="rect">
            <a:avLst/>
          </a:prstGeom>
        </p:spPr>
        <p:txBody>
          <a:bodyPr wrap="square" lIns="0" tIns="0" rIns="0" bIns="0" rtlCol="0" anchor="t">
            <a:spAutoFit/>
          </a:bodyPr>
          <a:lstStyle/>
          <a:p>
            <a:pPr algn="ctr">
              <a:lnSpc>
                <a:spcPct val="112000"/>
              </a:lnSpc>
              <a:spcAft>
                <a:spcPts val="600"/>
              </a:spcAft>
            </a:pPr>
            <a:r>
              <a:rPr lang="de-DE" sz="2400" dirty="0">
                <a:solidFill>
                  <a:srgbClr val="FFFFFF"/>
                </a:solidFill>
                <a:latin typeface="Poppins Medium"/>
              </a:rPr>
              <a:t>C’est un </a:t>
            </a:r>
            <a:r>
              <a:rPr lang="de-DE" sz="2400" dirty="0" err="1">
                <a:solidFill>
                  <a:srgbClr val="FFFFFF"/>
                </a:solidFill>
                <a:latin typeface="Poppins Medium"/>
              </a:rPr>
              <a:t>service</a:t>
            </a:r>
            <a:r>
              <a:rPr lang="de-DE" sz="2400" dirty="0">
                <a:solidFill>
                  <a:srgbClr val="FFFFFF"/>
                </a:solidFill>
                <a:latin typeface="Poppins Medium"/>
              </a:rPr>
              <a:t> </a:t>
            </a:r>
            <a:r>
              <a:rPr lang="de-DE" sz="2400" dirty="0" err="1">
                <a:solidFill>
                  <a:srgbClr val="FFFFFF"/>
                </a:solidFill>
                <a:latin typeface="Poppins Medium"/>
              </a:rPr>
              <a:t>d’assistance</a:t>
            </a:r>
            <a:r>
              <a:rPr lang="de-DE" sz="2400" dirty="0">
                <a:solidFill>
                  <a:srgbClr val="FFFFFF"/>
                </a:solidFill>
                <a:latin typeface="Poppins Medium"/>
              </a:rPr>
              <a:t> à </a:t>
            </a:r>
            <a:r>
              <a:rPr lang="de-DE" sz="2400" dirty="0" err="1">
                <a:solidFill>
                  <a:srgbClr val="FFFFFF"/>
                </a:solidFill>
                <a:latin typeface="Poppins Medium"/>
              </a:rPr>
              <a:t>différents</a:t>
            </a:r>
            <a:r>
              <a:rPr lang="de-DE" sz="2400" dirty="0">
                <a:solidFill>
                  <a:srgbClr val="FFFFFF"/>
                </a:solidFill>
                <a:latin typeface="Poppins Medium"/>
              </a:rPr>
              <a:t> </a:t>
            </a:r>
            <a:r>
              <a:rPr lang="de-DE" sz="2400" dirty="0" err="1">
                <a:solidFill>
                  <a:srgbClr val="FFFFFF"/>
                </a:solidFill>
                <a:latin typeface="Poppins Medium"/>
              </a:rPr>
              <a:t>niveaux</a:t>
            </a:r>
            <a:r>
              <a:rPr lang="de-DE" sz="2400" dirty="0">
                <a:solidFill>
                  <a:srgbClr val="FFFFFF"/>
                </a:solidFill>
                <a:latin typeface="Poppins Medium"/>
              </a:rPr>
              <a:t> </a:t>
            </a:r>
            <a:r>
              <a:rPr lang="de-DE" sz="2400" dirty="0" err="1">
                <a:solidFill>
                  <a:srgbClr val="FFFFFF"/>
                </a:solidFill>
                <a:latin typeface="Poppins Medium"/>
              </a:rPr>
              <a:t>ayant</a:t>
            </a:r>
            <a:r>
              <a:rPr lang="de-DE" sz="2400" dirty="0">
                <a:solidFill>
                  <a:srgbClr val="FFFFFF"/>
                </a:solidFill>
                <a:latin typeface="Poppins Medium"/>
              </a:rPr>
              <a:t> </a:t>
            </a:r>
            <a:r>
              <a:rPr lang="de-DE" sz="2400" dirty="0" err="1">
                <a:solidFill>
                  <a:srgbClr val="FFFFFF"/>
                </a:solidFill>
                <a:latin typeface="Poppins Medium"/>
              </a:rPr>
              <a:t>pour</a:t>
            </a:r>
            <a:r>
              <a:rPr lang="de-DE" sz="2400" dirty="0">
                <a:solidFill>
                  <a:srgbClr val="FFFFFF"/>
                </a:solidFill>
                <a:latin typeface="Poppins Medium"/>
              </a:rPr>
              <a:t> </a:t>
            </a:r>
            <a:r>
              <a:rPr lang="de-DE" sz="2400" dirty="0" err="1">
                <a:solidFill>
                  <a:srgbClr val="FFFFFF"/>
                </a:solidFill>
                <a:latin typeface="Poppins Medium"/>
              </a:rPr>
              <a:t>objectif</a:t>
            </a:r>
            <a:r>
              <a:rPr lang="de-DE" sz="2400" dirty="0">
                <a:solidFill>
                  <a:srgbClr val="FFFFFF"/>
                </a:solidFill>
                <a:latin typeface="Poppins Medium"/>
              </a:rPr>
              <a:t> de </a:t>
            </a:r>
            <a:r>
              <a:rPr lang="de-DE" sz="2400" dirty="0" err="1">
                <a:solidFill>
                  <a:srgbClr val="FFFFFF"/>
                </a:solidFill>
                <a:latin typeface="Poppins Medium"/>
              </a:rPr>
              <a:t>simplifier</a:t>
            </a:r>
            <a:r>
              <a:rPr lang="de-DE" sz="2400" dirty="0">
                <a:solidFill>
                  <a:srgbClr val="FFFFFF"/>
                </a:solidFill>
                <a:latin typeface="Poppins Medium"/>
              </a:rPr>
              <a:t> le </a:t>
            </a:r>
            <a:r>
              <a:rPr lang="de-DE" sz="2400" dirty="0" err="1">
                <a:solidFill>
                  <a:srgbClr val="FFFFFF"/>
                </a:solidFill>
                <a:latin typeface="Poppins Medium"/>
              </a:rPr>
              <a:t>traitement</a:t>
            </a:r>
            <a:r>
              <a:rPr lang="de-DE" sz="2400" dirty="0">
                <a:solidFill>
                  <a:srgbClr val="FFFFFF"/>
                </a:solidFill>
                <a:latin typeface="Poppins Medium"/>
              </a:rPr>
              <a:t> des </a:t>
            </a:r>
            <a:r>
              <a:rPr lang="de-DE" sz="2400" dirty="0" err="1">
                <a:solidFill>
                  <a:srgbClr val="FFFFFF"/>
                </a:solidFill>
                <a:latin typeface="Poppins Medium"/>
              </a:rPr>
              <a:t>demandes</a:t>
            </a:r>
            <a:r>
              <a:rPr lang="de-DE" sz="2400" dirty="0">
                <a:solidFill>
                  <a:srgbClr val="FFFFFF"/>
                </a:solidFill>
                <a:latin typeface="Poppins Medium"/>
              </a:rPr>
              <a:t> </a:t>
            </a:r>
            <a:r>
              <a:rPr lang="de-DE" sz="2400" dirty="0" err="1">
                <a:solidFill>
                  <a:srgbClr val="FFFFFF"/>
                </a:solidFill>
                <a:latin typeface="Poppins Medium"/>
              </a:rPr>
              <a:t>spécifiques</a:t>
            </a:r>
            <a:r>
              <a:rPr lang="de-DE" sz="2400" dirty="0">
                <a:solidFill>
                  <a:srgbClr val="FFFFFF"/>
                </a:solidFill>
                <a:latin typeface="Poppins Medium"/>
              </a:rPr>
              <a:t> par </a:t>
            </a:r>
            <a:r>
              <a:rPr lang="de-DE" sz="2400" dirty="0" err="1">
                <a:solidFill>
                  <a:srgbClr val="FFFFFF"/>
                </a:solidFill>
                <a:latin typeface="Poppins Medium"/>
              </a:rPr>
              <a:t>catégorie</a:t>
            </a:r>
            <a:r>
              <a:rPr lang="de-DE" sz="2400" dirty="0">
                <a:solidFill>
                  <a:srgbClr val="FFFFFF"/>
                </a:solidFill>
                <a:latin typeface="Poppins Medium"/>
              </a:rPr>
              <a:t> </a:t>
            </a:r>
            <a:r>
              <a:rPr lang="de-DE" sz="2400" dirty="0" err="1">
                <a:solidFill>
                  <a:srgbClr val="FFFFFF"/>
                </a:solidFill>
                <a:latin typeface="Poppins Medium"/>
              </a:rPr>
              <a:t>ou</a:t>
            </a:r>
            <a:r>
              <a:rPr lang="de-DE" sz="2400" dirty="0">
                <a:solidFill>
                  <a:srgbClr val="FFFFFF"/>
                </a:solidFill>
                <a:latin typeface="Poppins Medium"/>
              </a:rPr>
              <a:t> </a:t>
            </a:r>
            <a:r>
              <a:rPr lang="de-DE" sz="2400" dirty="0" err="1">
                <a:solidFill>
                  <a:srgbClr val="FFFFFF"/>
                </a:solidFill>
                <a:latin typeface="Poppins Medium"/>
              </a:rPr>
              <a:t>thème</a:t>
            </a:r>
            <a:r>
              <a:rPr lang="de-DE" sz="2400" dirty="0">
                <a:solidFill>
                  <a:srgbClr val="FFFFFF"/>
                </a:solidFill>
                <a:latin typeface="Poppins Medium"/>
              </a:rPr>
              <a:t>.</a:t>
            </a:r>
            <a:endParaRPr lang="fr-FR" sz="2400" dirty="0">
              <a:solidFill>
                <a:srgbClr val="FFFFFF"/>
              </a:solidFill>
              <a:latin typeface="Poppins Medium"/>
            </a:endParaRPr>
          </a:p>
        </p:txBody>
      </p:sp>
      <p:sp>
        <p:nvSpPr>
          <p:cNvPr id="28" name="TextBox 28"/>
          <p:cNvSpPr txBox="1"/>
          <p:nvPr/>
        </p:nvSpPr>
        <p:spPr>
          <a:xfrm>
            <a:off x="3606103" y="5421260"/>
            <a:ext cx="4467611" cy="608500"/>
          </a:xfrm>
          <a:prstGeom prst="rect">
            <a:avLst/>
          </a:prstGeom>
        </p:spPr>
        <p:txBody>
          <a:bodyPr wrap="square" lIns="0" tIns="0" rIns="0" bIns="0" rtlCol="0" anchor="t">
            <a:spAutoFit/>
          </a:bodyPr>
          <a:lstStyle/>
          <a:p>
            <a:pPr algn="ctr">
              <a:lnSpc>
                <a:spcPts val="4950"/>
              </a:lnSpc>
            </a:pPr>
            <a:r>
              <a:rPr lang="fr-FR" sz="3535" dirty="0">
                <a:solidFill>
                  <a:srgbClr val="FF5E16"/>
                </a:solidFill>
                <a:latin typeface="Poppins Medium"/>
              </a:rPr>
              <a:t>Online Help </a:t>
            </a:r>
            <a:endParaRPr lang="en-US" sz="3535" dirty="0">
              <a:solidFill>
                <a:srgbClr val="FF5E16"/>
              </a:solidFill>
              <a:latin typeface="Poppins Medium"/>
            </a:endParaRPr>
          </a:p>
        </p:txBody>
      </p:sp>
      <p:sp>
        <p:nvSpPr>
          <p:cNvPr id="30" name="TextBox 30"/>
          <p:cNvSpPr txBox="1"/>
          <p:nvPr/>
        </p:nvSpPr>
        <p:spPr>
          <a:xfrm>
            <a:off x="4568511" y="6237644"/>
            <a:ext cx="3347385" cy="3231654"/>
          </a:xfrm>
          <a:prstGeom prst="rect">
            <a:avLst/>
          </a:prstGeom>
        </p:spPr>
        <p:txBody>
          <a:bodyPr lIns="0" tIns="0" rIns="0" bIns="0" rtlCol="0" anchor="t">
            <a:spAutoFit/>
          </a:bodyPr>
          <a:lstStyle/>
          <a:p>
            <a:pPr algn="ctr">
              <a:lnSpc>
                <a:spcPts val="2812"/>
              </a:lnSpc>
            </a:pPr>
            <a:r>
              <a:rPr lang="de-DE" sz="2400" dirty="0" err="1">
                <a:solidFill>
                  <a:srgbClr val="FFFFFF"/>
                </a:solidFill>
                <a:latin typeface="Poppins Medium"/>
              </a:rPr>
              <a:t>L‘interface</a:t>
            </a:r>
            <a:r>
              <a:rPr lang="de-DE" sz="2400" dirty="0">
                <a:solidFill>
                  <a:srgbClr val="FFFFFF"/>
                </a:solidFill>
                <a:latin typeface="Poppins Medium"/>
              </a:rPr>
              <a:t> </a:t>
            </a:r>
            <a:r>
              <a:rPr lang="de-DE" sz="2400" dirty="0" err="1">
                <a:solidFill>
                  <a:srgbClr val="FFFFFF"/>
                </a:solidFill>
                <a:latin typeface="Poppins Medium"/>
              </a:rPr>
              <a:t>fournit</a:t>
            </a:r>
            <a:r>
              <a:rPr lang="de-DE" sz="2400" dirty="0">
                <a:solidFill>
                  <a:srgbClr val="FFFFFF"/>
                </a:solidFill>
                <a:latin typeface="Poppins Medium"/>
              </a:rPr>
              <a:t> une </a:t>
            </a:r>
            <a:r>
              <a:rPr lang="de-DE" sz="2400" dirty="0" err="1">
                <a:solidFill>
                  <a:srgbClr val="FFFFFF"/>
                </a:solidFill>
                <a:latin typeface="Poppins Medium"/>
              </a:rPr>
              <a:t>assistance</a:t>
            </a:r>
            <a:r>
              <a:rPr lang="de-DE" sz="2400" dirty="0">
                <a:solidFill>
                  <a:srgbClr val="FFFFFF"/>
                </a:solidFill>
                <a:latin typeface="Poppins Medium"/>
              </a:rPr>
              <a:t> en </a:t>
            </a:r>
            <a:r>
              <a:rPr lang="de-DE" sz="2400" dirty="0" err="1">
                <a:solidFill>
                  <a:srgbClr val="FFFFFF"/>
                </a:solidFill>
                <a:latin typeface="Poppins Medium"/>
              </a:rPr>
              <a:t>ligne</a:t>
            </a:r>
            <a:r>
              <a:rPr lang="de-DE" sz="2400" dirty="0">
                <a:solidFill>
                  <a:srgbClr val="FFFFFF"/>
                </a:solidFill>
                <a:latin typeface="Poppins Medium"/>
              </a:rPr>
              <a:t> </a:t>
            </a:r>
            <a:r>
              <a:rPr lang="de-DE" sz="2400" dirty="0" err="1">
                <a:solidFill>
                  <a:srgbClr val="FFFFFF"/>
                </a:solidFill>
                <a:latin typeface="Poppins Medium"/>
              </a:rPr>
              <a:t>pour</a:t>
            </a:r>
            <a:r>
              <a:rPr lang="de-DE" sz="2400" dirty="0">
                <a:solidFill>
                  <a:srgbClr val="FFFFFF"/>
                </a:solidFill>
                <a:latin typeface="Poppins Medium"/>
              </a:rPr>
              <a:t> </a:t>
            </a:r>
            <a:r>
              <a:rPr lang="de-DE" sz="2400" dirty="0" err="1">
                <a:solidFill>
                  <a:srgbClr val="FFFFFF"/>
                </a:solidFill>
                <a:latin typeface="Poppins Medium"/>
              </a:rPr>
              <a:t>les</a:t>
            </a:r>
            <a:r>
              <a:rPr lang="de-DE" sz="2400" dirty="0">
                <a:solidFill>
                  <a:srgbClr val="FFFFFF"/>
                </a:solidFill>
                <a:latin typeface="Poppins Medium"/>
              </a:rPr>
              <a:t> </a:t>
            </a:r>
            <a:r>
              <a:rPr lang="de-DE" sz="2400" dirty="0" err="1">
                <a:solidFill>
                  <a:srgbClr val="FFFFFF"/>
                </a:solidFill>
                <a:latin typeface="Poppins Medium"/>
              </a:rPr>
              <a:t>utilisateurs</a:t>
            </a:r>
            <a:r>
              <a:rPr lang="de-DE" sz="2400" dirty="0">
                <a:solidFill>
                  <a:srgbClr val="FFFFFF"/>
                </a:solidFill>
                <a:latin typeface="Poppins Medium"/>
              </a:rPr>
              <a:t>. </a:t>
            </a:r>
            <a:r>
              <a:rPr lang="fr-FR" sz="2400" dirty="0">
                <a:solidFill>
                  <a:srgbClr val="FFFFFF"/>
                </a:solidFill>
                <a:latin typeface="Poppins Medium"/>
              </a:rPr>
              <a:t>Ceux-ci peuvent ainsi accéder directement en ligne à des informations complètes, détaillées et filtrées.</a:t>
            </a:r>
            <a:endParaRPr lang="en-US" sz="2400" dirty="0">
              <a:solidFill>
                <a:srgbClr val="FFFFFF"/>
              </a:solidFill>
              <a:latin typeface="Poppins Medium"/>
            </a:endParaRPr>
          </a:p>
        </p:txBody>
      </p:sp>
      <p:sp>
        <p:nvSpPr>
          <p:cNvPr id="31" name="TextBox 31"/>
          <p:cNvSpPr txBox="1"/>
          <p:nvPr/>
        </p:nvSpPr>
        <p:spPr>
          <a:xfrm>
            <a:off x="8849000" y="5423504"/>
            <a:ext cx="4409556" cy="607859"/>
          </a:xfrm>
          <a:prstGeom prst="rect">
            <a:avLst/>
          </a:prstGeom>
        </p:spPr>
        <p:txBody>
          <a:bodyPr wrap="square" lIns="0" tIns="0" rIns="0" bIns="0" rtlCol="0" anchor="t">
            <a:spAutoFit/>
          </a:bodyPr>
          <a:lstStyle/>
          <a:p>
            <a:pPr algn="ctr">
              <a:lnSpc>
                <a:spcPts val="4950"/>
              </a:lnSpc>
            </a:pPr>
            <a:r>
              <a:rPr lang="fr-FR" sz="3535" dirty="0">
                <a:solidFill>
                  <a:srgbClr val="FF5E16"/>
                </a:solidFill>
                <a:latin typeface="Poppins Medium"/>
              </a:rPr>
              <a:t>Mailing lists </a:t>
            </a:r>
            <a:endParaRPr lang="en-US" sz="3535" dirty="0">
              <a:solidFill>
                <a:srgbClr val="FF5E16"/>
              </a:solidFill>
              <a:latin typeface="Poppins Medium"/>
            </a:endParaRPr>
          </a:p>
        </p:txBody>
      </p:sp>
      <p:sp>
        <p:nvSpPr>
          <p:cNvPr id="33" name="TextBox 33"/>
          <p:cNvSpPr txBox="1"/>
          <p:nvPr/>
        </p:nvSpPr>
        <p:spPr>
          <a:xfrm>
            <a:off x="9495805" y="6214895"/>
            <a:ext cx="3590388" cy="2495876"/>
          </a:xfrm>
          <a:prstGeom prst="rect">
            <a:avLst/>
          </a:prstGeom>
        </p:spPr>
        <p:txBody>
          <a:bodyPr lIns="0" tIns="0" rIns="0" bIns="0" rtlCol="0" anchor="t">
            <a:spAutoFit/>
          </a:bodyPr>
          <a:lstStyle/>
          <a:p>
            <a:pPr algn="ctr">
              <a:lnSpc>
                <a:spcPts val="2812"/>
              </a:lnSpc>
            </a:pPr>
            <a:r>
              <a:rPr lang="en-US" sz="2008" dirty="0">
                <a:solidFill>
                  <a:srgbClr val="FFFFFF"/>
                </a:solidFill>
                <a:latin typeface="Poppins Medium"/>
              </a:rPr>
              <a:t> </a:t>
            </a:r>
            <a:r>
              <a:rPr lang="fr-FR" sz="2400" dirty="0">
                <a:solidFill>
                  <a:srgbClr val="FFFFFF"/>
                </a:solidFill>
                <a:latin typeface="Poppins Medium"/>
              </a:rPr>
              <a:t>La liste de diffusion permet de diffuser de manière proactive les informations et les produits mis à disposition sur le KMP.</a:t>
            </a:r>
            <a:endParaRPr lang="en-US" sz="2400" dirty="0">
              <a:solidFill>
                <a:srgbClr val="FFFFFF"/>
              </a:solidFill>
              <a:latin typeface="Poppins Medium"/>
            </a:endParaRPr>
          </a:p>
          <a:p>
            <a:pPr algn="ctr">
              <a:lnSpc>
                <a:spcPts val="2812"/>
              </a:lnSpc>
            </a:pPr>
            <a:endParaRPr lang="en-US" sz="2008" dirty="0">
              <a:solidFill>
                <a:srgbClr val="FFFFFF"/>
              </a:solidFill>
              <a:latin typeface="Poppins Medium"/>
            </a:endParaRPr>
          </a:p>
        </p:txBody>
      </p:sp>
      <p:sp>
        <p:nvSpPr>
          <p:cNvPr id="48" name="TextBox 19">
            <a:extLst>
              <a:ext uri="{FF2B5EF4-FFF2-40B4-BE49-F238E27FC236}">
                <a16:creationId xmlns:a16="http://schemas.microsoft.com/office/drawing/2014/main" id="{25CB5BAD-12AC-82DE-1590-E68685E9A99F}"/>
              </a:ext>
            </a:extLst>
          </p:cNvPr>
          <p:cNvSpPr txBox="1"/>
          <p:nvPr/>
        </p:nvSpPr>
        <p:spPr>
          <a:xfrm>
            <a:off x="2489845" y="2516204"/>
            <a:ext cx="617535" cy="818961"/>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1</a:t>
            </a:r>
          </a:p>
        </p:txBody>
      </p:sp>
      <p:grpSp>
        <p:nvGrpSpPr>
          <p:cNvPr id="59" name="Groupe 58">
            <a:extLst>
              <a:ext uri="{FF2B5EF4-FFF2-40B4-BE49-F238E27FC236}">
                <a16:creationId xmlns:a16="http://schemas.microsoft.com/office/drawing/2014/main" id="{3E8F8421-EDB4-4759-071C-8FF759EFA429}"/>
              </a:ext>
            </a:extLst>
          </p:cNvPr>
          <p:cNvGrpSpPr/>
          <p:nvPr/>
        </p:nvGrpSpPr>
        <p:grpSpPr>
          <a:xfrm>
            <a:off x="6971801" y="4390589"/>
            <a:ext cx="1075783" cy="1060322"/>
            <a:chOff x="2438400" y="7236365"/>
            <a:chExt cx="1075783" cy="1060322"/>
          </a:xfrm>
        </p:grpSpPr>
        <p:grpSp>
          <p:nvGrpSpPr>
            <p:cNvPr id="60" name="Group 12">
              <a:extLst>
                <a:ext uri="{FF2B5EF4-FFF2-40B4-BE49-F238E27FC236}">
                  <a16:creationId xmlns:a16="http://schemas.microsoft.com/office/drawing/2014/main" id="{1D4D754F-04F3-12E2-482B-4D6283E71BCD}"/>
                </a:ext>
              </a:extLst>
            </p:cNvPr>
            <p:cNvGrpSpPr/>
            <p:nvPr/>
          </p:nvGrpSpPr>
          <p:grpSpPr>
            <a:xfrm>
              <a:off x="2438400" y="7236365"/>
              <a:ext cx="1075783" cy="1060322"/>
              <a:chOff x="-108693" y="-1905"/>
              <a:chExt cx="6444525" cy="6351905"/>
            </a:xfrm>
          </p:grpSpPr>
          <p:sp>
            <p:nvSpPr>
              <p:cNvPr id="62" name="Freeform 13">
                <a:extLst>
                  <a:ext uri="{FF2B5EF4-FFF2-40B4-BE49-F238E27FC236}">
                    <a16:creationId xmlns:a16="http://schemas.microsoft.com/office/drawing/2014/main" id="{50E653A4-8EAE-70D3-C00C-858185C8366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63" name="Freeform 13">
                <a:extLst>
                  <a:ext uri="{FF2B5EF4-FFF2-40B4-BE49-F238E27FC236}">
                    <a16:creationId xmlns:a16="http://schemas.microsoft.com/office/drawing/2014/main" id="{A5FC9212-7386-1F90-3633-CB5C7ADC7763}"/>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grpSp>
        <p:sp>
          <p:nvSpPr>
            <p:cNvPr id="61" name="TextBox 19">
              <a:extLst>
                <a:ext uri="{FF2B5EF4-FFF2-40B4-BE49-F238E27FC236}">
                  <a16:creationId xmlns:a16="http://schemas.microsoft.com/office/drawing/2014/main" id="{C652D208-9AAA-1B16-7175-5C69BB012FBE}"/>
                </a:ext>
              </a:extLst>
            </p:cNvPr>
            <p:cNvSpPr txBox="1"/>
            <p:nvPr/>
          </p:nvSpPr>
          <p:spPr>
            <a:xfrm>
              <a:off x="2677778" y="7290529"/>
              <a:ext cx="617535" cy="767582"/>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2</a:t>
              </a:r>
            </a:p>
          </p:txBody>
        </p:sp>
      </p:grpSp>
      <p:grpSp>
        <p:nvGrpSpPr>
          <p:cNvPr id="64" name="Groupe 63">
            <a:extLst>
              <a:ext uri="{FF2B5EF4-FFF2-40B4-BE49-F238E27FC236}">
                <a16:creationId xmlns:a16="http://schemas.microsoft.com/office/drawing/2014/main" id="{BC1BDC38-AE32-5E5B-B2F5-D2AAFFBB4F12}"/>
              </a:ext>
            </a:extLst>
          </p:cNvPr>
          <p:cNvGrpSpPr/>
          <p:nvPr/>
        </p:nvGrpSpPr>
        <p:grpSpPr>
          <a:xfrm>
            <a:off x="11566083" y="4450725"/>
            <a:ext cx="1075783" cy="1060322"/>
            <a:chOff x="2438400" y="7236365"/>
            <a:chExt cx="1075783" cy="1060322"/>
          </a:xfrm>
        </p:grpSpPr>
        <p:grpSp>
          <p:nvGrpSpPr>
            <p:cNvPr id="65" name="Group 12">
              <a:extLst>
                <a:ext uri="{FF2B5EF4-FFF2-40B4-BE49-F238E27FC236}">
                  <a16:creationId xmlns:a16="http://schemas.microsoft.com/office/drawing/2014/main" id="{EDB8005E-2B47-4851-1417-96008A9B0AC4}"/>
                </a:ext>
              </a:extLst>
            </p:cNvPr>
            <p:cNvGrpSpPr/>
            <p:nvPr/>
          </p:nvGrpSpPr>
          <p:grpSpPr>
            <a:xfrm>
              <a:off x="2438400" y="7236365"/>
              <a:ext cx="1075783" cy="1060322"/>
              <a:chOff x="-108693" y="-1905"/>
              <a:chExt cx="6444525" cy="6351905"/>
            </a:xfrm>
          </p:grpSpPr>
          <p:sp>
            <p:nvSpPr>
              <p:cNvPr id="67" name="Freeform 13">
                <a:extLst>
                  <a:ext uri="{FF2B5EF4-FFF2-40B4-BE49-F238E27FC236}">
                    <a16:creationId xmlns:a16="http://schemas.microsoft.com/office/drawing/2014/main" id="{96A6B852-4C3C-C8E2-3331-E069F6A7D8D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68" name="Freeform 13">
                <a:extLst>
                  <a:ext uri="{FF2B5EF4-FFF2-40B4-BE49-F238E27FC236}">
                    <a16:creationId xmlns:a16="http://schemas.microsoft.com/office/drawing/2014/main" id="{55402B8F-856A-F48A-2C46-194291E52CDE}"/>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grpSp>
        <p:sp>
          <p:nvSpPr>
            <p:cNvPr id="66" name="TextBox 19">
              <a:extLst>
                <a:ext uri="{FF2B5EF4-FFF2-40B4-BE49-F238E27FC236}">
                  <a16:creationId xmlns:a16="http://schemas.microsoft.com/office/drawing/2014/main" id="{22674E2F-D415-7264-4486-A89FFFE9AFD0}"/>
                </a:ext>
              </a:extLst>
            </p:cNvPr>
            <p:cNvSpPr txBox="1"/>
            <p:nvPr/>
          </p:nvSpPr>
          <p:spPr>
            <a:xfrm>
              <a:off x="2677778" y="7290529"/>
              <a:ext cx="617535" cy="767582"/>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3</a:t>
              </a:r>
            </a:p>
          </p:txBody>
        </p:sp>
      </p:grpSp>
      <p:sp>
        <p:nvSpPr>
          <p:cNvPr id="47" name="Ellipse 46">
            <a:extLst>
              <a:ext uri="{FF2B5EF4-FFF2-40B4-BE49-F238E27FC236}">
                <a16:creationId xmlns:a16="http://schemas.microsoft.com/office/drawing/2014/main" id="{B650E576-249F-28A6-A846-8AD65809F4BC}"/>
              </a:ext>
            </a:extLst>
          </p:cNvPr>
          <p:cNvSpPr/>
          <p:nvPr/>
        </p:nvSpPr>
        <p:spPr>
          <a:xfrm>
            <a:off x="353399" y="2506316"/>
            <a:ext cx="2840096" cy="2714838"/>
          </a:xfrm>
          <a:prstGeom prst="ellipse">
            <a:avLst/>
          </a:prstGeom>
          <a: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31000" r="-31000"/>
            </a:stretch>
          </a:blipFill>
          <a:ln w="76200">
            <a:solidFill>
              <a:srgbClr val="F85C16"/>
            </a:solid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fr-FR" dirty="0"/>
          </a:p>
        </p:txBody>
      </p:sp>
      <p:grpSp>
        <p:nvGrpSpPr>
          <p:cNvPr id="74" name="Groupe 73">
            <a:extLst>
              <a:ext uri="{FF2B5EF4-FFF2-40B4-BE49-F238E27FC236}">
                <a16:creationId xmlns:a16="http://schemas.microsoft.com/office/drawing/2014/main" id="{E1A34796-9683-BBFC-CAFF-161FA980B791}"/>
              </a:ext>
            </a:extLst>
          </p:cNvPr>
          <p:cNvGrpSpPr/>
          <p:nvPr/>
        </p:nvGrpSpPr>
        <p:grpSpPr>
          <a:xfrm>
            <a:off x="2148385" y="4162342"/>
            <a:ext cx="1075783" cy="1060322"/>
            <a:chOff x="2438400" y="7236365"/>
            <a:chExt cx="1075783" cy="1060322"/>
          </a:xfrm>
          <a:solidFill>
            <a:srgbClr val="F85C16"/>
          </a:solidFill>
        </p:grpSpPr>
        <p:grpSp>
          <p:nvGrpSpPr>
            <p:cNvPr id="75" name="Group 12">
              <a:extLst>
                <a:ext uri="{FF2B5EF4-FFF2-40B4-BE49-F238E27FC236}">
                  <a16:creationId xmlns:a16="http://schemas.microsoft.com/office/drawing/2014/main" id="{1CA55A76-AAD6-4C3B-1A1C-B8211E0610B3}"/>
                </a:ext>
              </a:extLst>
            </p:cNvPr>
            <p:cNvGrpSpPr/>
            <p:nvPr/>
          </p:nvGrpSpPr>
          <p:grpSpPr>
            <a:xfrm>
              <a:off x="2438400" y="7236365"/>
              <a:ext cx="1075783" cy="1060322"/>
              <a:chOff x="-108693" y="-1905"/>
              <a:chExt cx="6444525" cy="6351905"/>
            </a:xfrm>
            <a:grpFill/>
          </p:grpSpPr>
          <p:sp>
            <p:nvSpPr>
              <p:cNvPr id="77" name="Freeform 13">
                <a:extLst>
                  <a:ext uri="{FF2B5EF4-FFF2-40B4-BE49-F238E27FC236}">
                    <a16:creationId xmlns:a16="http://schemas.microsoft.com/office/drawing/2014/main" id="{3D10D3D4-780D-0119-08AA-2B656BA2360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sp>
            <p:nvSpPr>
              <p:cNvPr id="78" name="Freeform 13">
                <a:extLst>
                  <a:ext uri="{FF2B5EF4-FFF2-40B4-BE49-F238E27FC236}">
                    <a16:creationId xmlns:a16="http://schemas.microsoft.com/office/drawing/2014/main" id="{20B9C8D1-1C82-C317-A263-4321DAD1DD0E}"/>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76" name="TextBox 19">
              <a:extLst>
                <a:ext uri="{FF2B5EF4-FFF2-40B4-BE49-F238E27FC236}">
                  <a16:creationId xmlns:a16="http://schemas.microsoft.com/office/drawing/2014/main" id="{35C9DB38-111A-65FA-04BD-AC8162539944}"/>
                </a:ext>
              </a:extLst>
            </p:cNvPr>
            <p:cNvSpPr txBox="1"/>
            <p:nvPr/>
          </p:nvSpPr>
          <p:spPr>
            <a:xfrm>
              <a:off x="2677778" y="7290529"/>
              <a:ext cx="617535" cy="767582"/>
            </a:xfrm>
            <a:prstGeom prst="rect">
              <a:avLst/>
            </a:prstGeom>
            <a:grpFill/>
          </p:spPr>
          <p:txBody>
            <a:bodyPr lIns="0" tIns="0" rIns="0" bIns="0" rtlCol="0" anchor="t">
              <a:spAutoFit/>
            </a:bodyPr>
            <a:lstStyle/>
            <a:p>
              <a:pPr algn="ctr">
                <a:lnSpc>
                  <a:spcPts val="6303"/>
                </a:lnSpc>
              </a:pPr>
              <a:r>
                <a:rPr lang="en-US" sz="4502" dirty="0">
                  <a:solidFill>
                    <a:srgbClr val="FFFFFF"/>
                  </a:solidFill>
                  <a:latin typeface="Poppins Medium"/>
                </a:rPr>
                <a:t>1</a:t>
              </a:r>
            </a:p>
          </p:txBody>
        </p:sp>
      </p:grpSp>
      <p:sp>
        <p:nvSpPr>
          <p:cNvPr id="43" name="TextBox 34">
            <a:extLst>
              <a:ext uri="{FF2B5EF4-FFF2-40B4-BE49-F238E27FC236}">
                <a16:creationId xmlns:a16="http://schemas.microsoft.com/office/drawing/2014/main" id="{20AE69D5-9931-8171-8731-D935EC2E69DB}"/>
              </a:ext>
            </a:extLst>
          </p:cNvPr>
          <p:cNvSpPr txBox="1"/>
          <p:nvPr/>
        </p:nvSpPr>
        <p:spPr>
          <a:xfrm>
            <a:off x="2211555" y="782429"/>
            <a:ext cx="15139751" cy="694036"/>
          </a:xfrm>
          <a:prstGeom prst="rect">
            <a:avLst/>
          </a:prstGeom>
        </p:spPr>
        <p:txBody>
          <a:bodyPr wrap="square" lIns="0" tIns="0" rIns="0" bIns="0" rtlCol="0" anchor="t">
            <a:spAutoFit/>
          </a:bodyPr>
          <a:lstStyle/>
          <a:p>
            <a:pPr>
              <a:lnSpc>
                <a:spcPts val="5184"/>
              </a:lnSpc>
            </a:pPr>
            <a:r>
              <a:rPr lang="en-US" sz="5400" dirty="0">
                <a:solidFill>
                  <a:srgbClr val="172842"/>
                </a:solidFill>
                <a:latin typeface="Poppins ExtraBold"/>
              </a:rPr>
              <a:t>Les prochaines étapes (Logiciels </a:t>
            </a:r>
            <a:r>
              <a:rPr lang="fr-FR" sz="5400" dirty="0">
                <a:solidFill>
                  <a:srgbClr val="172842"/>
                </a:solidFill>
                <a:latin typeface="Poppins ExtraBold"/>
              </a:rPr>
              <a:t>flexibles</a:t>
            </a:r>
            <a:r>
              <a:rPr lang="en-US" sz="5400" dirty="0">
                <a:solidFill>
                  <a:srgbClr val="172842"/>
                </a:solidFill>
                <a:latin typeface="Poppins ExtraBold"/>
              </a:rPr>
              <a:t> )</a:t>
            </a:r>
            <a:endParaRPr lang="fr-BE" sz="5400" dirty="0">
              <a:solidFill>
                <a:srgbClr val="172842"/>
              </a:solidFill>
              <a:latin typeface="Poppins ExtraBold"/>
            </a:endParaRPr>
          </a:p>
        </p:txBody>
      </p:sp>
      <p:grpSp>
        <p:nvGrpSpPr>
          <p:cNvPr id="42" name="Groupe 41">
            <a:extLst>
              <a:ext uri="{FF2B5EF4-FFF2-40B4-BE49-F238E27FC236}">
                <a16:creationId xmlns:a16="http://schemas.microsoft.com/office/drawing/2014/main" id="{54835BE5-6BD2-E760-8A19-E986D701D444}"/>
              </a:ext>
            </a:extLst>
          </p:cNvPr>
          <p:cNvGrpSpPr/>
          <p:nvPr/>
        </p:nvGrpSpPr>
        <p:grpSpPr>
          <a:xfrm>
            <a:off x="326924" y="207326"/>
            <a:ext cx="1706831" cy="1187989"/>
            <a:chOff x="198169" y="723900"/>
            <a:chExt cx="1706831" cy="1187989"/>
          </a:xfrm>
        </p:grpSpPr>
        <p:sp>
          <p:nvSpPr>
            <p:cNvPr id="44" name="ZoneTexte 43">
              <a:extLst>
                <a:ext uri="{FF2B5EF4-FFF2-40B4-BE49-F238E27FC236}">
                  <a16:creationId xmlns:a16="http://schemas.microsoft.com/office/drawing/2014/main" id="{92667475-90BE-E7BB-B05E-CB83C8772523}"/>
                </a:ext>
              </a:extLst>
            </p:cNvPr>
            <p:cNvSpPr txBox="1"/>
            <p:nvPr/>
          </p:nvSpPr>
          <p:spPr>
            <a:xfrm>
              <a:off x="198169" y="723900"/>
              <a:ext cx="1706831" cy="1187989"/>
            </a:xfrm>
            <a:prstGeom prst="rect">
              <a:avLst/>
            </a:prstGeom>
            <a:solidFill>
              <a:srgbClr val="F85C16"/>
            </a:solidFill>
            <a:ln w="76200">
              <a:solidFill>
                <a:schemeClr val="bg1"/>
              </a:solidFill>
            </a:ln>
          </p:spPr>
          <p:txBody>
            <a:bodyPr wrap="square" rtlCol="0">
              <a:spAutoFit/>
            </a:bodyPr>
            <a:lstStyle/>
            <a:p>
              <a:endParaRPr lang="fr-FR" dirty="0"/>
            </a:p>
          </p:txBody>
        </p:sp>
        <p:sp>
          <p:nvSpPr>
            <p:cNvPr id="45" name="TextBox 35">
              <a:extLst>
                <a:ext uri="{FF2B5EF4-FFF2-40B4-BE49-F238E27FC236}">
                  <a16:creationId xmlns:a16="http://schemas.microsoft.com/office/drawing/2014/main" id="{418F1B14-E401-A7B5-C50E-FE211B0FCFAF}"/>
                </a:ext>
              </a:extLst>
            </p:cNvPr>
            <p:cNvSpPr txBox="1"/>
            <p:nvPr/>
          </p:nvSpPr>
          <p:spPr>
            <a:xfrm>
              <a:off x="736765" y="1047395"/>
              <a:ext cx="482672" cy="631830"/>
            </a:xfrm>
            <a:prstGeom prst="rect">
              <a:avLst/>
            </a:prstGeom>
          </p:spPr>
          <p:txBody>
            <a:bodyPr lIns="0" tIns="0" rIns="0" bIns="0" rtlCol="0" anchor="t">
              <a:spAutoFit/>
            </a:bodyPr>
            <a:lstStyle/>
            <a:p>
              <a:pPr algn="ctr">
                <a:lnSpc>
                  <a:spcPts val="4887"/>
                </a:lnSpc>
              </a:pPr>
              <a:r>
                <a:rPr lang="en-US" sz="4500" dirty="0">
                  <a:solidFill>
                    <a:schemeClr val="bg1"/>
                  </a:solidFill>
                  <a:latin typeface="Poppins"/>
                </a:rPr>
                <a:t>4</a:t>
              </a:r>
            </a:p>
          </p:txBody>
        </p:sp>
      </p:grpSp>
      <p:pic>
        <p:nvPicPr>
          <p:cNvPr id="2050" name="Picture 2" descr="Digitalisation vs dématérialisation : différences | CELGE">
            <a:extLst>
              <a:ext uri="{FF2B5EF4-FFF2-40B4-BE49-F238E27FC236}">
                <a16:creationId xmlns:a16="http://schemas.microsoft.com/office/drawing/2014/main" id="{B47C0A50-67B2-74F9-6AD4-22021B6F8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256" y="2570167"/>
            <a:ext cx="3129850" cy="2818678"/>
          </a:xfrm>
          <a:prstGeom prst="ellipse">
            <a:avLst/>
          </a:prstGeom>
          <a:noFill/>
          <a:extLst>
            <a:ext uri="{909E8E84-426E-40DD-AFC4-6F175D3DCCD1}">
              <a14:hiddenFill xmlns:a14="http://schemas.microsoft.com/office/drawing/2010/main">
                <a:solidFill>
                  <a:srgbClr val="FFFFFF"/>
                </a:solidFill>
              </a14:hiddenFill>
            </a:ext>
          </a:extLst>
        </p:spPr>
      </p:pic>
      <p:pic>
        <p:nvPicPr>
          <p:cNvPr id="46" name="Picture 2" descr="Subscribe to our Mailing List - Build Your Library">
            <a:extLst>
              <a:ext uri="{FF2B5EF4-FFF2-40B4-BE49-F238E27FC236}">
                <a16:creationId xmlns:a16="http://schemas.microsoft.com/office/drawing/2014/main" id="{5FEEA3AA-C231-08CD-65C7-4CB30E30E0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177" y="2833539"/>
            <a:ext cx="2630885" cy="2438932"/>
          </a:xfrm>
          <a:prstGeom prst="ellipse">
            <a:avLst/>
          </a:prstGeom>
          <a:noFill/>
          <a:extLst>
            <a:ext uri="{909E8E84-426E-40DD-AFC4-6F175D3DCCD1}">
              <a14:hiddenFill xmlns:a14="http://schemas.microsoft.com/office/drawing/2010/main">
                <a:solidFill>
                  <a:srgbClr val="FFFFFF"/>
                </a:solidFill>
              </a14:hiddenFill>
            </a:ext>
          </a:extLst>
        </p:spPr>
      </p:pic>
      <p:pic>
        <p:nvPicPr>
          <p:cNvPr id="49" name="Picture 6" descr="Online Support Service, Online Tech Support, ऑनलाइन टेक्निकल सपोर्ट, ऑनलाइन  तकनीकी सहायता in Sainik Farm, New Delhi , Computer Traders | ID: 9882555633">
            <a:extLst>
              <a:ext uri="{FF2B5EF4-FFF2-40B4-BE49-F238E27FC236}">
                <a16:creationId xmlns:a16="http://schemas.microsoft.com/office/drawing/2014/main" id="{0B4B8BBC-9377-5FE3-93D8-F0A4E6B9B7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47372" y="2715731"/>
            <a:ext cx="3102177" cy="2556740"/>
          </a:xfrm>
          <a:prstGeom prst="ellipse">
            <a:avLst/>
          </a:prstGeom>
          <a:noFill/>
          <a:extLst>
            <a:ext uri="{909E8E84-426E-40DD-AFC4-6F175D3DCCD1}">
              <a14:hiddenFill xmlns:a14="http://schemas.microsoft.com/office/drawing/2010/main">
                <a:solidFill>
                  <a:srgbClr val="FFFFFF"/>
                </a:solidFill>
              </a14:hiddenFill>
            </a:ext>
          </a:extLst>
        </p:spPr>
      </p:pic>
      <p:sp>
        <p:nvSpPr>
          <p:cNvPr id="50" name="ZoneTexte 49">
            <a:extLst>
              <a:ext uri="{FF2B5EF4-FFF2-40B4-BE49-F238E27FC236}">
                <a16:creationId xmlns:a16="http://schemas.microsoft.com/office/drawing/2014/main" id="{3F38A2CF-344F-00CB-53A4-E831300784FF}"/>
              </a:ext>
            </a:extLst>
          </p:cNvPr>
          <p:cNvSpPr txBox="1"/>
          <p:nvPr/>
        </p:nvSpPr>
        <p:spPr>
          <a:xfrm>
            <a:off x="13260513" y="5373852"/>
            <a:ext cx="4875897" cy="636328"/>
          </a:xfrm>
          <a:prstGeom prst="rect">
            <a:avLst/>
          </a:prstGeom>
          <a:noFill/>
        </p:spPr>
        <p:txBody>
          <a:bodyPr wrap="square">
            <a:spAutoFit/>
          </a:bodyPr>
          <a:lstStyle/>
          <a:p>
            <a:r>
              <a:rPr lang="fr-FR" sz="3535" dirty="0">
                <a:solidFill>
                  <a:srgbClr val="FF5E16"/>
                </a:solidFill>
                <a:latin typeface="Poppins Medium"/>
              </a:rPr>
              <a:t>Forum de discussion</a:t>
            </a:r>
          </a:p>
        </p:txBody>
      </p:sp>
      <p:sp>
        <p:nvSpPr>
          <p:cNvPr id="51" name="ZoneTexte 50">
            <a:extLst>
              <a:ext uri="{FF2B5EF4-FFF2-40B4-BE49-F238E27FC236}">
                <a16:creationId xmlns:a16="http://schemas.microsoft.com/office/drawing/2014/main" id="{DEB8B0F5-3B25-3710-2373-00C941E86EAF}"/>
              </a:ext>
            </a:extLst>
          </p:cNvPr>
          <p:cNvSpPr txBox="1"/>
          <p:nvPr/>
        </p:nvSpPr>
        <p:spPr>
          <a:xfrm>
            <a:off x="13636022" y="5997321"/>
            <a:ext cx="4500388" cy="3785652"/>
          </a:xfrm>
          <a:prstGeom prst="rect">
            <a:avLst/>
          </a:prstGeom>
          <a:noFill/>
        </p:spPr>
        <p:txBody>
          <a:bodyPr wrap="square">
            <a:spAutoFit/>
          </a:bodyPr>
          <a:lstStyle/>
          <a:p>
            <a:pPr algn="ctr"/>
            <a:r>
              <a:rPr lang="fr-FR" sz="2400" dirty="0">
                <a:solidFill>
                  <a:srgbClr val="FFFFFF"/>
                </a:solidFill>
                <a:latin typeface="Poppins Medium"/>
              </a:rPr>
              <a:t>Le forum de discussion thématique permettrait aux utilisateurs d'engager une discussion directe les uns avec les autres en publiant des messages, en créant des fils de discussion pour différents sujets ou en fournissant des commentaires liés au sujet</a:t>
            </a:r>
          </a:p>
        </p:txBody>
      </p:sp>
      <p:sp>
        <p:nvSpPr>
          <p:cNvPr id="52" name="Freeform 13">
            <a:extLst>
              <a:ext uri="{FF2B5EF4-FFF2-40B4-BE49-F238E27FC236}">
                <a16:creationId xmlns:a16="http://schemas.microsoft.com/office/drawing/2014/main" id="{A50533F6-9047-A0FE-73F7-0FC42C580D5F}"/>
              </a:ext>
            </a:extLst>
          </p:cNvPr>
          <p:cNvSpPr/>
          <p:nvPr/>
        </p:nvSpPr>
        <p:spPr>
          <a:xfrm>
            <a:off x="16886100" y="4095581"/>
            <a:ext cx="1055274" cy="106000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53" name="TextBox 19">
            <a:extLst>
              <a:ext uri="{FF2B5EF4-FFF2-40B4-BE49-F238E27FC236}">
                <a16:creationId xmlns:a16="http://schemas.microsoft.com/office/drawing/2014/main" id="{73152417-FC70-D88B-531F-C9F331BD06A4}"/>
              </a:ext>
            </a:extLst>
          </p:cNvPr>
          <p:cNvSpPr txBox="1"/>
          <p:nvPr/>
        </p:nvSpPr>
        <p:spPr>
          <a:xfrm>
            <a:off x="17063261" y="4212789"/>
            <a:ext cx="617535" cy="767582"/>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4</a:t>
            </a:r>
          </a:p>
        </p:txBody>
      </p:sp>
    </p:spTree>
    <p:extLst>
      <p:ext uri="{BB962C8B-B14F-4D97-AF65-F5344CB8AC3E}">
        <p14:creationId xmlns:p14="http://schemas.microsoft.com/office/powerpoint/2010/main" val="164879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07" y="4866740"/>
            <a:ext cx="18288000" cy="5372396"/>
            <a:chOff x="0" y="0"/>
            <a:chExt cx="6671512" cy="1390578"/>
          </a:xfrm>
        </p:grpSpPr>
        <p:sp>
          <p:nvSpPr>
            <p:cNvPr id="3" name="Freeform 3"/>
            <p:cNvSpPr/>
            <p:nvPr/>
          </p:nvSpPr>
          <p:spPr>
            <a:xfrm>
              <a:off x="0" y="0"/>
              <a:ext cx="6671512" cy="1390578"/>
            </a:xfrm>
            <a:custGeom>
              <a:avLst/>
              <a:gdLst/>
              <a:ahLst/>
              <a:cxnLst/>
              <a:rect l="l" t="t" r="r" b="b"/>
              <a:pathLst>
                <a:path w="6671512" h="1390578">
                  <a:moveTo>
                    <a:pt x="0" y="0"/>
                  </a:moveTo>
                  <a:lnTo>
                    <a:pt x="6671512" y="0"/>
                  </a:lnTo>
                  <a:lnTo>
                    <a:pt x="6671512" y="1390578"/>
                  </a:lnTo>
                  <a:lnTo>
                    <a:pt x="0" y="1390578"/>
                  </a:lnTo>
                  <a:close/>
                </a:path>
              </a:pathLst>
            </a:custGeom>
            <a:solidFill>
              <a:srgbClr val="172842"/>
            </a:solidFill>
          </p:spPr>
        </p:sp>
      </p:grpSp>
      <p:sp>
        <p:nvSpPr>
          <p:cNvPr id="22" name="TextBox 22"/>
          <p:cNvSpPr txBox="1"/>
          <p:nvPr/>
        </p:nvSpPr>
        <p:spPr>
          <a:xfrm>
            <a:off x="-59114" y="5344407"/>
            <a:ext cx="4185739" cy="543995"/>
          </a:xfrm>
          <a:prstGeom prst="rect">
            <a:avLst/>
          </a:prstGeom>
        </p:spPr>
        <p:txBody>
          <a:bodyPr wrap="square" lIns="0" tIns="0" rIns="0" bIns="0" rtlCol="0" anchor="t">
            <a:spAutoFit/>
          </a:bodyPr>
          <a:lstStyle/>
          <a:p>
            <a:pPr algn="ctr"/>
            <a:r>
              <a:rPr lang="fr-FR" sz="3535" dirty="0">
                <a:solidFill>
                  <a:srgbClr val="FF5E16"/>
                </a:solidFill>
                <a:latin typeface="Poppins Medium"/>
              </a:rPr>
              <a:t>E-learning</a:t>
            </a:r>
            <a:r>
              <a:rPr lang="en-US" sz="3535" dirty="0">
                <a:solidFill>
                  <a:srgbClr val="FF5E16"/>
                </a:solidFill>
                <a:latin typeface="Poppins Medium"/>
              </a:rPr>
              <a:t> </a:t>
            </a:r>
          </a:p>
        </p:txBody>
      </p:sp>
      <p:sp>
        <p:nvSpPr>
          <p:cNvPr id="24" name="TextBox 24"/>
          <p:cNvSpPr txBox="1"/>
          <p:nvPr/>
        </p:nvSpPr>
        <p:spPr>
          <a:xfrm>
            <a:off x="238561" y="6003436"/>
            <a:ext cx="3590388" cy="3590727"/>
          </a:xfrm>
          <a:prstGeom prst="rect">
            <a:avLst/>
          </a:prstGeom>
        </p:spPr>
        <p:txBody>
          <a:bodyPr wrap="square" lIns="0" tIns="0" rIns="0" bIns="0" rtlCol="0" anchor="t">
            <a:spAutoFit/>
          </a:bodyPr>
          <a:lstStyle/>
          <a:p>
            <a:pPr algn="ctr">
              <a:lnSpc>
                <a:spcPts val="2812"/>
              </a:lnSpc>
            </a:pPr>
            <a:r>
              <a:rPr lang="de-DE" sz="2400" dirty="0" err="1">
                <a:solidFill>
                  <a:srgbClr val="FFFFFF"/>
                </a:solidFill>
                <a:latin typeface="Poppins Medium"/>
              </a:rPr>
              <a:t>Cette</a:t>
            </a:r>
            <a:r>
              <a:rPr lang="de-DE" sz="2400" dirty="0">
                <a:solidFill>
                  <a:srgbClr val="FFFFFF"/>
                </a:solidFill>
                <a:latin typeface="Poppins Medium"/>
              </a:rPr>
              <a:t> plateforme en </a:t>
            </a:r>
            <a:r>
              <a:rPr lang="de-DE" sz="2400" dirty="0" err="1">
                <a:solidFill>
                  <a:srgbClr val="FFFFFF"/>
                </a:solidFill>
                <a:latin typeface="Poppins Medium"/>
              </a:rPr>
              <a:t>ligne</a:t>
            </a:r>
            <a:r>
              <a:rPr lang="de-DE" sz="2400" dirty="0">
                <a:solidFill>
                  <a:srgbClr val="FFFFFF"/>
                </a:solidFill>
                <a:latin typeface="Poppins Medium"/>
              </a:rPr>
              <a:t> est </a:t>
            </a:r>
            <a:r>
              <a:rPr lang="de-DE" sz="2400" dirty="0" err="1">
                <a:solidFill>
                  <a:srgbClr val="FFFFFF"/>
                </a:solidFill>
                <a:latin typeface="Poppins Medium"/>
              </a:rPr>
              <a:t>dediée</a:t>
            </a:r>
            <a:r>
              <a:rPr lang="de-DE" sz="2400" dirty="0">
                <a:solidFill>
                  <a:srgbClr val="FFFFFF"/>
                </a:solidFill>
                <a:latin typeface="Poppins Medium"/>
              </a:rPr>
              <a:t> </a:t>
            </a:r>
            <a:r>
              <a:rPr lang="de-DE" sz="2400" dirty="0" err="1">
                <a:solidFill>
                  <a:srgbClr val="FFFFFF"/>
                </a:solidFill>
                <a:latin typeface="Poppins Medium"/>
              </a:rPr>
              <a:t>aux</a:t>
            </a:r>
            <a:r>
              <a:rPr lang="de-DE" sz="2400" dirty="0">
                <a:solidFill>
                  <a:srgbClr val="FFFFFF"/>
                </a:solidFill>
                <a:latin typeface="Poppins Medium"/>
              </a:rPr>
              <a:t> </a:t>
            </a:r>
            <a:r>
              <a:rPr lang="de-DE" sz="2400" dirty="0" err="1">
                <a:solidFill>
                  <a:srgbClr val="FFFFFF"/>
                </a:solidFill>
                <a:latin typeface="Poppins Medium"/>
              </a:rPr>
              <a:t>acteurs</a:t>
            </a:r>
            <a:r>
              <a:rPr lang="de-DE" sz="2400" dirty="0">
                <a:solidFill>
                  <a:srgbClr val="FFFFFF"/>
                </a:solidFill>
                <a:latin typeface="Poppins Medium"/>
              </a:rPr>
              <a:t> </a:t>
            </a:r>
            <a:r>
              <a:rPr lang="de-DE" sz="2400" dirty="0" err="1">
                <a:solidFill>
                  <a:srgbClr val="FFFFFF"/>
                </a:solidFill>
                <a:latin typeface="Poppins Medium"/>
              </a:rPr>
              <a:t>régionaux</a:t>
            </a:r>
            <a:r>
              <a:rPr lang="de-DE" sz="2400" dirty="0">
                <a:solidFill>
                  <a:srgbClr val="FFFFFF"/>
                </a:solidFill>
                <a:latin typeface="Poppins Medium"/>
              </a:rPr>
              <a:t>, </a:t>
            </a:r>
            <a:r>
              <a:rPr lang="de-DE" sz="2400" dirty="0" err="1">
                <a:solidFill>
                  <a:srgbClr val="FFFFFF"/>
                </a:solidFill>
                <a:latin typeface="Poppins Medium"/>
              </a:rPr>
              <a:t>nationaux</a:t>
            </a:r>
            <a:r>
              <a:rPr lang="de-DE" sz="2400" dirty="0">
                <a:solidFill>
                  <a:srgbClr val="FFFFFF"/>
                </a:solidFill>
                <a:latin typeface="Poppins Medium"/>
              </a:rPr>
              <a:t> et </a:t>
            </a:r>
            <a:r>
              <a:rPr lang="de-DE" sz="2400" dirty="0" err="1">
                <a:solidFill>
                  <a:srgbClr val="FFFFFF"/>
                </a:solidFill>
                <a:latin typeface="Poppins Medium"/>
              </a:rPr>
              <a:t>locaux</a:t>
            </a:r>
            <a:r>
              <a:rPr lang="de-DE" sz="2400" dirty="0">
                <a:solidFill>
                  <a:srgbClr val="FFFFFF"/>
                </a:solidFill>
                <a:latin typeface="Poppins Medium"/>
              </a:rPr>
              <a:t>. La CBLT </a:t>
            </a:r>
            <a:r>
              <a:rPr lang="de-DE" sz="2400" dirty="0" err="1">
                <a:solidFill>
                  <a:srgbClr val="FFFFFF"/>
                </a:solidFill>
                <a:latin typeface="Poppins Medium"/>
              </a:rPr>
              <a:t>mettra</a:t>
            </a:r>
            <a:r>
              <a:rPr lang="de-DE" sz="2400" dirty="0">
                <a:solidFill>
                  <a:srgbClr val="FFFFFF"/>
                </a:solidFill>
                <a:latin typeface="Poppins Medium"/>
              </a:rPr>
              <a:t> en </a:t>
            </a:r>
            <a:r>
              <a:rPr lang="de-DE" sz="2400" dirty="0" err="1">
                <a:solidFill>
                  <a:srgbClr val="FFFFFF"/>
                </a:solidFill>
                <a:latin typeface="Poppins Medium"/>
              </a:rPr>
              <a:t>place</a:t>
            </a:r>
            <a:r>
              <a:rPr lang="de-DE" sz="2400" dirty="0">
                <a:solidFill>
                  <a:srgbClr val="FFFFFF"/>
                </a:solidFill>
                <a:latin typeface="Poppins Medium"/>
              </a:rPr>
              <a:t> un (1) système et </a:t>
            </a:r>
            <a:r>
              <a:rPr lang="de-DE" sz="2400" dirty="0" err="1">
                <a:solidFill>
                  <a:srgbClr val="FFFFFF"/>
                </a:solidFill>
                <a:latin typeface="Poppins Medium"/>
              </a:rPr>
              <a:t>cinq</a:t>
            </a:r>
            <a:r>
              <a:rPr lang="de-DE" sz="2400" dirty="0">
                <a:solidFill>
                  <a:srgbClr val="FFFFFF"/>
                </a:solidFill>
                <a:latin typeface="Poppins Medium"/>
              </a:rPr>
              <a:t> (5) </a:t>
            </a:r>
            <a:r>
              <a:rPr lang="de-DE" sz="2400" dirty="0" err="1">
                <a:solidFill>
                  <a:srgbClr val="FFFFFF"/>
                </a:solidFill>
                <a:latin typeface="Poppins Medium"/>
              </a:rPr>
              <a:t>cours</a:t>
            </a:r>
            <a:r>
              <a:rPr lang="de-DE" sz="2400" dirty="0">
                <a:solidFill>
                  <a:srgbClr val="FFFFFF"/>
                </a:solidFill>
                <a:latin typeface="Poppins Medium"/>
              </a:rPr>
              <a:t> à </a:t>
            </a:r>
            <a:r>
              <a:rPr lang="de-DE" sz="2400" dirty="0" err="1">
                <a:solidFill>
                  <a:srgbClr val="FFFFFF"/>
                </a:solidFill>
                <a:latin typeface="Poppins Medium"/>
              </a:rPr>
              <a:t>partir</a:t>
            </a:r>
            <a:r>
              <a:rPr lang="de-DE" sz="2400" dirty="0">
                <a:solidFill>
                  <a:srgbClr val="FFFFFF"/>
                </a:solidFill>
                <a:latin typeface="Poppins Medium"/>
              </a:rPr>
              <a:t> de la </a:t>
            </a:r>
            <a:r>
              <a:rPr lang="de-DE" sz="2400" dirty="0" err="1">
                <a:solidFill>
                  <a:srgbClr val="FFFFFF"/>
                </a:solidFill>
                <a:latin typeface="Poppins Medium"/>
              </a:rPr>
              <a:t>troisième</a:t>
            </a:r>
            <a:r>
              <a:rPr lang="de-DE" sz="2400" dirty="0">
                <a:solidFill>
                  <a:srgbClr val="FFFFFF"/>
                </a:solidFill>
                <a:latin typeface="Poppins Medium"/>
              </a:rPr>
              <a:t> </a:t>
            </a:r>
            <a:r>
              <a:rPr lang="de-DE" sz="2400" dirty="0" err="1">
                <a:solidFill>
                  <a:srgbClr val="FFFFFF"/>
                </a:solidFill>
                <a:latin typeface="Poppins Medium"/>
              </a:rPr>
              <a:t>année</a:t>
            </a:r>
            <a:r>
              <a:rPr lang="de-DE" sz="2400" dirty="0">
                <a:solidFill>
                  <a:srgbClr val="FFFFFF"/>
                </a:solidFill>
                <a:latin typeface="Poppins Medium"/>
              </a:rPr>
              <a:t> du </a:t>
            </a:r>
            <a:r>
              <a:rPr lang="de-DE" sz="2400" dirty="0" err="1">
                <a:solidFill>
                  <a:srgbClr val="FFFFFF"/>
                </a:solidFill>
                <a:latin typeface="Poppins Medium"/>
              </a:rPr>
              <a:t>projet</a:t>
            </a:r>
            <a:r>
              <a:rPr lang="de-DE" sz="2400" dirty="0">
                <a:solidFill>
                  <a:srgbClr val="FFFFFF"/>
                </a:solidFill>
                <a:latin typeface="Poppins Medium"/>
              </a:rPr>
              <a:t>.</a:t>
            </a:r>
            <a:endParaRPr lang="fr-FR" sz="2400" dirty="0">
              <a:solidFill>
                <a:srgbClr val="FFFFFF"/>
              </a:solidFill>
              <a:latin typeface="Poppins Medium"/>
            </a:endParaRPr>
          </a:p>
          <a:p>
            <a:pPr algn="ctr">
              <a:lnSpc>
                <a:spcPts val="2812"/>
              </a:lnSpc>
            </a:pPr>
            <a:r>
              <a:rPr lang="en-US" sz="2400" dirty="0">
                <a:solidFill>
                  <a:srgbClr val="FFFFFF"/>
                </a:solidFill>
                <a:latin typeface="Poppins Medium"/>
              </a:rPr>
              <a:t> </a:t>
            </a:r>
          </a:p>
        </p:txBody>
      </p:sp>
      <p:sp>
        <p:nvSpPr>
          <p:cNvPr id="25" name="TextBox 25"/>
          <p:cNvSpPr txBox="1"/>
          <p:nvPr/>
        </p:nvSpPr>
        <p:spPr>
          <a:xfrm>
            <a:off x="6672596" y="5269701"/>
            <a:ext cx="3317596" cy="607859"/>
          </a:xfrm>
          <a:prstGeom prst="rect">
            <a:avLst/>
          </a:prstGeom>
        </p:spPr>
        <p:txBody>
          <a:bodyPr wrap="square" lIns="0" tIns="0" rIns="0" bIns="0" rtlCol="0" anchor="t">
            <a:spAutoFit/>
          </a:bodyPr>
          <a:lstStyle/>
          <a:p>
            <a:pPr algn="ctr">
              <a:lnSpc>
                <a:spcPts val="4950"/>
              </a:lnSpc>
            </a:pPr>
            <a:r>
              <a:rPr lang="en-US" sz="3535" dirty="0">
                <a:solidFill>
                  <a:srgbClr val="FF5E16"/>
                </a:solidFill>
                <a:latin typeface="Poppins Medium"/>
              </a:rPr>
              <a:t>e-catalogue</a:t>
            </a:r>
          </a:p>
        </p:txBody>
      </p:sp>
      <p:sp>
        <p:nvSpPr>
          <p:cNvPr id="27" name="TextBox 27"/>
          <p:cNvSpPr txBox="1"/>
          <p:nvPr/>
        </p:nvSpPr>
        <p:spPr>
          <a:xfrm>
            <a:off x="6500561" y="6013627"/>
            <a:ext cx="3723816" cy="3323987"/>
          </a:xfrm>
          <a:prstGeom prst="rect">
            <a:avLst/>
          </a:prstGeom>
        </p:spPr>
        <p:txBody>
          <a:bodyPr lIns="0" tIns="0" rIns="0" bIns="0" rtlCol="0" anchor="t">
            <a:spAutoFit/>
          </a:bodyPr>
          <a:lstStyle/>
          <a:p>
            <a:pPr algn="ctr">
              <a:spcBef>
                <a:spcPts val="600"/>
              </a:spcBef>
              <a:spcAft>
                <a:spcPts val="0"/>
              </a:spcAft>
              <a:tabLst>
                <a:tab pos="3708400" algn="l"/>
              </a:tabLst>
            </a:pPr>
            <a:r>
              <a:rPr lang="en-US" sz="2400" dirty="0">
                <a:solidFill>
                  <a:srgbClr val="FFFFFF"/>
                </a:solidFill>
                <a:latin typeface="Poppins Medium"/>
              </a:rPr>
              <a:t>Ce catalogue doit contenir des résumés exécutifs (</a:t>
            </a:r>
            <a:r>
              <a:rPr lang="en-US" sz="2400" dirty="0" err="1">
                <a:solidFill>
                  <a:srgbClr val="FFFFFF"/>
                </a:solidFill>
                <a:latin typeface="Poppins Medium"/>
              </a:rPr>
              <a:t>en</a:t>
            </a:r>
            <a:r>
              <a:rPr lang="en-US" sz="2400" dirty="0">
                <a:solidFill>
                  <a:srgbClr val="FFFFFF"/>
                </a:solidFill>
                <a:latin typeface="Poppins Medium"/>
              </a:rPr>
              <a:t> anglais et </a:t>
            </a:r>
            <a:r>
              <a:rPr lang="en-US" sz="2400" dirty="0" err="1">
                <a:solidFill>
                  <a:srgbClr val="FFFFFF"/>
                </a:solidFill>
                <a:latin typeface="Poppins Medium"/>
              </a:rPr>
              <a:t>en</a:t>
            </a:r>
            <a:r>
              <a:rPr lang="en-US" sz="2400" dirty="0">
                <a:solidFill>
                  <a:srgbClr val="FFFFFF"/>
                </a:solidFill>
                <a:latin typeface="Poppins Medium"/>
              </a:rPr>
              <a:t> </a:t>
            </a:r>
            <a:r>
              <a:rPr lang="en-US" sz="2400" dirty="0" err="1">
                <a:solidFill>
                  <a:srgbClr val="FFFFFF"/>
                </a:solidFill>
                <a:latin typeface="Poppins Medium"/>
              </a:rPr>
              <a:t>français</a:t>
            </a:r>
            <a:r>
              <a:rPr lang="en-US" sz="2400" dirty="0">
                <a:solidFill>
                  <a:srgbClr val="FFFFFF"/>
                </a:solidFill>
                <a:latin typeface="Poppins Medium"/>
              </a:rPr>
              <a:t>), des rapports de </a:t>
            </a:r>
            <a:r>
              <a:rPr lang="en-US" sz="2400" dirty="0" err="1">
                <a:solidFill>
                  <a:srgbClr val="FFFFFF"/>
                </a:solidFill>
                <a:latin typeface="Poppins Medium"/>
              </a:rPr>
              <a:t>synthèse</a:t>
            </a:r>
            <a:r>
              <a:rPr lang="en-US" sz="2400" dirty="0">
                <a:solidFill>
                  <a:srgbClr val="FFFFFF"/>
                </a:solidFill>
                <a:latin typeface="Poppins Medium"/>
              </a:rPr>
              <a:t> quantitative et qualitative </a:t>
            </a:r>
            <a:r>
              <a:rPr lang="en-US" sz="2400" dirty="0" err="1">
                <a:solidFill>
                  <a:srgbClr val="FFFFFF"/>
                </a:solidFill>
                <a:latin typeface="Poppins Medium"/>
              </a:rPr>
              <a:t>basée</a:t>
            </a:r>
            <a:r>
              <a:rPr lang="en-US" sz="2400" dirty="0">
                <a:solidFill>
                  <a:srgbClr val="FFFFFF"/>
                </a:solidFill>
                <a:latin typeface="Poppins Medium"/>
              </a:rPr>
              <a:t> sur la </a:t>
            </a:r>
            <a:r>
              <a:rPr lang="en-US" sz="2400" dirty="0" err="1">
                <a:solidFill>
                  <a:srgbClr val="FFFFFF"/>
                </a:solidFill>
                <a:latin typeface="Poppins Medium"/>
              </a:rPr>
              <a:t>littérature</a:t>
            </a:r>
            <a:r>
              <a:rPr lang="en-US" sz="2400" dirty="0">
                <a:solidFill>
                  <a:srgbClr val="FFFFFF"/>
                </a:solidFill>
                <a:latin typeface="Poppins Medium"/>
              </a:rPr>
              <a:t> et la revue de documents.</a:t>
            </a:r>
            <a:endParaRPr lang="fr-FR" sz="2400" dirty="0">
              <a:solidFill>
                <a:srgbClr val="FFFFFF"/>
              </a:solidFill>
              <a:latin typeface="Poppins Medium"/>
            </a:endParaRPr>
          </a:p>
        </p:txBody>
      </p:sp>
      <p:sp>
        <p:nvSpPr>
          <p:cNvPr id="48" name="TextBox 19">
            <a:extLst>
              <a:ext uri="{FF2B5EF4-FFF2-40B4-BE49-F238E27FC236}">
                <a16:creationId xmlns:a16="http://schemas.microsoft.com/office/drawing/2014/main" id="{25CB5BAD-12AC-82DE-1590-E68685E9A99F}"/>
              </a:ext>
            </a:extLst>
          </p:cNvPr>
          <p:cNvSpPr txBox="1"/>
          <p:nvPr/>
        </p:nvSpPr>
        <p:spPr>
          <a:xfrm>
            <a:off x="2489845" y="2516204"/>
            <a:ext cx="617535" cy="818961"/>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1</a:t>
            </a:r>
          </a:p>
        </p:txBody>
      </p:sp>
      <p:grpSp>
        <p:nvGrpSpPr>
          <p:cNvPr id="54" name="Groupe 53">
            <a:extLst>
              <a:ext uri="{FF2B5EF4-FFF2-40B4-BE49-F238E27FC236}">
                <a16:creationId xmlns:a16="http://schemas.microsoft.com/office/drawing/2014/main" id="{6B3D00B7-CA54-1E00-5F40-590BB99C8707}"/>
              </a:ext>
            </a:extLst>
          </p:cNvPr>
          <p:cNvGrpSpPr/>
          <p:nvPr/>
        </p:nvGrpSpPr>
        <p:grpSpPr>
          <a:xfrm>
            <a:off x="8997600" y="4197246"/>
            <a:ext cx="1075783" cy="1060322"/>
            <a:chOff x="2438400" y="7236365"/>
            <a:chExt cx="1075783" cy="1060322"/>
          </a:xfrm>
        </p:grpSpPr>
        <p:grpSp>
          <p:nvGrpSpPr>
            <p:cNvPr id="55" name="Group 12">
              <a:extLst>
                <a:ext uri="{FF2B5EF4-FFF2-40B4-BE49-F238E27FC236}">
                  <a16:creationId xmlns:a16="http://schemas.microsoft.com/office/drawing/2014/main" id="{88E766CA-5EB6-FBEC-1978-7E3F6906754F}"/>
                </a:ext>
              </a:extLst>
            </p:cNvPr>
            <p:cNvGrpSpPr/>
            <p:nvPr/>
          </p:nvGrpSpPr>
          <p:grpSpPr>
            <a:xfrm>
              <a:off x="2438400" y="7236365"/>
              <a:ext cx="1075783" cy="1060322"/>
              <a:chOff x="-108693" y="-1905"/>
              <a:chExt cx="6444525" cy="6351905"/>
            </a:xfrm>
          </p:grpSpPr>
          <p:sp>
            <p:nvSpPr>
              <p:cNvPr id="57" name="Freeform 13">
                <a:extLst>
                  <a:ext uri="{FF2B5EF4-FFF2-40B4-BE49-F238E27FC236}">
                    <a16:creationId xmlns:a16="http://schemas.microsoft.com/office/drawing/2014/main" id="{D63631BA-32E0-0FA4-C382-3CBE7A6FA72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58" name="Freeform 13">
                <a:extLst>
                  <a:ext uri="{FF2B5EF4-FFF2-40B4-BE49-F238E27FC236}">
                    <a16:creationId xmlns:a16="http://schemas.microsoft.com/office/drawing/2014/main" id="{710A7496-0C20-2F4D-894D-2A2D15876A2B}"/>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grpSp>
        <p:sp>
          <p:nvSpPr>
            <p:cNvPr id="56" name="TextBox 19">
              <a:extLst>
                <a:ext uri="{FF2B5EF4-FFF2-40B4-BE49-F238E27FC236}">
                  <a16:creationId xmlns:a16="http://schemas.microsoft.com/office/drawing/2014/main" id="{095248DE-E627-1563-BA9B-E10FFB0D51C5}"/>
                </a:ext>
              </a:extLst>
            </p:cNvPr>
            <p:cNvSpPr txBox="1"/>
            <p:nvPr/>
          </p:nvSpPr>
          <p:spPr>
            <a:xfrm>
              <a:off x="2677778" y="7290529"/>
              <a:ext cx="617535" cy="767582"/>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6</a:t>
              </a:r>
            </a:p>
          </p:txBody>
        </p:sp>
      </p:grpSp>
      <p:sp>
        <p:nvSpPr>
          <p:cNvPr id="43" name="TextBox 34">
            <a:extLst>
              <a:ext uri="{FF2B5EF4-FFF2-40B4-BE49-F238E27FC236}">
                <a16:creationId xmlns:a16="http://schemas.microsoft.com/office/drawing/2014/main" id="{20AE69D5-9931-8171-8731-D935EC2E69DB}"/>
              </a:ext>
            </a:extLst>
          </p:cNvPr>
          <p:cNvSpPr txBox="1"/>
          <p:nvPr/>
        </p:nvSpPr>
        <p:spPr>
          <a:xfrm>
            <a:off x="2211555" y="782429"/>
            <a:ext cx="12495045" cy="694036"/>
          </a:xfrm>
          <a:prstGeom prst="rect">
            <a:avLst/>
          </a:prstGeom>
        </p:spPr>
        <p:txBody>
          <a:bodyPr wrap="square" lIns="0" tIns="0" rIns="0" bIns="0" rtlCol="0" anchor="t">
            <a:spAutoFit/>
          </a:bodyPr>
          <a:lstStyle/>
          <a:p>
            <a:pPr>
              <a:lnSpc>
                <a:spcPts val="5184"/>
              </a:lnSpc>
            </a:pPr>
            <a:r>
              <a:rPr lang="en-US" sz="5400" dirty="0">
                <a:solidFill>
                  <a:srgbClr val="172842"/>
                </a:solidFill>
                <a:latin typeface="Poppins ExtraBold"/>
              </a:rPr>
              <a:t>Les prochaines étapes (Suite &amp; fin)</a:t>
            </a:r>
            <a:endParaRPr lang="fr-BE" sz="5400" dirty="0">
              <a:solidFill>
                <a:srgbClr val="172842"/>
              </a:solidFill>
              <a:latin typeface="Poppins ExtraBold"/>
            </a:endParaRPr>
          </a:p>
        </p:txBody>
      </p:sp>
      <p:grpSp>
        <p:nvGrpSpPr>
          <p:cNvPr id="42" name="Groupe 41">
            <a:extLst>
              <a:ext uri="{FF2B5EF4-FFF2-40B4-BE49-F238E27FC236}">
                <a16:creationId xmlns:a16="http://schemas.microsoft.com/office/drawing/2014/main" id="{54835BE5-6BD2-E760-8A19-E986D701D444}"/>
              </a:ext>
            </a:extLst>
          </p:cNvPr>
          <p:cNvGrpSpPr/>
          <p:nvPr/>
        </p:nvGrpSpPr>
        <p:grpSpPr>
          <a:xfrm>
            <a:off x="326924" y="207326"/>
            <a:ext cx="1706831" cy="1187989"/>
            <a:chOff x="198169" y="723900"/>
            <a:chExt cx="1706831" cy="1187989"/>
          </a:xfrm>
        </p:grpSpPr>
        <p:sp>
          <p:nvSpPr>
            <p:cNvPr id="44" name="ZoneTexte 43">
              <a:extLst>
                <a:ext uri="{FF2B5EF4-FFF2-40B4-BE49-F238E27FC236}">
                  <a16:creationId xmlns:a16="http://schemas.microsoft.com/office/drawing/2014/main" id="{92667475-90BE-E7BB-B05E-CB83C8772523}"/>
                </a:ext>
              </a:extLst>
            </p:cNvPr>
            <p:cNvSpPr txBox="1"/>
            <p:nvPr/>
          </p:nvSpPr>
          <p:spPr>
            <a:xfrm>
              <a:off x="198169" y="723900"/>
              <a:ext cx="1706831" cy="1187989"/>
            </a:xfrm>
            <a:prstGeom prst="rect">
              <a:avLst/>
            </a:prstGeom>
            <a:solidFill>
              <a:srgbClr val="F85C16"/>
            </a:solidFill>
            <a:ln w="76200">
              <a:solidFill>
                <a:schemeClr val="bg1"/>
              </a:solidFill>
            </a:ln>
          </p:spPr>
          <p:txBody>
            <a:bodyPr wrap="square" rtlCol="0">
              <a:spAutoFit/>
            </a:bodyPr>
            <a:lstStyle/>
            <a:p>
              <a:endParaRPr lang="fr-FR" dirty="0"/>
            </a:p>
          </p:txBody>
        </p:sp>
        <p:sp>
          <p:nvSpPr>
            <p:cNvPr id="45" name="TextBox 35">
              <a:extLst>
                <a:ext uri="{FF2B5EF4-FFF2-40B4-BE49-F238E27FC236}">
                  <a16:creationId xmlns:a16="http://schemas.microsoft.com/office/drawing/2014/main" id="{418F1B14-E401-A7B5-C50E-FE211B0FCFAF}"/>
                </a:ext>
              </a:extLst>
            </p:cNvPr>
            <p:cNvSpPr txBox="1"/>
            <p:nvPr/>
          </p:nvSpPr>
          <p:spPr>
            <a:xfrm>
              <a:off x="419264" y="1047395"/>
              <a:ext cx="1168235" cy="632866"/>
            </a:xfrm>
            <a:prstGeom prst="rect">
              <a:avLst/>
            </a:prstGeom>
          </p:spPr>
          <p:txBody>
            <a:bodyPr wrap="square" lIns="0" tIns="0" rIns="0" bIns="0" rtlCol="0" anchor="t">
              <a:spAutoFit/>
            </a:bodyPr>
            <a:lstStyle/>
            <a:p>
              <a:pPr algn="ctr">
                <a:lnSpc>
                  <a:spcPts val="4887"/>
                </a:lnSpc>
              </a:pPr>
              <a:r>
                <a:rPr lang="en-US" sz="4500" dirty="0">
                  <a:solidFill>
                    <a:schemeClr val="bg1"/>
                  </a:solidFill>
                  <a:latin typeface="Poppins"/>
                </a:rPr>
                <a:t>4.1</a:t>
              </a:r>
            </a:p>
          </p:txBody>
        </p:sp>
      </p:grpSp>
      <p:pic>
        <p:nvPicPr>
          <p:cNvPr id="3076" name="Picture 4" descr="Bibliothèque Numérique de la Casamance - Home | Facebook">
            <a:extLst>
              <a:ext uri="{FF2B5EF4-FFF2-40B4-BE49-F238E27FC236}">
                <a16:creationId xmlns:a16="http://schemas.microsoft.com/office/drawing/2014/main" id="{35CAEBE0-5F45-2469-8C30-D856CFDAA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914" y="2516204"/>
            <a:ext cx="3081786" cy="2467884"/>
          </a:xfrm>
          <a:prstGeom prst="ellipse">
            <a:avLst/>
          </a:prstGeom>
          <a:noFill/>
          <a:extLst>
            <a:ext uri="{909E8E84-426E-40DD-AFC4-6F175D3DCCD1}">
              <a14:hiddenFill xmlns:a14="http://schemas.microsoft.com/office/drawing/2010/main">
                <a:solidFill>
                  <a:srgbClr val="FFFFFF"/>
                </a:solidFill>
              </a14:hiddenFill>
            </a:ext>
          </a:extLst>
        </p:spPr>
      </p:pic>
      <p:pic>
        <p:nvPicPr>
          <p:cNvPr id="3080" name="Picture 8" descr="5 étapes pour mettre en place un site de e-learning - Codeur Blog">
            <a:extLst>
              <a:ext uri="{FF2B5EF4-FFF2-40B4-BE49-F238E27FC236}">
                <a16:creationId xmlns:a16="http://schemas.microsoft.com/office/drawing/2014/main" id="{C795D0F7-01AD-2E8F-3EEB-08473A9EBE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07" y="3008040"/>
            <a:ext cx="2722525" cy="2224241"/>
          </a:xfrm>
          <a:prstGeom prst="ellipse">
            <a:avLst/>
          </a:prstGeom>
          <a:noFill/>
          <a:extLst>
            <a:ext uri="{909E8E84-426E-40DD-AFC4-6F175D3DCCD1}">
              <a14:hiddenFill xmlns:a14="http://schemas.microsoft.com/office/drawing/2010/main">
                <a:solidFill>
                  <a:srgbClr val="FFFFFF"/>
                </a:solidFill>
              </a14:hiddenFill>
            </a:ext>
          </a:extLst>
        </p:spPr>
      </p:pic>
      <p:grpSp>
        <p:nvGrpSpPr>
          <p:cNvPr id="49" name="Groupe 48">
            <a:extLst>
              <a:ext uri="{FF2B5EF4-FFF2-40B4-BE49-F238E27FC236}">
                <a16:creationId xmlns:a16="http://schemas.microsoft.com/office/drawing/2014/main" id="{A11BE879-11A1-1386-1ABC-A7D77CF5DCFE}"/>
              </a:ext>
            </a:extLst>
          </p:cNvPr>
          <p:cNvGrpSpPr/>
          <p:nvPr/>
        </p:nvGrpSpPr>
        <p:grpSpPr>
          <a:xfrm>
            <a:off x="2356239" y="4333479"/>
            <a:ext cx="967192" cy="966633"/>
            <a:chOff x="2438400" y="7236365"/>
            <a:chExt cx="1075783" cy="1060322"/>
          </a:xfrm>
        </p:grpSpPr>
        <p:grpSp>
          <p:nvGrpSpPr>
            <p:cNvPr id="50" name="Group 12">
              <a:extLst>
                <a:ext uri="{FF2B5EF4-FFF2-40B4-BE49-F238E27FC236}">
                  <a16:creationId xmlns:a16="http://schemas.microsoft.com/office/drawing/2014/main" id="{F0DF43E4-612C-96D1-4381-E3721BEBBECB}"/>
                </a:ext>
              </a:extLst>
            </p:cNvPr>
            <p:cNvGrpSpPr/>
            <p:nvPr/>
          </p:nvGrpSpPr>
          <p:grpSpPr>
            <a:xfrm>
              <a:off x="2438400" y="7236365"/>
              <a:ext cx="1075783" cy="1060322"/>
              <a:chOff x="-108693" y="-1905"/>
              <a:chExt cx="6444525" cy="6351905"/>
            </a:xfrm>
          </p:grpSpPr>
          <p:sp>
            <p:nvSpPr>
              <p:cNvPr id="52" name="Freeform 13">
                <a:extLst>
                  <a:ext uri="{FF2B5EF4-FFF2-40B4-BE49-F238E27FC236}">
                    <a16:creationId xmlns:a16="http://schemas.microsoft.com/office/drawing/2014/main" id="{299A8A26-11DE-4A5C-3A4F-0FDE4322083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53" name="Freeform 13">
                <a:extLst>
                  <a:ext uri="{FF2B5EF4-FFF2-40B4-BE49-F238E27FC236}">
                    <a16:creationId xmlns:a16="http://schemas.microsoft.com/office/drawing/2014/main" id="{7EACFC81-8EAC-DFBE-3528-BFA2435A118D}"/>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grpSp>
        <p:sp>
          <p:nvSpPr>
            <p:cNvPr id="51" name="TextBox 19">
              <a:extLst>
                <a:ext uri="{FF2B5EF4-FFF2-40B4-BE49-F238E27FC236}">
                  <a16:creationId xmlns:a16="http://schemas.microsoft.com/office/drawing/2014/main" id="{D7BCD153-ECAD-A2C3-8123-ED135D6F30ED}"/>
                </a:ext>
              </a:extLst>
            </p:cNvPr>
            <p:cNvSpPr txBox="1"/>
            <p:nvPr/>
          </p:nvSpPr>
          <p:spPr>
            <a:xfrm>
              <a:off x="2677778" y="7290529"/>
              <a:ext cx="617535" cy="841978"/>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5</a:t>
              </a:r>
            </a:p>
          </p:txBody>
        </p:sp>
      </p:grpSp>
      <p:sp>
        <p:nvSpPr>
          <p:cNvPr id="69" name="ZoneTexte 68">
            <a:extLst>
              <a:ext uri="{FF2B5EF4-FFF2-40B4-BE49-F238E27FC236}">
                <a16:creationId xmlns:a16="http://schemas.microsoft.com/office/drawing/2014/main" id="{4993AB7B-E26D-837E-1B51-4098FF6966B9}"/>
              </a:ext>
            </a:extLst>
          </p:cNvPr>
          <p:cNvSpPr txBox="1"/>
          <p:nvPr/>
        </p:nvSpPr>
        <p:spPr>
          <a:xfrm>
            <a:off x="13264018" y="5303744"/>
            <a:ext cx="3317596" cy="636328"/>
          </a:xfrm>
          <a:prstGeom prst="rect">
            <a:avLst/>
          </a:prstGeom>
          <a:noFill/>
        </p:spPr>
        <p:txBody>
          <a:bodyPr wrap="square">
            <a:spAutoFit/>
          </a:bodyPr>
          <a:lstStyle/>
          <a:p>
            <a:r>
              <a:rPr lang="en-GB" sz="3535" dirty="0">
                <a:solidFill>
                  <a:srgbClr val="FF5E16"/>
                </a:solidFill>
                <a:latin typeface="Poppins Medium"/>
              </a:rPr>
              <a:t>Workspaces</a:t>
            </a:r>
            <a:endParaRPr lang="fr-FR" sz="3535" dirty="0">
              <a:solidFill>
                <a:srgbClr val="FF5E16"/>
              </a:solidFill>
              <a:latin typeface="Poppins Medium"/>
            </a:endParaRPr>
          </a:p>
        </p:txBody>
      </p:sp>
      <p:sp>
        <p:nvSpPr>
          <p:cNvPr id="73" name="Freeform 11">
            <a:extLst>
              <a:ext uri="{FF2B5EF4-FFF2-40B4-BE49-F238E27FC236}">
                <a16:creationId xmlns:a16="http://schemas.microsoft.com/office/drawing/2014/main" id="{A1D36B9E-F203-DB1F-B481-B74486E12C28}"/>
              </a:ext>
            </a:extLst>
          </p:cNvPr>
          <p:cNvSpPr/>
          <p:nvPr/>
        </p:nvSpPr>
        <p:spPr>
          <a:xfrm>
            <a:off x="13484796" y="2602881"/>
            <a:ext cx="2696941" cy="2696941"/>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4"/>
            <a:stretch>
              <a:fillRect l="-29977" r="-53578"/>
            </a:stretch>
          </a:blipFill>
        </p:spPr>
        <p:txBody>
          <a:bodyPr/>
          <a:lstStyle/>
          <a:p>
            <a:endParaRPr lang="fr-FR" dirty="0"/>
          </a:p>
        </p:txBody>
      </p:sp>
      <p:sp>
        <p:nvSpPr>
          <p:cNvPr id="81" name="ZoneTexte 80">
            <a:extLst>
              <a:ext uri="{FF2B5EF4-FFF2-40B4-BE49-F238E27FC236}">
                <a16:creationId xmlns:a16="http://schemas.microsoft.com/office/drawing/2014/main" id="{613E8EB2-21AF-B56C-818B-7AC60D9D2290}"/>
              </a:ext>
            </a:extLst>
          </p:cNvPr>
          <p:cNvSpPr txBox="1"/>
          <p:nvPr/>
        </p:nvSpPr>
        <p:spPr>
          <a:xfrm>
            <a:off x="13004800" y="5911144"/>
            <a:ext cx="3847766" cy="3416320"/>
          </a:xfrm>
          <a:prstGeom prst="rect">
            <a:avLst/>
          </a:prstGeom>
          <a:noFill/>
        </p:spPr>
        <p:txBody>
          <a:bodyPr wrap="square">
            <a:spAutoFit/>
          </a:bodyPr>
          <a:lstStyle/>
          <a:p>
            <a:pPr algn="ctr"/>
            <a:r>
              <a:rPr lang="fr-FR" sz="2400" dirty="0">
                <a:solidFill>
                  <a:srgbClr val="FFFFFF"/>
                </a:solidFill>
                <a:latin typeface="Poppins Medium"/>
              </a:rPr>
              <a:t>La mise en place d'espaces de travail pourrait être considérée comme un outil de soutien aux activités de dialogue et de recherche organisées dans le cadre du KMP.</a:t>
            </a:r>
          </a:p>
        </p:txBody>
      </p:sp>
      <p:sp>
        <p:nvSpPr>
          <p:cNvPr id="82" name="Freeform 13">
            <a:extLst>
              <a:ext uri="{FF2B5EF4-FFF2-40B4-BE49-F238E27FC236}">
                <a16:creationId xmlns:a16="http://schemas.microsoft.com/office/drawing/2014/main" id="{4789B63D-2DDB-F55E-B119-7F0A0991B3B7}"/>
              </a:ext>
            </a:extLst>
          </p:cNvPr>
          <p:cNvSpPr/>
          <p:nvPr/>
        </p:nvSpPr>
        <p:spPr>
          <a:xfrm>
            <a:off x="15677653" y="4385636"/>
            <a:ext cx="1055274" cy="106000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83" name="TextBox 19">
            <a:extLst>
              <a:ext uri="{FF2B5EF4-FFF2-40B4-BE49-F238E27FC236}">
                <a16:creationId xmlns:a16="http://schemas.microsoft.com/office/drawing/2014/main" id="{8BEB9B70-D603-3A5A-3C80-2E33E4473F07}"/>
              </a:ext>
            </a:extLst>
          </p:cNvPr>
          <p:cNvSpPr txBox="1"/>
          <p:nvPr/>
        </p:nvSpPr>
        <p:spPr>
          <a:xfrm>
            <a:off x="15856961" y="4457259"/>
            <a:ext cx="617535" cy="767582"/>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7</a:t>
            </a:r>
          </a:p>
        </p:txBody>
      </p:sp>
    </p:spTree>
    <p:extLst>
      <p:ext uri="{BB962C8B-B14F-4D97-AF65-F5344CB8AC3E}">
        <p14:creationId xmlns:p14="http://schemas.microsoft.com/office/powerpoint/2010/main" val="3307987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2633" y="1376122"/>
            <a:ext cx="14625458" cy="8782753"/>
            <a:chOff x="0" y="0"/>
            <a:chExt cx="5335407" cy="3203972"/>
          </a:xfrm>
        </p:grpSpPr>
        <p:sp>
          <p:nvSpPr>
            <p:cNvPr id="3" name="Freeform 3"/>
            <p:cNvSpPr/>
            <p:nvPr/>
          </p:nvSpPr>
          <p:spPr>
            <a:xfrm>
              <a:off x="0" y="0"/>
              <a:ext cx="5335407" cy="3203972"/>
            </a:xfrm>
            <a:custGeom>
              <a:avLst/>
              <a:gdLst/>
              <a:ahLst/>
              <a:cxnLst/>
              <a:rect l="l" t="t" r="r" b="b"/>
              <a:pathLst>
                <a:path w="5335407" h="3203972">
                  <a:moveTo>
                    <a:pt x="0" y="0"/>
                  </a:moveTo>
                  <a:lnTo>
                    <a:pt x="5335407" y="0"/>
                  </a:lnTo>
                  <a:lnTo>
                    <a:pt x="5335407" y="3203972"/>
                  </a:lnTo>
                  <a:lnTo>
                    <a:pt x="0" y="3203972"/>
                  </a:lnTo>
                  <a:close/>
                </a:path>
              </a:pathLst>
            </a:custGeom>
            <a:solidFill>
              <a:srgbClr val="172842"/>
            </a:solidFill>
          </p:spPr>
        </p:sp>
      </p:grpSp>
      <p:sp>
        <p:nvSpPr>
          <p:cNvPr id="6" name="TextBox 6"/>
          <p:cNvSpPr txBox="1"/>
          <p:nvPr/>
        </p:nvSpPr>
        <p:spPr>
          <a:xfrm>
            <a:off x="1969909" y="3162300"/>
            <a:ext cx="4095618" cy="3738524"/>
          </a:xfrm>
          <a:prstGeom prst="rect">
            <a:avLst/>
          </a:prstGeom>
        </p:spPr>
        <p:txBody>
          <a:bodyPr lIns="0" tIns="0" rIns="0" bIns="0" rtlCol="0" anchor="t">
            <a:spAutoFit/>
          </a:bodyPr>
          <a:lstStyle/>
          <a:p>
            <a:pPr>
              <a:lnSpc>
                <a:spcPts val="4888"/>
              </a:lnSpc>
            </a:pPr>
            <a:r>
              <a:rPr lang="en-US" sz="3491" dirty="0">
                <a:solidFill>
                  <a:srgbClr val="FFFFFF"/>
                </a:solidFill>
                <a:latin typeface="Poppins Medium"/>
              </a:rPr>
              <a:t>Menu Principal</a:t>
            </a:r>
          </a:p>
          <a:p>
            <a:pPr marL="753831" lvl="1" indent="-376915">
              <a:lnSpc>
                <a:spcPts val="4888"/>
              </a:lnSpc>
              <a:buFont typeface="Arial"/>
              <a:buChar char="•"/>
            </a:pPr>
            <a:r>
              <a:rPr lang="en-US" sz="3491" dirty="0">
                <a:solidFill>
                  <a:srgbClr val="FFFFFF"/>
                </a:solidFill>
                <a:latin typeface="Poppins Medium"/>
              </a:rPr>
              <a:t>A propos</a:t>
            </a:r>
          </a:p>
          <a:p>
            <a:pPr marL="753831" lvl="1" indent="-376915">
              <a:lnSpc>
                <a:spcPts val="4888"/>
              </a:lnSpc>
              <a:buFont typeface="Arial"/>
              <a:buChar char="•"/>
            </a:pPr>
            <a:r>
              <a:rPr lang="en-US" sz="3491" dirty="0">
                <a:solidFill>
                  <a:srgbClr val="FFFFFF"/>
                </a:solidFill>
                <a:latin typeface="Poppins Medium"/>
              </a:rPr>
              <a:t>Géoportail</a:t>
            </a:r>
          </a:p>
          <a:p>
            <a:pPr marL="753831" lvl="1" indent="-376915">
              <a:lnSpc>
                <a:spcPts val="4888"/>
              </a:lnSpc>
              <a:buFont typeface="Arial"/>
              <a:buChar char="•"/>
            </a:pPr>
            <a:r>
              <a:rPr lang="en-US" sz="3491" dirty="0">
                <a:solidFill>
                  <a:srgbClr val="FFFFFF"/>
                </a:solidFill>
                <a:latin typeface="Poppins Medium"/>
              </a:rPr>
              <a:t>Projets</a:t>
            </a:r>
          </a:p>
          <a:p>
            <a:pPr marL="753831" lvl="1" indent="-376915">
              <a:lnSpc>
                <a:spcPts val="4888"/>
              </a:lnSpc>
              <a:buFont typeface="Arial"/>
              <a:buChar char="•"/>
            </a:pPr>
            <a:r>
              <a:rPr lang="en-US" sz="3491" dirty="0">
                <a:solidFill>
                  <a:srgbClr val="FFFFFF"/>
                </a:solidFill>
                <a:latin typeface="Poppins Medium"/>
              </a:rPr>
              <a:t>Dialogue</a:t>
            </a:r>
          </a:p>
          <a:p>
            <a:pPr marL="753831" lvl="1" indent="-376915">
              <a:lnSpc>
                <a:spcPts val="4888"/>
              </a:lnSpc>
              <a:buFont typeface="Arial"/>
              <a:buChar char="•"/>
            </a:pPr>
            <a:r>
              <a:rPr lang="en-US" sz="3491" dirty="0">
                <a:solidFill>
                  <a:srgbClr val="FFFFFF"/>
                </a:solidFill>
                <a:latin typeface="Poppins Medium"/>
              </a:rPr>
              <a:t>Administration</a:t>
            </a:r>
          </a:p>
        </p:txBody>
      </p:sp>
      <p:sp>
        <p:nvSpPr>
          <p:cNvPr id="9" name="TextBox 9"/>
          <p:cNvSpPr txBox="1"/>
          <p:nvPr/>
        </p:nvSpPr>
        <p:spPr>
          <a:xfrm>
            <a:off x="3538102" y="1719241"/>
            <a:ext cx="12073023" cy="869277"/>
          </a:xfrm>
          <a:prstGeom prst="rect">
            <a:avLst/>
          </a:prstGeom>
        </p:spPr>
        <p:txBody>
          <a:bodyPr wrap="square" lIns="0" tIns="0" rIns="0" bIns="0" rtlCol="0" anchor="t">
            <a:spAutoFit/>
          </a:bodyPr>
          <a:lstStyle/>
          <a:p>
            <a:pPr>
              <a:lnSpc>
                <a:spcPts val="6527"/>
              </a:lnSpc>
            </a:pPr>
            <a:r>
              <a:rPr lang="en-US" sz="6799" dirty="0">
                <a:solidFill>
                  <a:srgbClr val="FFFFFF"/>
                </a:solidFill>
                <a:latin typeface="Poppins ExtraBold"/>
              </a:rPr>
              <a:t>Quelques Présentations</a:t>
            </a:r>
          </a:p>
        </p:txBody>
      </p:sp>
      <p:grpSp>
        <p:nvGrpSpPr>
          <p:cNvPr id="11" name="Groupe 10">
            <a:extLst>
              <a:ext uri="{FF2B5EF4-FFF2-40B4-BE49-F238E27FC236}">
                <a16:creationId xmlns:a16="http://schemas.microsoft.com/office/drawing/2014/main" id="{B1110086-F073-8418-1BC1-4257701D62C8}"/>
              </a:ext>
            </a:extLst>
          </p:cNvPr>
          <p:cNvGrpSpPr/>
          <p:nvPr/>
        </p:nvGrpSpPr>
        <p:grpSpPr>
          <a:xfrm>
            <a:off x="1600200" y="1388822"/>
            <a:ext cx="1706831" cy="1187989"/>
            <a:chOff x="198169" y="723900"/>
            <a:chExt cx="1706831" cy="1187989"/>
          </a:xfrm>
        </p:grpSpPr>
        <p:sp>
          <p:nvSpPr>
            <p:cNvPr id="12" name="ZoneTexte 11">
              <a:extLst>
                <a:ext uri="{FF2B5EF4-FFF2-40B4-BE49-F238E27FC236}">
                  <a16:creationId xmlns:a16="http://schemas.microsoft.com/office/drawing/2014/main" id="{59318450-9742-7D92-5545-3B3541C47586}"/>
                </a:ext>
              </a:extLst>
            </p:cNvPr>
            <p:cNvSpPr txBox="1"/>
            <p:nvPr/>
          </p:nvSpPr>
          <p:spPr>
            <a:xfrm>
              <a:off x="198169" y="723900"/>
              <a:ext cx="1706831" cy="1187989"/>
            </a:xfrm>
            <a:prstGeom prst="rect">
              <a:avLst/>
            </a:prstGeom>
            <a:solidFill>
              <a:srgbClr val="F85C16"/>
            </a:solidFill>
            <a:ln w="76200">
              <a:solidFill>
                <a:schemeClr val="bg1"/>
              </a:solidFill>
            </a:ln>
          </p:spPr>
          <p:txBody>
            <a:bodyPr wrap="square" rtlCol="0">
              <a:spAutoFit/>
            </a:bodyPr>
            <a:lstStyle/>
            <a:p>
              <a:endParaRPr lang="fr-FR" dirty="0"/>
            </a:p>
          </p:txBody>
        </p:sp>
        <p:sp>
          <p:nvSpPr>
            <p:cNvPr id="13" name="TextBox 35">
              <a:extLst>
                <a:ext uri="{FF2B5EF4-FFF2-40B4-BE49-F238E27FC236}">
                  <a16:creationId xmlns:a16="http://schemas.microsoft.com/office/drawing/2014/main" id="{8E243DAC-7AE2-1B70-7858-744D9DB46647}"/>
                </a:ext>
              </a:extLst>
            </p:cNvPr>
            <p:cNvSpPr txBox="1"/>
            <p:nvPr/>
          </p:nvSpPr>
          <p:spPr>
            <a:xfrm>
              <a:off x="736765" y="1047395"/>
              <a:ext cx="482672" cy="631830"/>
            </a:xfrm>
            <a:prstGeom prst="rect">
              <a:avLst/>
            </a:prstGeom>
          </p:spPr>
          <p:txBody>
            <a:bodyPr lIns="0" tIns="0" rIns="0" bIns="0" rtlCol="0" anchor="t">
              <a:spAutoFit/>
            </a:bodyPr>
            <a:lstStyle/>
            <a:p>
              <a:pPr algn="ctr">
                <a:lnSpc>
                  <a:spcPts val="4887"/>
                </a:lnSpc>
              </a:pPr>
              <a:r>
                <a:rPr lang="en-US" sz="4500" dirty="0">
                  <a:solidFill>
                    <a:schemeClr val="bg1"/>
                  </a:solidFill>
                  <a:latin typeface="Poppins"/>
                </a:rPr>
                <a:t>5</a:t>
              </a:r>
            </a:p>
          </p:txBody>
        </p:sp>
      </p:grpSp>
      <p:pic>
        <p:nvPicPr>
          <p:cNvPr id="22" name="Image 21">
            <a:extLst>
              <a:ext uri="{FF2B5EF4-FFF2-40B4-BE49-F238E27FC236}">
                <a16:creationId xmlns:a16="http://schemas.microsoft.com/office/drawing/2014/main" id="{CC65A07B-A7C8-0328-33DB-D173CFD178FA}"/>
              </a:ext>
            </a:extLst>
          </p:cNvPr>
          <p:cNvPicPr>
            <a:picLocks noChangeAspect="1"/>
          </p:cNvPicPr>
          <p:nvPr/>
        </p:nvPicPr>
        <p:blipFill>
          <a:blip r:embed="rId2"/>
          <a:stretch>
            <a:fillRect/>
          </a:stretch>
        </p:blipFill>
        <p:spPr>
          <a:xfrm>
            <a:off x="6052827" y="2781300"/>
            <a:ext cx="10331240" cy="91352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2633" y="1376122"/>
            <a:ext cx="14625458" cy="8782753"/>
            <a:chOff x="0" y="0"/>
            <a:chExt cx="5335407" cy="3203972"/>
          </a:xfrm>
        </p:grpSpPr>
        <p:sp>
          <p:nvSpPr>
            <p:cNvPr id="3" name="Freeform 3"/>
            <p:cNvSpPr/>
            <p:nvPr/>
          </p:nvSpPr>
          <p:spPr>
            <a:xfrm>
              <a:off x="0" y="0"/>
              <a:ext cx="5335407" cy="3203972"/>
            </a:xfrm>
            <a:custGeom>
              <a:avLst/>
              <a:gdLst/>
              <a:ahLst/>
              <a:cxnLst/>
              <a:rect l="l" t="t" r="r" b="b"/>
              <a:pathLst>
                <a:path w="5335407" h="3203972">
                  <a:moveTo>
                    <a:pt x="0" y="0"/>
                  </a:moveTo>
                  <a:lnTo>
                    <a:pt x="5335407" y="0"/>
                  </a:lnTo>
                  <a:lnTo>
                    <a:pt x="5335407" y="3203972"/>
                  </a:lnTo>
                  <a:lnTo>
                    <a:pt x="0" y="3203972"/>
                  </a:lnTo>
                  <a:close/>
                </a:path>
              </a:pathLst>
            </a:custGeom>
            <a:solidFill>
              <a:srgbClr val="172842"/>
            </a:solidFill>
          </p:spPr>
        </p:sp>
      </p:grpSp>
      <p:sp>
        <p:nvSpPr>
          <p:cNvPr id="6" name="TextBox 6"/>
          <p:cNvSpPr txBox="1"/>
          <p:nvPr/>
        </p:nvSpPr>
        <p:spPr>
          <a:xfrm>
            <a:off x="1969909" y="3162300"/>
            <a:ext cx="4095618" cy="2527551"/>
          </a:xfrm>
          <a:prstGeom prst="rect">
            <a:avLst/>
          </a:prstGeom>
        </p:spPr>
        <p:txBody>
          <a:bodyPr lIns="0" tIns="0" rIns="0" bIns="0" rtlCol="0" anchor="t">
            <a:spAutoFit/>
          </a:bodyPr>
          <a:lstStyle/>
          <a:p>
            <a:pPr lvl="0">
              <a:lnSpc>
                <a:spcPct val="112000"/>
              </a:lnSpc>
              <a:spcAft>
                <a:spcPts val="600"/>
              </a:spcAft>
              <a:buSzPts val="1400"/>
              <a:tabLst>
                <a:tab pos="540385" algn="l"/>
              </a:tabLst>
            </a:pPr>
            <a:r>
              <a:rPr lang="en-US" sz="3491" dirty="0">
                <a:solidFill>
                  <a:srgbClr val="FFFFFF"/>
                </a:solidFill>
                <a:latin typeface="Poppins Medium"/>
              </a:rPr>
              <a:t>Map Composer</a:t>
            </a:r>
          </a:p>
          <a:p>
            <a:pPr marL="753831" lvl="1" indent="-376915">
              <a:lnSpc>
                <a:spcPts val="4888"/>
              </a:lnSpc>
              <a:buFont typeface="Arial"/>
              <a:buChar char="•"/>
            </a:pPr>
            <a:r>
              <a:rPr lang="en-US" sz="3491" dirty="0">
                <a:solidFill>
                  <a:srgbClr val="FFFFFF"/>
                </a:solidFill>
                <a:latin typeface="Poppins Medium"/>
              </a:rPr>
              <a:t>Géoportail</a:t>
            </a:r>
          </a:p>
          <a:p>
            <a:pPr marL="753831" lvl="1" indent="-376915">
              <a:lnSpc>
                <a:spcPts val="4888"/>
              </a:lnSpc>
              <a:buFont typeface="Arial"/>
              <a:buChar char="•"/>
            </a:pPr>
            <a:r>
              <a:rPr lang="fr-FR" sz="3491" dirty="0">
                <a:solidFill>
                  <a:srgbClr val="FFFFFF"/>
                </a:solidFill>
                <a:latin typeface="Poppins Medium"/>
              </a:rPr>
              <a:t>Incidents</a:t>
            </a:r>
          </a:p>
          <a:p>
            <a:pPr marL="753831" lvl="1" indent="-376915">
              <a:lnSpc>
                <a:spcPts val="4888"/>
              </a:lnSpc>
              <a:buFont typeface="Arial"/>
              <a:buChar char="•"/>
            </a:pPr>
            <a:r>
              <a:rPr lang="fr-FR" sz="3600" b="0" i="0" dirty="0">
                <a:solidFill>
                  <a:srgbClr val="FFFFFF"/>
                </a:solidFill>
                <a:effectLst/>
                <a:latin typeface="Arial" panose="020B0604020202020204" pitchFamily="34" charset="0"/>
              </a:rPr>
              <a:t> </a:t>
            </a:r>
            <a:r>
              <a:rPr lang="en-US" sz="3491" b="0" i="0" dirty="0">
                <a:solidFill>
                  <a:srgbClr val="FFFFFF"/>
                </a:solidFill>
                <a:effectLst/>
                <a:latin typeface="Poppins Medium"/>
              </a:rPr>
              <a:t>Inform Sahel</a:t>
            </a:r>
            <a:endParaRPr lang="en-US" sz="3491" dirty="0">
              <a:solidFill>
                <a:srgbClr val="FFFFFF"/>
              </a:solidFill>
              <a:latin typeface="Poppins Medium"/>
            </a:endParaRPr>
          </a:p>
        </p:txBody>
      </p:sp>
      <p:sp>
        <p:nvSpPr>
          <p:cNvPr id="9" name="TextBox 9"/>
          <p:cNvSpPr txBox="1"/>
          <p:nvPr/>
        </p:nvSpPr>
        <p:spPr>
          <a:xfrm>
            <a:off x="3538102" y="1719241"/>
            <a:ext cx="12073023" cy="869277"/>
          </a:xfrm>
          <a:prstGeom prst="rect">
            <a:avLst/>
          </a:prstGeom>
        </p:spPr>
        <p:txBody>
          <a:bodyPr wrap="square" lIns="0" tIns="0" rIns="0" bIns="0" rtlCol="0" anchor="t">
            <a:spAutoFit/>
          </a:bodyPr>
          <a:lstStyle/>
          <a:p>
            <a:pPr>
              <a:lnSpc>
                <a:spcPts val="6527"/>
              </a:lnSpc>
            </a:pPr>
            <a:r>
              <a:rPr lang="en-US" sz="6799" dirty="0">
                <a:solidFill>
                  <a:srgbClr val="FFFFFF"/>
                </a:solidFill>
                <a:latin typeface="Poppins ExtraBold"/>
              </a:rPr>
              <a:t>Quelques Présentations</a:t>
            </a:r>
          </a:p>
        </p:txBody>
      </p:sp>
      <p:grpSp>
        <p:nvGrpSpPr>
          <p:cNvPr id="11" name="Groupe 10">
            <a:extLst>
              <a:ext uri="{FF2B5EF4-FFF2-40B4-BE49-F238E27FC236}">
                <a16:creationId xmlns:a16="http://schemas.microsoft.com/office/drawing/2014/main" id="{B1110086-F073-8418-1BC1-4257701D62C8}"/>
              </a:ext>
            </a:extLst>
          </p:cNvPr>
          <p:cNvGrpSpPr/>
          <p:nvPr/>
        </p:nvGrpSpPr>
        <p:grpSpPr>
          <a:xfrm>
            <a:off x="1600200" y="1388822"/>
            <a:ext cx="1706831" cy="1187989"/>
            <a:chOff x="198169" y="723900"/>
            <a:chExt cx="1706831" cy="1187989"/>
          </a:xfrm>
        </p:grpSpPr>
        <p:sp>
          <p:nvSpPr>
            <p:cNvPr id="12" name="ZoneTexte 11">
              <a:extLst>
                <a:ext uri="{FF2B5EF4-FFF2-40B4-BE49-F238E27FC236}">
                  <a16:creationId xmlns:a16="http://schemas.microsoft.com/office/drawing/2014/main" id="{59318450-9742-7D92-5545-3B3541C47586}"/>
                </a:ext>
              </a:extLst>
            </p:cNvPr>
            <p:cNvSpPr txBox="1"/>
            <p:nvPr/>
          </p:nvSpPr>
          <p:spPr>
            <a:xfrm>
              <a:off x="198169" y="723900"/>
              <a:ext cx="1706831" cy="1187989"/>
            </a:xfrm>
            <a:prstGeom prst="rect">
              <a:avLst/>
            </a:prstGeom>
            <a:solidFill>
              <a:srgbClr val="F85C16"/>
            </a:solidFill>
            <a:ln w="76200">
              <a:solidFill>
                <a:schemeClr val="bg1"/>
              </a:solidFill>
            </a:ln>
          </p:spPr>
          <p:txBody>
            <a:bodyPr wrap="square" rtlCol="0">
              <a:spAutoFit/>
            </a:bodyPr>
            <a:lstStyle/>
            <a:p>
              <a:endParaRPr lang="fr-FR" dirty="0"/>
            </a:p>
          </p:txBody>
        </p:sp>
        <p:sp>
          <p:nvSpPr>
            <p:cNvPr id="13" name="TextBox 35">
              <a:extLst>
                <a:ext uri="{FF2B5EF4-FFF2-40B4-BE49-F238E27FC236}">
                  <a16:creationId xmlns:a16="http://schemas.microsoft.com/office/drawing/2014/main" id="{8E243DAC-7AE2-1B70-7858-744D9DB46647}"/>
                </a:ext>
              </a:extLst>
            </p:cNvPr>
            <p:cNvSpPr txBox="1"/>
            <p:nvPr/>
          </p:nvSpPr>
          <p:spPr>
            <a:xfrm>
              <a:off x="609765" y="1047395"/>
              <a:ext cx="909204" cy="632866"/>
            </a:xfrm>
            <a:prstGeom prst="rect">
              <a:avLst/>
            </a:prstGeom>
          </p:spPr>
          <p:txBody>
            <a:bodyPr wrap="square" lIns="0" tIns="0" rIns="0" bIns="0" rtlCol="0" anchor="t">
              <a:spAutoFit/>
            </a:bodyPr>
            <a:lstStyle/>
            <a:p>
              <a:pPr algn="ctr">
                <a:lnSpc>
                  <a:spcPts val="4887"/>
                </a:lnSpc>
              </a:pPr>
              <a:r>
                <a:rPr lang="en-US" sz="4500" dirty="0">
                  <a:solidFill>
                    <a:schemeClr val="bg1"/>
                  </a:solidFill>
                  <a:latin typeface="Poppins"/>
                </a:rPr>
                <a:t>5.1</a:t>
              </a:r>
            </a:p>
          </p:txBody>
        </p:sp>
      </p:grpSp>
      <p:pic>
        <p:nvPicPr>
          <p:cNvPr id="10" name="Picture 7" descr="Graphical user interface&#10;&#10;Description automatically generated">
            <a:extLst>
              <a:ext uri="{FF2B5EF4-FFF2-40B4-BE49-F238E27FC236}">
                <a16:creationId xmlns:a16="http://schemas.microsoft.com/office/drawing/2014/main" id="{598B33C6-58C2-C89C-B8CF-69F8BC85557C}"/>
              </a:ext>
            </a:extLst>
          </p:cNvPr>
          <p:cNvPicPr>
            <a:picLocks noChangeAspect="1"/>
          </p:cNvPicPr>
          <p:nvPr/>
        </p:nvPicPr>
        <p:blipFill>
          <a:blip r:embed="rId2"/>
          <a:stretch>
            <a:fillRect/>
          </a:stretch>
        </p:blipFill>
        <p:spPr>
          <a:xfrm>
            <a:off x="6078227" y="2848176"/>
            <a:ext cx="10916701" cy="7310699"/>
          </a:xfrm>
          <a:prstGeom prst="rect">
            <a:avLst/>
          </a:prstGeom>
        </p:spPr>
      </p:pic>
    </p:spTree>
    <p:extLst>
      <p:ext uri="{BB962C8B-B14F-4D97-AF65-F5344CB8AC3E}">
        <p14:creationId xmlns:p14="http://schemas.microsoft.com/office/powerpoint/2010/main" val="1586216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2633" y="1376122"/>
            <a:ext cx="14625458" cy="8782753"/>
            <a:chOff x="0" y="0"/>
            <a:chExt cx="5335407" cy="3203972"/>
          </a:xfrm>
        </p:grpSpPr>
        <p:sp>
          <p:nvSpPr>
            <p:cNvPr id="3" name="Freeform 3"/>
            <p:cNvSpPr/>
            <p:nvPr/>
          </p:nvSpPr>
          <p:spPr>
            <a:xfrm>
              <a:off x="0" y="0"/>
              <a:ext cx="5335407" cy="3203972"/>
            </a:xfrm>
            <a:custGeom>
              <a:avLst/>
              <a:gdLst/>
              <a:ahLst/>
              <a:cxnLst/>
              <a:rect l="l" t="t" r="r" b="b"/>
              <a:pathLst>
                <a:path w="5335407" h="3203972">
                  <a:moveTo>
                    <a:pt x="0" y="0"/>
                  </a:moveTo>
                  <a:lnTo>
                    <a:pt x="5335407" y="0"/>
                  </a:lnTo>
                  <a:lnTo>
                    <a:pt x="5335407" y="3203972"/>
                  </a:lnTo>
                  <a:lnTo>
                    <a:pt x="0" y="3203972"/>
                  </a:lnTo>
                  <a:close/>
                </a:path>
              </a:pathLst>
            </a:custGeom>
            <a:solidFill>
              <a:srgbClr val="172842"/>
            </a:solidFill>
          </p:spPr>
        </p:sp>
      </p:grpSp>
      <p:sp>
        <p:nvSpPr>
          <p:cNvPr id="6" name="TextBox 6"/>
          <p:cNvSpPr txBox="1"/>
          <p:nvPr/>
        </p:nvSpPr>
        <p:spPr>
          <a:xfrm>
            <a:off x="1828800" y="2944337"/>
            <a:ext cx="4888091" cy="3160352"/>
          </a:xfrm>
          <a:prstGeom prst="rect">
            <a:avLst/>
          </a:prstGeom>
        </p:spPr>
        <p:txBody>
          <a:bodyPr wrap="square" lIns="0" tIns="0" rIns="0" bIns="0" rtlCol="0" anchor="t">
            <a:spAutoFit/>
          </a:bodyPr>
          <a:lstStyle/>
          <a:p>
            <a:pPr lvl="0">
              <a:lnSpc>
                <a:spcPct val="112000"/>
              </a:lnSpc>
              <a:spcAft>
                <a:spcPts val="600"/>
              </a:spcAft>
              <a:buSzPts val="1400"/>
              <a:tabLst>
                <a:tab pos="540385" algn="l"/>
              </a:tabLst>
            </a:pPr>
            <a:r>
              <a:rPr lang="en-US" sz="3491" dirty="0">
                <a:solidFill>
                  <a:srgbClr val="FFFFFF"/>
                </a:solidFill>
                <a:latin typeface="Poppins Medium"/>
              </a:rPr>
              <a:t>Project Registry</a:t>
            </a:r>
          </a:p>
          <a:p>
            <a:pPr marL="753831" lvl="1" indent="-376915">
              <a:lnSpc>
                <a:spcPts val="4888"/>
              </a:lnSpc>
              <a:buFont typeface="Arial"/>
              <a:buChar char="•"/>
            </a:pPr>
            <a:r>
              <a:rPr lang="en-US" sz="3491" dirty="0">
                <a:solidFill>
                  <a:srgbClr val="FFFFFF"/>
                </a:solidFill>
                <a:latin typeface="Poppins Medium"/>
              </a:rPr>
              <a:t>Categories</a:t>
            </a:r>
          </a:p>
          <a:p>
            <a:pPr marL="753831" lvl="1" indent="-376915">
              <a:lnSpc>
                <a:spcPts val="4888"/>
              </a:lnSpc>
              <a:buFont typeface="Arial"/>
              <a:buChar char="•"/>
            </a:pPr>
            <a:r>
              <a:rPr lang="fr-FR" sz="3491" dirty="0">
                <a:solidFill>
                  <a:srgbClr val="FFFFFF"/>
                </a:solidFill>
                <a:latin typeface="Poppins Medium"/>
              </a:rPr>
              <a:t>Développement</a:t>
            </a:r>
          </a:p>
          <a:p>
            <a:pPr marL="753831" lvl="1" indent="-376915">
              <a:lnSpc>
                <a:spcPts val="4888"/>
              </a:lnSpc>
              <a:buFont typeface="Arial"/>
              <a:buChar char="•"/>
            </a:pPr>
            <a:r>
              <a:rPr lang="fr-FR" sz="3600" b="0" i="0" dirty="0">
                <a:solidFill>
                  <a:srgbClr val="FFFFFF"/>
                </a:solidFill>
                <a:effectLst/>
                <a:latin typeface="Arial" panose="020B0604020202020204" pitchFamily="34" charset="0"/>
              </a:rPr>
              <a:t> </a:t>
            </a:r>
            <a:r>
              <a:rPr lang="en-US" sz="3491" dirty="0">
                <a:solidFill>
                  <a:srgbClr val="FFFFFF"/>
                </a:solidFill>
                <a:latin typeface="Poppins Medium"/>
              </a:rPr>
              <a:t>Humanitaire</a:t>
            </a:r>
          </a:p>
          <a:p>
            <a:pPr marL="753831" lvl="1" indent="-376915">
              <a:lnSpc>
                <a:spcPts val="4888"/>
              </a:lnSpc>
              <a:buFont typeface="Arial"/>
              <a:buChar char="•"/>
            </a:pPr>
            <a:r>
              <a:rPr lang="en-US" sz="3491" dirty="0">
                <a:solidFill>
                  <a:srgbClr val="FFFFFF"/>
                </a:solidFill>
                <a:latin typeface="Poppins Medium"/>
              </a:rPr>
              <a:t>Recherche</a:t>
            </a:r>
          </a:p>
        </p:txBody>
      </p:sp>
      <p:sp>
        <p:nvSpPr>
          <p:cNvPr id="9" name="TextBox 9"/>
          <p:cNvSpPr txBox="1"/>
          <p:nvPr/>
        </p:nvSpPr>
        <p:spPr>
          <a:xfrm>
            <a:off x="3538102" y="1719241"/>
            <a:ext cx="12073023" cy="869277"/>
          </a:xfrm>
          <a:prstGeom prst="rect">
            <a:avLst/>
          </a:prstGeom>
        </p:spPr>
        <p:txBody>
          <a:bodyPr wrap="square" lIns="0" tIns="0" rIns="0" bIns="0" rtlCol="0" anchor="t">
            <a:spAutoFit/>
          </a:bodyPr>
          <a:lstStyle/>
          <a:p>
            <a:pPr>
              <a:lnSpc>
                <a:spcPts val="6527"/>
              </a:lnSpc>
            </a:pPr>
            <a:r>
              <a:rPr lang="en-US" sz="6799" dirty="0">
                <a:solidFill>
                  <a:srgbClr val="FFFFFF"/>
                </a:solidFill>
                <a:latin typeface="Poppins ExtraBold"/>
              </a:rPr>
              <a:t>Quelques Présentations</a:t>
            </a:r>
          </a:p>
        </p:txBody>
      </p:sp>
      <p:grpSp>
        <p:nvGrpSpPr>
          <p:cNvPr id="11" name="Groupe 10">
            <a:extLst>
              <a:ext uri="{FF2B5EF4-FFF2-40B4-BE49-F238E27FC236}">
                <a16:creationId xmlns:a16="http://schemas.microsoft.com/office/drawing/2014/main" id="{B1110086-F073-8418-1BC1-4257701D62C8}"/>
              </a:ext>
            </a:extLst>
          </p:cNvPr>
          <p:cNvGrpSpPr/>
          <p:nvPr/>
        </p:nvGrpSpPr>
        <p:grpSpPr>
          <a:xfrm>
            <a:off x="1600200" y="1388822"/>
            <a:ext cx="1706831" cy="1187989"/>
            <a:chOff x="198169" y="723900"/>
            <a:chExt cx="1706831" cy="1187989"/>
          </a:xfrm>
        </p:grpSpPr>
        <p:sp>
          <p:nvSpPr>
            <p:cNvPr id="12" name="ZoneTexte 11">
              <a:extLst>
                <a:ext uri="{FF2B5EF4-FFF2-40B4-BE49-F238E27FC236}">
                  <a16:creationId xmlns:a16="http://schemas.microsoft.com/office/drawing/2014/main" id="{59318450-9742-7D92-5545-3B3541C47586}"/>
                </a:ext>
              </a:extLst>
            </p:cNvPr>
            <p:cNvSpPr txBox="1"/>
            <p:nvPr/>
          </p:nvSpPr>
          <p:spPr>
            <a:xfrm>
              <a:off x="198169" y="723900"/>
              <a:ext cx="1706831" cy="1187989"/>
            </a:xfrm>
            <a:prstGeom prst="rect">
              <a:avLst/>
            </a:prstGeom>
            <a:solidFill>
              <a:srgbClr val="F85C16"/>
            </a:solidFill>
            <a:ln w="76200">
              <a:solidFill>
                <a:schemeClr val="bg1"/>
              </a:solidFill>
            </a:ln>
          </p:spPr>
          <p:txBody>
            <a:bodyPr wrap="square" rtlCol="0">
              <a:spAutoFit/>
            </a:bodyPr>
            <a:lstStyle/>
            <a:p>
              <a:endParaRPr lang="fr-FR" dirty="0"/>
            </a:p>
          </p:txBody>
        </p:sp>
        <p:sp>
          <p:nvSpPr>
            <p:cNvPr id="13" name="TextBox 35">
              <a:extLst>
                <a:ext uri="{FF2B5EF4-FFF2-40B4-BE49-F238E27FC236}">
                  <a16:creationId xmlns:a16="http://schemas.microsoft.com/office/drawing/2014/main" id="{8E243DAC-7AE2-1B70-7858-744D9DB46647}"/>
                </a:ext>
              </a:extLst>
            </p:cNvPr>
            <p:cNvSpPr txBox="1"/>
            <p:nvPr/>
          </p:nvSpPr>
          <p:spPr>
            <a:xfrm>
              <a:off x="493802" y="1047395"/>
              <a:ext cx="928835" cy="632866"/>
            </a:xfrm>
            <a:prstGeom prst="rect">
              <a:avLst/>
            </a:prstGeom>
          </p:spPr>
          <p:txBody>
            <a:bodyPr wrap="square" lIns="0" tIns="0" rIns="0" bIns="0" rtlCol="0" anchor="t">
              <a:spAutoFit/>
            </a:bodyPr>
            <a:lstStyle/>
            <a:p>
              <a:pPr algn="ctr">
                <a:lnSpc>
                  <a:spcPts val="4887"/>
                </a:lnSpc>
              </a:pPr>
              <a:r>
                <a:rPr lang="en-US" sz="4500" dirty="0">
                  <a:solidFill>
                    <a:schemeClr val="bg1"/>
                  </a:solidFill>
                  <a:latin typeface="Poppins"/>
                </a:rPr>
                <a:t>5.2</a:t>
              </a:r>
            </a:p>
          </p:txBody>
        </p:sp>
      </p:grpSp>
      <p:pic>
        <p:nvPicPr>
          <p:cNvPr id="15" name="Picture 19" descr="Graphical user interface, application&#10;&#10;Description automatically generated">
            <a:extLst>
              <a:ext uri="{FF2B5EF4-FFF2-40B4-BE49-F238E27FC236}">
                <a16:creationId xmlns:a16="http://schemas.microsoft.com/office/drawing/2014/main" id="{BF18876E-5503-FBED-FF51-EFC7E37698AD}"/>
              </a:ext>
            </a:extLst>
          </p:cNvPr>
          <p:cNvPicPr>
            <a:picLocks noChangeAspect="1"/>
          </p:cNvPicPr>
          <p:nvPr/>
        </p:nvPicPr>
        <p:blipFill>
          <a:blip r:embed="rId2"/>
          <a:stretch>
            <a:fillRect/>
          </a:stretch>
        </p:blipFill>
        <p:spPr>
          <a:xfrm>
            <a:off x="6264274" y="2712085"/>
            <a:ext cx="10956925" cy="9251172"/>
          </a:xfrm>
          <a:prstGeom prst="rect">
            <a:avLst/>
          </a:prstGeom>
        </p:spPr>
      </p:pic>
    </p:spTree>
    <p:extLst>
      <p:ext uri="{BB962C8B-B14F-4D97-AF65-F5344CB8AC3E}">
        <p14:creationId xmlns:p14="http://schemas.microsoft.com/office/powerpoint/2010/main" val="326081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2633" y="1376122"/>
            <a:ext cx="14625458" cy="8782753"/>
            <a:chOff x="0" y="0"/>
            <a:chExt cx="5335407" cy="3203972"/>
          </a:xfrm>
        </p:grpSpPr>
        <p:sp>
          <p:nvSpPr>
            <p:cNvPr id="3" name="Freeform 3"/>
            <p:cNvSpPr/>
            <p:nvPr/>
          </p:nvSpPr>
          <p:spPr>
            <a:xfrm>
              <a:off x="0" y="0"/>
              <a:ext cx="5335407" cy="3203972"/>
            </a:xfrm>
            <a:custGeom>
              <a:avLst/>
              <a:gdLst/>
              <a:ahLst/>
              <a:cxnLst/>
              <a:rect l="l" t="t" r="r" b="b"/>
              <a:pathLst>
                <a:path w="5335407" h="3203972">
                  <a:moveTo>
                    <a:pt x="0" y="0"/>
                  </a:moveTo>
                  <a:lnTo>
                    <a:pt x="5335407" y="0"/>
                  </a:lnTo>
                  <a:lnTo>
                    <a:pt x="5335407" y="3203972"/>
                  </a:lnTo>
                  <a:lnTo>
                    <a:pt x="0" y="3203972"/>
                  </a:lnTo>
                  <a:close/>
                </a:path>
              </a:pathLst>
            </a:custGeom>
            <a:solidFill>
              <a:srgbClr val="172842"/>
            </a:solidFill>
          </p:spPr>
        </p:sp>
      </p:grpSp>
      <p:sp>
        <p:nvSpPr>
          <p:cNvPr id="6" name="TextBox 6"/>
          <p:cNvSpPr txBox="1"/>
          <p:nvPr/>
        </p:nvSpPr>
        <p:spPr>
          <a:xfrm>
            <a:off x="1828800" y="2944337"/>
            <a:ext cx="4888091" cy="3160352"/>
          </a:xfrm>
          <a:prstGeom prst="rect">
            <a:avLst/>
          </a:prstGeom>
        </p:spPr>
        <p:txBody>
          <a:bodyPr wrap="square" lIns="0" tIns="0" rIns="0" bIns="0" rtlCol="0" anchor="t">
            <a:spAutoFit/>
          </a:bodyPr>
          <a:lstStyle/>
          <a:p>
            <a:pPr lvl="0">
              <a:lnSpc>
                <a:spcPct val="112000"/>
              </a:lnSpc>
              <a:spcAft>
                <a:spcPts val="600"/>
              </a:spcAft>
              <a:buSzPts val="1400"/>
              <a:tabLst>
                <a:tab pos="540385" algn="l"/>
              </a:tabLst>
            </a:pPr>
            <a:r>
              <a:rPr lang="en-US" sz="3491" dirty="0">
                <a:solidFill>
                  <a:srgbClr val="FFFFFF"/>
                </a:solidFill>
                <a:latin typeface="Poppins Medium"/>
              </a:rPr>
              <a:t>Dialogue</a:t>
            </a:r>
          </a:p>
          <a:p>
            <a:pPr marL="753831" lvl="1" indent="-376915">
              <a:lnSpc>
                <a:spcPts val="4888"/>
              </a:lnSpc>
              <a:buFont typeface="Arial"/>
              <a:buChar char="•"/>
            </a:pPr>
            <a:r>
              <a:rPr lang="en-US" sz="3491" dirty="0">
                <a:solidFill>
                  <a:srgbClr val="FFFFFF"/>
                </a:solidFill>
                <a:latin typeface="Poppins Medium"/>
              </a:rPr>
              <a:t>GRLT</a:t>
            </a:r>
          </a:p>
          <a:p>
            <a:pPr marL="753831" lvl="1" indent="-376915">
              <a:lnSpc>
                <a:spcPts val="4888"/>
              </a:lnSpc>
              <a:buFont typeface="Arial"/>
              <a:buChar char="•"/>
            </a:pPr>
            <a:r>
              <a:rPr lang="fr-FR" sz="3491" dirty="0">
                <a:solidFill>
                  <a:srgbClr val="FFFFFF"/>
                </a:solidFill>
                <a:latin typeface="Poppins Medium"/>
              </a:rPr>
              <a:t>Conférence</a:t>
            </a:r>
          </a:p>
          <a:p>
            <a:pPr marL="753831" lvl="1" indent="-376915">
              <a:lnSpc>
                <a:spcPts val="4888"/>
              </a:lnSpc>
              <a:buFont typeface="Arial"/>
              <a:buChar char="•"/>
            </a:pPr>
            <a:r>
              <a:rPr lang="en-US" sz="3491" b="0" i="0" dirty="0">
                <a:solidFill>
                  <a:srgbClr val="FFFFFF"/>
                </a:solidFill>
                <a:effectLst/>
                <a:latin typeface="Poppins Medium"/>
              </a:rPr>
              <a:t>Partenaires</a:t>
            </a:r>
            <a:endParaRPr lang="en-US" sz="3491" dirty="0">
              <a:solidFill>
                <a:srgbClr val="FFFFFF"/>
              </a:solidFill>
              <a:latin typeface="Poppins Medium"/>
            </a:endParaRPr>
          </a:p>
          <a:p>
            <a:pPr marL="753831" lvl="1" indent="-376915">
              <a:lnSpc>
                <a:spcPts val="4888"/>
              </a:lnSpc>
              <a:buFont typeface="Arial"/>
              <a:buChar char="•"/>
            </a:pPr>
            <a:r>
              <a:rPr lang="en-US" sz="3491" dirty="0">
                <a:solidFill>
                  <a:srgbClr val="FFFFFF"/>
                </a:solidFill>
                <a:latin typeface="Poppins Medium"/>
              </a:rPr>
              <a:t>Recherche</a:t>
            </a:r>
          </a:p>
        </p:txBody>
      </p:sp>
      <p:sp>
        <p:nvSpPr>
          <p:cNvPr id="9" name="TextBox 9"/>
          <p:cNvSpPr txBox="1"/>
          <p:nvPr/>
        </p:nvSpPr>
        <p:spPr>
          <a:xfrm>
            <a:off x="3538102" y="1719241"/>
            <a:ext cx="12073023" cy="869277"/>
          </a:xfrm>
          <a:prstGeom prst="rect">
            <a:avLst/>
          </a:prstGeom>
        </p:spPr>
        <p:txBody>
          <a:bodyPr wrap="square" lIns="0" tIns="0" rIns="0" bIns="0" rtlCol="0" anchor="t">
            <a:spAutoFit/>
          </a:bodyPr>
          <a:lstStyle/>
          <a:p>
            <a:pPr>
              <a:lnSpc>
                <a:spcPts val="6527"/>
              </a:lnSpc>
            </a:pPr>
            <a:r>
              <a:rPr lang="en-US" sz="6799" dirty="0">
                <a:solidFill>
                  <a:srgbClr val="FFFFFF"/>
                </a:solidFill>
                <a:latin typeface="Poppins ExtraBold"/>
              </a:rPr>
              <a:t>Quelques Présentations</a:t>
            </a:r>
          </a:p>
        </p:txBody>
      </p:sp>
      <p:grpSp>
        <p:nvGrpSpPr>
          <p:cNvPr id="11" name="Groupe 10">
            <a:extLst>
              <a:ext uri="{FF2B5EF4-FFF2-40B4-BE49-F238E27FC236}">
                <a16:creationId xmlns:a16="http://schemas.microsoft.com/office/drawing/2014/main" id="{B1110086-F073-8418-1BC1-4257701D62C8}"/>
              </a:ext>
            </a:extLst>
          </p:cNvPr>
          <p:cNvGrpSpPr/>
          <p:nvPr/>
        </p:nvGrpSpPr>
        <p:grpSpPr>
          <a:xfrm>
            <a:off x="1600200" y="1388822"/>
            <a:ext cx="1706831" cy="1187989"/>
            <a:chOff x="198169" y="723900"/>
            <a:chExt cx="1706831" cy="1187989"/>
          </a:xfrm>
        </p:grpSpPr>
        <p:sp>
          <p:nvSpPr>
            <p:cNvPr id="12" name="ZoneTexte 11">
              <a:extLst>
                <a:ext uri="{FF2B5EF4-FFF2-40B4-BE49-F238E27FC236}">
                  <a16:creationId xmlns:a16="http://schemas.microsoft.com/office/drawing/2014/main" id="{59318450-9742-7D92-5545-3B3541C47586}"/>
                </a:ext>
              </a:extLst>
            </p:cNvPr>
            <p:cNvSpPr txBox="1"/>
            <p:nvPr/>
          </p:nvSpPr>
          <p:spPr>
            <a:xfrm>
              <a:off x="198169" y="723900"/>
              <a:ext cx="1706831" cy="1187989"/>
            </a:xfrm>
            <a:prstGeom prst="rect">
              <a:avLst/>
            </a:prstGeom>
            <a:solidFill>
              <a:srgbClr val="F85C16"/>
            </a:solidFill>
            <a:ln w="76200">
              <a:solidFill>
                <a:schemeClr val="bg1"/>
              </a:solidFill>
            </a:ln>
          </p:spPr>
          <p:txBody>
            <a:bodyPr wrap="square" rtlCol="0">
              <a:spAutoFit/>
            </a:bodyPr>
            <a:lstStyle/>
            <a:p>
              <a:endParaRPr lang="fr-FR" dirty="0"/>
            </a:p>
          </p:txBody>
        </p:sp>
        <p:sp>
          <p:nvSpPr>
            <p:cNvPr id="13" name="TextBox 35">
              <a:extLst>
                <a:ext uri="{FF2B5EF4-FFF2-40B4-BE49-F238E27FC236}">
                  <a16:creationId xmlns:a16="http://schemas.microsoft.com/office/drawing/2014/main" id="{8E243DAC-7AE2-1B70-7858-744D9DB46647}"/>
                </a:ext>
              </a:extLst>
            </p:cNvPr>
            <p:cNvSpPr txBox="1"/>
            <p:nvPr/>
          </p:nvSpPr>
          <p:spPr>
            <a:xfrm>
              <a:off x="557302" y="1047395"/>
              <a:ext cx="928835" cy="632866"/>
            </a:xfrm>
            <a:prstGeom prst="rect">
              <a:avLst/>
            </a:prstGeom>
          </p:spPr>
          <p:txBody>
            <a:bodyPr wrap="square" lIns="0" tIns="0" rIns="0" bIns="0" rtlCol="0" anchor="t">
              <a:spAutoFit/>
            </a:bodyPr>
            <a:lstStyle/>
            <a:p>
              <a:pPr algn="ctr">
                <a:lnSpc>
                  <a:spcPts val="4887"/>
                </a:lnSpc>
              </a:pPr>
              <a:r>
                <a:rPr lang="en-US" sz="4500" dirty="0">
                  <a:solidFill>
                    <a:schemeClr val="bg1"/>
                  </a:solidFill>
                  <a:latin typeface="Poppins"/>
                </a:rPr>
                <a:t>5.3</a:t>
              </a:r>
            </a:p>
          </p:txBody>
        </p:sp>
      </p:grpSp>
      <p:pic>
        <p:nvPicPr>
          <p:cNvPr id="15" name="Picture 19" descr="Graphical user interface, application&#10;&#10;Description automatically generated">
            <a:extLst>
              <a:ext uri="{FF2B5EF4-FFF2-40B4-BE49-F238E27FC236}">
                <a16:creationId xmlns:a16="http://schemas.microsoft.com/office/drawing/2014/main" id="{BF18876E-5503-FBED-FF51-EFC7E37698AD}"/>
              </a:ext>
            </a:extLst>
          </p:cNvPr>
          <p:cNvPicPr>
            <a:picLocks noChangeAspect="1"/>
          </p:cNvPicPr>
          <p:nvPr/>
        </p:nvPicPr>
        <p:blipFill>
          <a:blip r:embed="rId2"/>
          <a:stretch>
            <a:fillRect/>
          </a:stretch>
        </p:blipFill>
        <p:spPr>
          <a:xfrm>
            <a:off x="6264274" y="2712085"/>
            <a:ext cx="10956925" cy="9251172"/>
          </a:xfrm>
          <a:prstGeom prst="rect">
            <a:avLst/>
          </a:prstGeom>
        </p:spPr>
      </p:pic>
    </p:spTree>
    <p:extLst>
      <p:ext uri="{BB962C8B-B14F-4D97-AF65-F5344CB8AC3E}">
        <p14:creationId xmlns:p14="http://schemas.microsoft.com/office/powerpoint/2010/main" val="354744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2633" y="1376122"/>
            <a:ext cx="14625458" cy="8782753"/>
            <a:chOff x="0" y="0"/>
            <a:chExt cx="5335407" cy="3203972"/>
          </a:xfrm>
        </p:grpSpPr>
        <p:sp>
          <p:nvSpPr>
            <p:cNvPr id="3" name="Freeform 3"/>
            <p:cNvSpPr/>
            <p:nvPr/>
          </p:nvSpPr>
          <p:spPr>
            <a:xfrm>
              <a:off x="0" y="0"/>
              <a:ext cx="5335407" cy="3203972"/>
            </a:xfrm>
            <a:custGeom>
              <a:avLst/>
              <a:gdLst/>
              <a:ahLst/>
              <a:cxnLst/>
              <a:rect l="l" t="t" r="r" b="b"/>
              <a:pathLst>
                <a:path w="5335407" h="3203972">
                  <a:moveTo>
                    <a:pt x="0" y="0"/>
                  </a:moveTo>
                  <a:lnTo>
                    <a:pt x="5335407" y="0"/>
                  </a:lnTo>
                  <a:lnTo>
                    <a:pt x="5335407" y="3203972"/>
                  </a:lnTo>
                  <a:lnTo>
                    <a:pt x="0" y="3203972"/>
                  </a:lnTo>
                  <a:close/>
                </a:path>
              </a:pathLst>
            </a:custGeom>
            <a:solidFill>
              <a:srgbClr val="172842"/>
            </a:solidFill>
          </p:spPr>
        </p:sp>
      </p:grpSp>
      <p:sp>
        <p:nvSpPr>
          <p:cNvPr id="6" name="TextBox 6"/>
          <p:cNvSpPr txBox="1"/>
          <p:nvPr/>
        </p:nvSpPr>
        <p:spPr>
          <a:xfrm>
            <a:off x="1534408" y="2704091"/>
            <a:ext cx="4888091" cy="1301959"/>
          </a:xfrm>
          <a:prstGeom prst="rect">
            <a:avLst/>
          </a:prstGeom>
        </p:spPr>
        <p:txBody>
          <a:bodyPr wrap="square" lIns="0" tIns="0" rIns="0" bIns="0" rtlCol="0" anchor="t">
            <a:spAutoFit/>
          </a:bodyPr>
          <a:lstStyle/>
          <a:p>
            <a:pPr marL="376916" lvl="1">
              <a:lnSpc>
                <a:spcPts val="4888"/>
              </a:lnSpc>
              <a:spcAft>
                <a:spcPts val="600"/>
              </a:spcAft>
              <a:buSzPts val="1400"/>
              <a:tabLst>
                <a:tab pos="540385" algn="l"/>
              </a:tabLst>
            </a:pPr>
            <a:r>
              <a:rPr lang="en-US" sz="3491" dirty="0">
                <a:solidFill>
                  <a:srgbClr val="FFFFFF"/>
                </a:solidFill>
                <a:latin typeface="Poppins Medium"/>
              </a:rPr>
              <a:t>Calendar and News </a:t>
            </a:r>
          </a:p>
          <a:p>
            <a:pPr marL="753831" lvl="1" indent="-376915">
              <a:lnSpc>
                <a:spcPts val="4888"/>
              </a:lnSpc>
              <a:buFont typeface="Arial"/>
              <a:buChar char="•"/>
            </a:pPr>
            <a:endParaRPr lang="en-US" sz="3491" dirty="0">
              <a:solidFill>
                <a:srgbClr val="FFFFFF"/>
              </a:solidFill>
              <a:latin typeface="Poppins Medium"/>
            </a:endParaRPr>
          </a:p>
        </p:txBody>
      </p:sp>
      <p:sp>
        <p:nvSpPr>
          <p:cNvPr id="9" name="TextBox 9"/>
          <p:cNvSpPr txBox="1"/>
          <p:nvPr/>
        </p:nvSpPr>
        <p:spPr>
          <a:xfrm>
            <a:off x="3538102" y="1719241"/>
            <a:ext cx="12073023" cy="869277"/>
          </a:xfrm>
          <a:prstGeom prst="rect">
            <a:avLst/>
          </a:prstGeom>
        </p:spPr>
        <p:txBody>
          <a:bodyPr wrap="square" lIns="0" tIns="0" rIns="0" bIns="0" rtlCol="0" anchor="t">
            <a:spAutoFit/>
          </a:bodyPr>
          <a:lstStyle/>
          <a:p>
            <a:pPr>
              <a:lnSpc>
                <a:spcPts val="6527"/>
              </a:lnSpc>
            </a:pPr>
            <a:r>
              <a:rPr lang="en-US" sz="6799" dirty="0">
                <a:solidFill>
                  <a:srgbClr val="FFFFFF"/>
                </a:solidFill>
                <a:latin typeface="Poppins ExtraBold"/>
              </a:rPr>
              <a:t>Quelques Présentations</a:t>
            </a:r>
          </a:p>
        </p:txBody>
      </p:sp>
      <p:grpSp>
        <p:nvGrpSpPr>
          <p:cNvPr id="11" name="Groupe 10">
            <a:extLst>
              <a:ext uri="{FF2B5EF4-FFF2-40B4-BE49-F238E27FC236}">
                <a16:creationId xmlns:a16="http://schemas.microsoft.com/office/drawing/2014/main" id="{B1110086-F073-8418-1BC1-4257701D62C8}"/>
              </a:ext>
            </a:extLst>
          </p:cNvPr>
          <p:cNvGrpSpPr/>
          <p:nvPr/>
        </p:nvGrpSpPr>
        <p:grpSpPr>
          <a:xfrm>
            <a:off x="1600200" y="1388822"/>
            <a:ext cx="1706831" cy="1187989"/>
            <a:chOff x="198169" y="723900"/>
            <a:chExt cx="1706831" cy="1187989"/>
          </a:xfrm>
        </p:grpSpPr>
        <p:sp>
          <p:nvSpPr>
            <p:cNvPr id="12" name="ZoneTexte 11">
              <a:extLst>
                <a:ext uri="{FF2B5EF4-FFF2-40B4-BE49-F238E27FC236}">
                  <a16:creationId xmlns:a16="http://schemas.microsoft.com/office/drawing/2014/main" id="{59318450-9742-7D92-5545-3B3541C47586}"/>
                </a:ext>
              </a:extLst>
            </p:cNvPr>
            <p:cNvSpPr txBox="1"/>
            <p:nvPr/>
          </p:nvSpPr>
          <p:spPr>
            <a:xfrm>
              <a:off x="198169" y="723900"/>
              <a:ext cx="1706831" cy="1187989"/>
            </a:xfrm>
            <a:prstGeom prst="rect">
              <a:avLst/>
            </a:prstGeom>
            <a:solidFill>
              <a:srgbClr val="F85C16"/>
            </a:solidFill>
            <a:ln w="76200">
              <a:solidFill>
                <a:schemeClr val="bg1"/>
              </a:solidFill>
            </a:ln>
          </p:spPr>
          <p:txBody>
            <a:bodyPr wrap="square" rtlCol="0">
              <a:spAutoFit/>
            </a:bodyPr>
            <a:lstStyle/>
            <a:p>
              <a:endParaRPr lang="fr-FR" dirty="0"/>
            </a:p>
          </p:txBody>
        </p:sp>
        <p:sp>
          <p:nvSpPr>
            <p:cNvPr id="13" name="TextBox 35">
              <a:extLst>
                <a:ext uri="{FF2B5EF4-FFF2-40B4-BE49-F238E27FC236}">
                  <a16:creationId xmlns:a16="http://schemas.microsoft.com/office/drawing/2014/main" id="{8E243DAC-7AE2-1B70-7858-744D9DB46647}"/>
                </a:ext>
              </a:extLst>
            </p:cNvPr>
            <p:cNvSpPr txBox="1"/>
            <p:nvPr/>
          </p:nvSpPr>
          <p:spPr>
            <a:xfrm>
              <a:off x="531902" y="1047395"/>
              <a:ext cx="941535" cy="632866"/>
            </a:xfrm>
            <a:prstGeom prst="rect">
              <a:avLst/>
            </a:prstGeom>
          </p:spPr>
          <p:txBody>
            <a:bodyPr wrap="square" lIns="0" tIns="0" rIns="0" bIns="0" rtlCol="0" anchor="t">
              <a:spAutoFit/>
            </a:bodyPr>
            <a:lstStyle/>
            <a:p>
              <a:pPr algn="ctr">
                <a:lnSpc>
                  <a:spcPts val="4887"/>
                </a:lnSpc>
              </a:pPr>
              <a:r>
                <a:rPr lang="en-US" sz="4500" dirty="0">
                  <a:solidFill>
                    <a:schemeClr val="bg1"/>
                  </a:solidFill>
                  <a:latin typeface="Poppins"/>
                </a:rPr>
                <a:t>5.4</a:t>
              </a:r>
            </a:p>
          </p:txBody>
        </p:sp>
      </p:grpSp>
      <p:pic>
        <p:nvPicPr>
          <p:cNvPr id="10" name="Picture 27" descr="Graphical user interface, application&#10;&#10;Description automatically generated">
            <a:extLst>
              <a:ext uri="{FF2B5EF4-FFF2-40B4-BE49-F238E27FC236}">
                <a16:creationId xmlns:a16="http://schemas.microsoft.com/office/drawing/2014/main" id="{8AF4268A-776E-3B21-CC9F-927B04615548}"/>
              </a:ext>
            </a:extLst>
          </p:cNvPr>
          <p:cNvPicPr>
            <a:picLocks noChangeAspect="1"/>
          </p:cNvPicPr>
          <p:nvPr/>
        </p:nvPicPr>
        <p:blipFill>
          <a:blip r:embed="rId2"/>
          <a:stretch>
            <a:fillRect/>
          </a:stretch>
        </p:blipFill>
        <p:spPr>
          <a:xfrm>
            <a:off x="1615191" y="3482322"/>
            <a:ext cx="14715600" cy="9752965"/>
          </a:xfrm>
          <a:prstGeom prst="rect">
            <a:avLst/>
          </a:prstGeom>
        </p:spPr>
      </p:pic>
    </p:spTree>
    <p:extLst>
      <p:ext uri="{BB962C8B-B14F-4D97-AF65-F5344CB8AC3E}">
        <p14:creationId xmlns:p14="http://schemas.microsoft.com/office/powerpoint/2010/main" val="2489290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2842"/>
        </a:solidFill>
        <a:effectLst/>
      </p:bgPr>
    </p:bg>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C7517001-B6CF-B766-E117-DF38AAD322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450" y="2655320"/>
            <a:ext cx="3995081" cy="3173980"/>
          </a:xfrm>
          <a:prstGeom prst="rect">
            <a:avLst/>
          </a:prstGeom>
          <a:noFill/>
          <a:ln>
            <a:noFill/>
          </a:ln>
        </p:spPr>
      </p:pic>
      <p:grpSp>
        <p:nvGrpSpPr>
          <p:cNvPr id="26" name="Groupe 25">
            <a:extLst>
              <a:ext uri="{FF2B5EF4-FFF2-40B4-BE49-F238E27FC236}">
                <a16:creationId xmlns:a16="http://schemas.microsoft.com/office/drawing/2014/main" id="{F0E6E5D4-3654-0004-8297-5E2859C4F206}"/>
              </a:ext>
            </a:extLst>
          </p:cNvPr>
          <p:cNvGrpSpPr/>
          <p:nvPr/>
        </p:nvGrpSpPr>
        <p:grpSpPr>
          <a:xfrm>
            <a:off x="2789438" y="2601156"/>
            <a:ext cx="1075783" cy="1060322"/>
            <a:chOff x="2438400" y="7236365"/>
            <a:chExt cx="1075783" cy="1060322"/>
          </a:xfrm>
        </p:grpSpPr>
        <p:grpSp>
          <p:nvGrpSpPr>
            <p:cNvPr id="12" name="Group 12"/>
            <p:cNvGrpSpPr/>
            <p:nvPr/>
          </p:nvGrpSpPr>
          <p:grpSpPr>
            <a:xfrm>
              <a:off x="2438400" y="7236365"/>
              <a:ext cx="1075783" cy="1060322"/>
              <a:chOff x="-108693" y="-1905"/>
              <a:chExt cx="6444525" cy="6351905"/>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25" name="Freeform 13">
                <a:extLst>
                  <a:ext uri="{FF2B5EF4-FFF2-40B4-BE49-F238E27FC236}">
                    <a16:creationId xmlns:a16="http://schemas.microsoft.com/office/drawing/2014/main" id="{4498BFB9-7385-4489-0EC9-F0ECDDCDC2F3}"/>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grpSp>
        <p:sp>
          <p:nvSpPr>
            <p:cNvPr id="19" name="TextBox 19"/>
            <p:cNvSpPr txBox="1"/>
            <p:nvPr/>
          </p:nvSpPr>
          <p:spPr>
            <a:xfrm>
              <a:off x="2677778" y="7290529"/>
              <a:ext cx="617535" cy="818961"/>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1</a:t>
              </a:r>
            </a:p>
          </p:txBody>
        </p:sp>
      </p:grpSp>
      <p:grpSp>
        <p:nvGrpSpPr>
          <p:cNvPr id="33" name="Groupe 32">
            <a:extLst>
              <a:ext uri="{FF2B5EF4-FFF2-40B4-BE49-F238E27FC236}">
                <a16:creationId xmlns:a16="http://schemas.microsoft.com/office/drawing/2014/main" id="{36838F55-85A5-A62E-F2B9-003B955907F7}"/>
              </a:ext>
            </a:extLst>
          </p:cNvPr>
          <p:cNvGrpSpPr/>
          <p:nvPr/>
        </p:nvGrpSpPr>
        <p:grpSpPr>
          <a:xfrm>
            <a:off x="386424" y="6865944"/>
            <a:ext cx="4242977" cy="2397260"/>
            <a:chOff x="356050" y="6409650"/>
            <a:chExt cx="4062207" cy="2239050"/>
          </a:xfrm>
        </p:grpSpPr>
        <p:pic>
          <p:nvPicPr>
            <p:cNvPr id="5122" name="Picture 2" descr="L'IDA va débloquer 170 millions USD pour des régions du Cameroun, du Tchad  et du Niger situées autour du lac Tchad - Journal du Cameroun">
              <a:extLst>
                <a:ext uri="{FF2B5EF4-FFF2-40B4-BE49-F238E27FC236}">
                  <a16:creationId xmlns:a16="http://schemas.microsoft.com/office/drawing/2014/main" id="{DC90B3A3-AC3B-7C7D-0457-DF3466026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50" y="6473468"/>
              <a:ext cx="3730904" cy="217523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e 28">
              <a:extLst>
                <a:ext uri="{FF2B5EF4-FFF2-40B4-BE49-F238E27FC236}">
                  <a16:creationId xmlns:a16="http://schemas.microsoft.com/office/drawing/2014/main" id="{FD9A4D31-01DC-6D39-D9BE-0BF2974C085F}"/>
                </a:ext>
              </a:extLst>
            </p:cNvPr>
            <p:cNvGrpSpPr/>
            <p:nvPr/>
          </p:nvGrpSpPr>
          <p:grpSpPr>
            <a:xfrm>
              <a:off x="3362983" y="6409650"/>
              <a:ext cx="1055274" cy="1060004"/>
              <a:chOff x="5779689" y="7106507"/>
              <a:chExt cx="1055274" cy="1060004"/>
            </a:xfrm>
          </p:grpSpPr>
          <p:grpSp>
            <p:nvGrpSpPr>
              <p:cNvPr id="14" name="Group 14"/>
              <p:cNvGrpSpPr/>
              <p:nvPr/>
            </p:nvGrpSpPr>
            <p:grpSpPr>
              <a:xfrm>
                <a:off x="5779689" y="7106507"/>
                <a:ext cx="1055274" cy="1060004"/>
                <a:chOff x="14168" y="-532560"/>
                <a:chExt cx="6321665" cy="6350000"/>
              </a:xfrm>
            </p:grpSpPr>
            <p:sp>
              <p:nvSpPr>
                <p:cNvPr id="15" name="Freeform 15"/>
                <p:cNvSpPr/>
                <p:nvPr/>
              </p:nvSpPr>
              <p:spPr>
                <a:xfrm>
                  <a:off x="14168" y="-53256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grpSp>
          <p:sp>
            <p:nvSpPr>
              <p:cNvPr id="20" name="TextBox 20"/>
              <p:cNvSpPr txBox="1"/>
              <p:nvPr/>
            </p:nvSpPr>
            <p:spPr>
              <a:xfrm>
                <a:off x="5960459" y="7290529"/>
                <a:ext cx="617535" cy="818961"/>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2</a:t>
                </a:r>
              </a:p>
            </p:txBody>
          </p:sp>
        </p:grpSp>
      </p:grpSp>
      <p:sp>
        <p:nvSpPr>
          <p:cNvPr id="24" name="TextBox 24"/>
          <p:cNvSpPr txBox="1"/>
          <p:nvPr/>
        </p:nvSpPr>
        <p:spPr>
          <a:xfrm>
            <a:off x="1981199" y="628650"/>
            <a:ext cx="15595600" cy="869277"/>
          </a:xfrm>
          <a:prstGeom prst="rect">
            <a:avLst/>
          </a:prstGeom>
        </p:spPr>
        <p:txBody>
          <a:bodyPr wrap="square" lIns="0" tIns="0" rIns="0" bIns="0" rtlCol="0" anchor="t">
            <a:spAutoFit/>
          </a:bodyPr>
          <a:lstStyle/>
          <a:p>
            <a:pPr>
              <a:lnSpc>
                <a:spcPts val="6527"/>
              </a:lnSpc>
            </a:pPr>
            <a:r>
              <a:rPr lang="en-US" sz="6799" dirty="0">
                <a:solidFill>
                  <a:srgbClr val="FFFFFF"/>
                </a:solidFill>
                <a:latin typeface="Poppins ExtraBold"/>
              </a:rPr>
              <a:t>Les utilisateurs et cibles de la KMP</a:t>
            </a:r>
          </a:p>
        </p:txBody>
      </p:sp>
      <p:sp>
        <p:nvSpPr>
          <p:cNvPr id="27" name="ZoneTexte 26">
            <a:extLst>
              <a:ext uri="{FF2B5EF4-FFF2-40B4-BE49-F238E27FC236}">
                <a16:creationId xmlns:a16="http://schemas.microsoft.com/office/drawing/2014/main" id="{F1B95FE6-DA2C-0F93-EB52-00626C6FE862}"/>
              </a:ext>
            </a:extLst>
          </p:cNvPr>
          <p:cNvSpPr txBox="1"/>
          <p:nvPr/>
        </p:nvSpPr>
        <p:spPr>
          <a:xfrm>
            <a:off x="0" y="0"/>
            <a:ext cx="1701684" cy="1257300"/>
          </a:xfrm>
          <a:prstGeom prst="rect">
            <a:avLst/>
          </a:prstGeom>
          <a:solidFill>
            <a:srgbClr val="F85C16"/>
          </a:solidFill>
          <a:ln w="38100">
            <a:solidFill>
              <a:schemeClr val="bg1"/>
            </a:solidFill>
          </a:ln>
        </p:spPr>
        <p:txBody>
          <a:bodyPr wrap="square" rtlCol="0">
            <a:spAutoFit/>
          </a:bodyPr>
          <a:lstStyle/>
          <a:p>
            <a:endParaRPr lang="fr-FR" dirty="0"/>
          </a:p>
        </p:txBody>
      </p:sp>
      <p:sp>
        <p:nvSpPr>
          <p:cNvPr id="32" name="ZoneTexte 31">
            <a:extLst>
              <a:ext uri="{FF2B5EF4-FFF2-40B4-BE49-F238E27FC236}">
                <a16:creationId xmlns:a16="http://schemas.microsoft.com/office/drawing/2014/main" id="{9A9914DF-8B08-4BB9-F2E5-12466D94AA1A}"/>
              </a:ext>
            </a:extLst>
          </p:cNvPr>
          <p:cNvSpPr txBox="1"/>
          <p:nvPr/>
        </p:nvSpPr>
        <p:spPr>
          <a:xfrm>
            <a:off x="4469531" y="2656926"/>
            <a:ext cx="13415185" cy="3349635"/>
          </a:xfrm>
          <a:prstGeom prst="rect">
            <a:avLst/>
          </a:prstGeom>
          <a:noFill/>
        </p:spPr>
        <p:txBody>
          <a:bodyPr wrap="square">
            <a:spAutoFit/>
          </a:bodyPr>
          <a:lstStyle/>
          <a:p>
            <a:pPr>
              <a:spcBef>
                <a:spcPct val="0"/>
              </a:spcBef>
              <a:spcAft>
                <a:spcPts val="800"/>
              </a:spcAft>
            </a:pPr>
            <a:r>
              <a:rPr lang="fr-CM" sz="3500" dirty="0">
                <a:solidFill>
                  <a:srgbClr val="FFFFFF"/>
                </a:solidFill>
                <a:latin typeface="Poppins Medium"/>
              </a:rPr>
              <a:t>Le propriétaire ultime et le groupe cible de la plate-forme est la CBLT.</a:t>
            </a:r>
          </a:p>
          <a:p>
            <a:pPr algn="just">
              <a:spcBef>
                <a:spcPct val="0"/>
              </a:spcBef>
              <a:spcAft>
                <a:spcPts val="800"/>
              </a:spcAft>
            </a:pPr>
            <a:r>
              <a:rPr lang="fr-FR" sz="2700" dirty="0">
                <a:solidFill>
                  <a:srgbClr val="FFFFFF"/>
                </a:solidFill>
                <a:latin typeface="Poppins Medium"/>
              </a:rPr>
              <a:t>C’est à la CBLT d’assurer à la collecte régulière et fiable de données, la production et la diffusion de connaissances, afin de fournir aux acteurs régionaux, nationaux et locaux des informations précises, fiables, actualisées sur les différents facteurs de fragilité et de vulnérabilités annihilant les efforts de développement dans la région du Lac Tchad.</a:t>
            </a:r>
          </a:p>
        </p:txBody>
      </p:sp>
      <p:sp>
        <p:nvSpPr>
          <p:cNvPr id="34" name="ZoneTexte 33">
            <a:extLst>
              <a:ext uri="{FF2B5EF4-FFF2-40B4-BE49-F238E27FC236}">
                <a16:creationId xmlns:a16="http://schemas.microsoft.com/office/drawing/2014/main" id="{C9F81DB0-00AF-4168-3109-019A47A49D23}"/>
              </a:ext>
            </a:extLst>
          </p:cNvPr>
          <p:cNvSpPr txBox="1"/>
          <p:nvPr/>
        </p:nvSpPr>
        <p:spPr>
          <a:xfrm>
            <a:off x="4654801" y="7016435"/>
            <a:ext cx="12041702" cy="2246769"/>
          </a:xfrm>
          <a:prstGeom prst="rect">
            <a:avLst/>
          </a:prstGeom>
          <a:noFill/>
        </p:spPr>
        <p:txBody>
          <a:bodyPr wrap="square">
            <a:spAutoFit/>
          </a:bodyPr>
          <a:lstStyle/>
          <a:p>
            <a:pPr algn="just">
              <a:spcAft>
                <a:spcPts val="800"/>
              </a:spcAft>
            </a:pPr>
            <a:r>
              <a:rPr lang="fr-CM" sz="3500" dirty="0">
                <a:solidFill>
                  <a:srgbClr val="FFFFFF"/>
                </a:solidFill>
                <a:latin typeface="Poppins Medium"/>
              </a:rPr>
              <a:t>Les groupes cibles secondaires : Parties prenantes locales, régionales et internationales, telles que les décideurs politiques nationaux et locaux, les fonctionnaires/chercheurs/OSC/médias</a:t>
            </a:r>
          </a:p>
        </p:txBody>
      </p:sp>
      <p:sp>
        <p:nvSpPr>
          <p:cNvPr id="36" name="TextBox 35">
            <a:extLst>
              <a:ext uri="{FF2B5EF4-FFF2-40B4-BE49-F238E27FC236}">
                <a16:creationId xmlns:a16="http://schemas.microsoft.com/office/drawing/2014/main" id="{8E31BCEC-BAC6-9CB6-5BD2-EB3CF440C0D0}"/>
              </a:ext>
            </a:extLst>
          </p:cNvPr>
          <p:cNvSpPr txBox="1"/>
          <p:nvPr/>
        </p:nvSpPr>
        <p:spPr>
          <a:xfrm>
            <a:off x="386424" y="312217"/>
            <a:ext cx="928835" cy="632866"/>
          </a:xfrm>
          <a:prstGeom prst="rect">
            <a:avLst/>
          </a:prstGeom>
        </p:spPr>
        <p:txBody>
          <a:bodyPr wrap="square" lIns="0" tIns="0" rIns="0" bIns="0" rtlCol="0" anchor="t">
            <a:spAutoFit/>
          </a:bodyPr>
          <a:lstStyle/>
          <a:p>
            <a:pPr algn="ctr">
              <a:lnSpc>
                <a:spcPts val="4887"/>
              </a:lnSpc>
            </a:pPr>
            <a:r>
              <a:rPr lang="en-US" sz="4500" dirty="0">
                <a:solidFill>
                  <a:schemeClr val="bg1"/>
                </a:solidFill>
                <a:latin typeface="Poppins"/>
              </a:rPr>
              <a:t>5.5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648200" y="22143"/>
            <a:ext cx="21021950" cy="9236157"/>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F85C16"/>
          </a:solidFill>
        </p:spPr>
        <p:txBody>
          <a:bodyPr/>
          <a:lstStyle/>
          <a:p>
            <a:endParaRPr lang="fr-FR" dirty="0"/>
          </a:p>
        </p:txBody>
      </p:sp>
      <p:grpSp>
        <p:nvGrpSpPr>
          <p:cNvPr id="4" name="Group 4"/>
          <p:cNvGrpSpPr/>
          <p:nvPr/>
        </p:nvGrpSpPr>
        <p:grpSpPr>
          <a:xfrm>
            <a:off x="1028700" y="2845800"/>
            <a:ext cx="16230600" cy="6412500"/>
            <a:chOff x="0" y="0"/>
            <a:chExt cx="681347" cy="345472"/>
          </a:xfrm>
        </p:grpSpPr>
        <p:sp>
          <p:nvSpPr>
            <p:cNvPr id="5" name="Freeform 5"/>
            <p:cNvSpPr/>
            <p:nvPr/>
          </p:nvSpPr>
          <p:spPr>
            <a:xfrm>
              <a:off x="6350" y="6350"/>
              <a:ext cx="668647" cy="332772"/>
            </a:xfrm>
            <a:custGeom>
              <a:avLst/>
              <a:gdLst/>
              <a:ahLst/>
              <a:cxnLst/>
              <a:rect l="l" t="t" r="r" b="b"/>
              <a:pathLst>
                <a:path w="668647" h="332772">
                  <a:moveTo>
                    <a:pt x="668647" y="271780"/>
                  </a:moveTo>
                  <a:lnTo>
                    <a:pt x="668647" y="332772"/>
                  </a:lnTo>
                  <a:lnTo>
                    <a:pt x="0" y="332772"/>
                  </a:lnTo>
                  <a:lnTo>
                    <a:pt x="0" y="0"/>
                  </a:lnTo>
                  <a:lnTo>
                    <a:pt x="396867" y="0"/>
                  </a:lnTo>
                  <a:close/>
                </a:path>
              </a:pathLst>
            </a:custGeom>
            <a:solidFill>
              <a:srgbClr val="172842"/>
            </a:solidFill>
          </p:spPr>
        </p:sp>
        <p:sp>
          <p:nvSpPr>
            <p:cNvPr id="6" name="Freeform 6"/>
            <p:cNvSpPr/>
            <p:nvPr/>
          </p:nvSpPr>
          <p:spPr>
            <a:xfrm>
              <a:off x="0" y="0"/>
              <a:ext cx="681347" cy="345472"/>
            </a:xfrm>
            <a:custGeom>
              <a:avLst/>
              <a:gdLst/>
              <a:ahLst/>
              <a:cxnLst/>
              <a:rect l="l" t="t" r="r" b="b"/>
              <a:pathLst>
                <a:path w="681347" h="345472">
                  <a:moveTo>
                    <a:pt x="681347" y="345472"/>
                  </a:moveTo>
                  <a:lnTo>
                    <a:pt x="0" y="345472"/>
                  </a:lnTo>
                  <a:lnTo>
                    <a:pt x="0" y="0"/>
                  </a:lnTo>
                  <a:lnTo>
                    <a:pt x="405757" y="0"/>
                  </a:lnTo>
                  <a:lnTo>
                    <a:pt x="681347" y="275590"/>
                  </a:lnTo>
                  <a:cubicBezTo>
                    <a:pt x="681347" y="275590"/>
                    <a:pt x="681347" y="345472"/>
                    <a:pt x="681347" y="345472"/>
                  </a:cubicBezTo>
                  <a:close/>
                  <a:moveTo>
                    <a:pt x="12700" y="332772"/>
                  </a:moveTo>
                  <a:lnTo>
                    <a:pt x="668647" y="332772"/>
                  </a:lnTo>
                  <a:lnTo>
                    <a:pt x="668647" y="280670"/>
                  </a:lnTo>
                  <a:lnTo>
                    <a:pt x="400677" y="12700"/>
                  </a:lnTo>
                  <a:lnTo>
                    <a:pt x="12700" y="12700"/>
                  </a:lnTo>
                  <a:lnTo>
                    <a:pt x="12700" y="332772"/>
                  </a:lnTo>
                  <a:close/>
                </a:path>
              </a:pathLst>
            </a:custGeom>
            <a:solidFill>
              <a:srgbClr val="172842"/>
            </a:solidFill>
          </p:spPr>
        </p:sp>
      </p:grpSp>
      <p:sp>
        <p:nvSpPr>
          <p:cNvPr id="8" name="TextBox 8"/>
          <p:cNvSpPr txBox="1"/>
          <p:nvPr/>
        </p:nvSpPr>
        <p:spPr>
          <a:xfrm>
            <a:off x="4411695" y="3534591"/>
            <a:ext cx="5423801" cy="1755545"/>
          </a:xfrm>
          <a:prstGeom prst="rect">
            <a:avLst/>
          </a:prstGeom>
        </p:spPr>
        <p:txBody>
          <a:bodyPr lIns="0" tIns="0" rIns="0" bIns="0" rtlCol="0" anchor="t">
            <a:spAutoFit/>
          </a:bodyPr>
          <a:lstStyle/>
          <a:p>
            <a:pPr algn="r">
              <a:lnSpc>
                <a:spcPts val="14449"/>
              </a:lnSpc>
            </a:pPr>
            <a:r>
              <a:rPr lang="en-US" sz="10320" dirty="0">
                <a:solidFill>
                  <a:srgbClr val="F85C16"/>
                </a:solidFill>
                <a:latin typeface="Poppins ExtraBold"/>
              </a:rPr>
              <a:t>Thank</a:t>
            </a:r>
          </a:p>
        </p:txBody>
      </p:sp>
      <p:sp>
        <p:nvSpPr>
          <p:cNvPr id="9" name="TextBox 9"/>
          <p:cNvSpPr txBox="1"/>
          <p:nvPr/>
        </p:nvSpPr>
        <p:spPr>
          <a:xfrm>
            <a:off x="10132067" y="3534591"/>
            <a:ext cx="3421582" cy="1854803"/>
          </a:xfrm>
          <a:prstGeom prst="rect">
            <a:avLst/>
          </a:prstGeom>
        </p:spPr>
        <p:txBody>
          <a:bodyPr lIns="0" tIns="0" rIns="0" bIns="0" rtlCol="0" anchor="t">
            <a:spAutoFit/>
          </a:bodyPr>
          <a:lstStyle/>
          <a:p>
            <a:pPr>
              <a:lnSpc>
                <a:spcPts val="14449"/>
              </a:lnSpc>
            </a:pPr>
            <a:r>
              <a:rPr lang="en-US" sz="10320">
                <a:solidFill>
                  <a:srgbClr val="FFFFFF"/>
                </a:solidFill>
                <a:latin typeface="Poppins ExtraBold"/>
              </a:rPr>
              <a:t>You</a:t>
            </a:r>
          </a:p>
        </p:txBody>
      </p:sp>
      <p:sp>
        <p:nvSpPr>
          <p:cNvPr id="10" name="TextBox 10"/>
          <p:cNvSpPr txBox="1"/>
          <p:nvPr/>
        </p:nvSpPr>
        <p:spPr>
          <a:xfrm>
            <a:off x="7123596" y="5352122"/>
            <a:ext cx="5423801" cy="1755545"/>
          </a:xfrm>
          <a:prstGeom prst="rect">
            <a:avLst/>
          </a:prstGeom>
        </p:spPr>
        <p:txBody>
          <a:bodyPr lIns="0" tIns="0" rIns="0" bIns="0" rtlCol="0" anchor="t">
            <a:spAutoFit/>
          </a:bodyPr>
          <a:lstStyle/>
          <a:p>
            <a:pPr algn="just">
              <a:lnSpc>
                <a:spcPts val="14449"/>
              </a:lnSpc>
            </a:pPr>
            <a:r>
              <a:rPr lang="en-US" sz="10320" dirty="0">
                <a:solidFill>
                  <a:srgbClr val="F85C16"/>
                </a:solidFill>
                <a:latin typeface="Poppins ExtraBold"/>
              </a:rPr>
              <a:t>Merci</a:t>
            </a:r>
          </a:p>
        </p:txBody>
      </p:sp>
      <p:pic>
        <p:nvPicPr>
          <p:cNvPr id="12" name="Picture 10">
            <a:extLst>
              <a:ext uri="{FF2B5EF4-FFF2-40B4-BE49-F238E27FC236}">
                <a16:creationId xmlns:a16="http://schemas.microsoft.com/office/drawing/2014/main" id="{2CD28053-C98F-A607-70E6-955B8F2AAB53}"/>
              </a:ext>
            </a:extLst>
          </p:cNvPr>
          <p:cNvPicPr>
            <a:picLocks noChangeAspect="1"/>
          </p:cNvPicPr>
          <p:nvPr/>
        </p:nvPicPr>
        <p:blipFill>
          <a:blip r:embed="rId2"/>
          <a:srcRect/>
          <a:stretch>
            <a:fillRect/>
          </a:stretch>
        </p:blipFill>
        <p:spPr>
          <a:xfrm>
            <a:off x="914400" y="342900"/>
            <a:ext cx="2160000" cy="2160000"/>
          </a:xfrm>
          <a:prstGeom prst="rect">
            <a:avLst/>
          </a:prstGeom>
        </p:spPr>
      </p:pic>
      <p:pic>
        <p:nvPicPr>
          <p:cNvPr id="13" name="Image 12">
            <a:extLst>
              <a:ext uri="{FF2B5EF4-FFF2-40B4-BE49-F238E27FC236}">
                <a16:creationId xmlns:a16="http://schemas.microsoft.com/office/drawing/2014/main" id="{56F14D03-CF37-369D-7447-F0A8507E34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7042" y="655885"/>
            <a:ext cx="1745384" cy="1728000"/>
          </a:xfrm>
          <a:prstGeom prst="rect">
            <a:avLst/>
          </a:prstGeom>
        </p:spPr>
      </p:pic>
      <p:grpSp>
        <p:nvGrpSpPr>
          <p:cNvPr id="14" name="Groupe 13">
            <a:extLst>
              <a:ext uri="{FF2B5EF4-FFF2-40B4-BE49-F238E27FC236}">
                <a16:creationId xmlns:a16="http://schemas.microsoft.com/office/drawing/2014/main" id="{7269DEA8-ED18-4187-80E2-74116212F257}"/>
              </a:ext>
            </a:extLst>
          </p:cNvPr>
          <p:cNvGrpSpPr/>
          <p:nvPr/>
        </p:nvGrpSpPr>
        <p:grpSpPr>
          <a:xfrm>
            <a:off x="6885068" y="800100"/>
            <a:ext cx="2258932" cy="1578802"/>
            <a:chOff x="10013935" y="205918"/>
            <a:chExt cx="1715468" cy="1234902"/>
          </a:xfrm>
        </p:grpSpPr>
        <p:pic>
          <p:nvPicPr>
            <p:cNvPr id="15" name="Image 14">
              <a:extLst>
                <a:ext uri="{FF2B5EF4-FFF2-40B4-BE49-F238E27FC236}">
                  <a16:creationId xmlns:a16="http://schemas.microsoft.com/office/drawing/2014/main" id="{3C846A23-758F-4545-46F4-D0423C6962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3935" y="205918"/>
              <a:ext cx="1715468" cy="900000"/>
            </a:xfrm>
            <a:prstGeom prst="rect">
              <a:avLst/>
            </a:prstGeom>
          </p:spPr>
        </p:pic>
        <p:pic>
          <p:nvPicPr>
            <p:cNvPr id="16" name="Image 15">
              <a:extLst>
                <a:ext uri="{FF2B5EF4-FFF2-40B4-BE49-F238E27FC236}">
                  <a16:creationId xmlns:a16="http://schemas.microsoft.com/office/drawing/2014/main" id="{F8814800-E856-8E5A-49E1-56E88A47D1AF}"/>
                </a:ext>
              </a:extLst>
            </p:cNvPr>
            <p:cNvPicPr>
              <a:picLocks noChangeAspect="1"/>
            </p:cNvPicPr>
            <p:nvPr/>
          </p:nvPicPr>
          <p:blipFill>
            <a:blip r:embed="rId5"/>
            <a:stretch>
              <a:fillRect/>
            </a:stretch>
          </p:blipFill>
          <p:spPr>
            <a:xfrm>
              <a:off x="10148695" y="1155055"/>
              <a:ext cx="1562180" cy="285765"/>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16782" y="-193470"/>
            <a:ext cx="11795807" cy="11184718"/>
            <a:chOff x="421378" y="1114177"/>
            <a:chExt cx="5521888" cy="5235823"/>
          </a:xfrm>
        </p:grpSpPr>
        <p:sp>
          <p:nvSpPr>
            <p:cNvPr id="3" name="Freeform 3"/>
            <p:cNvSpPr/>
            <p:nvPr/>
          </p:nvSpPr>
          <p:spPr>
            <a:xfrm>
              <a:off x="421378" y="1114177"/>
              <a:ext cx="5521888" cy="523582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6">
                <a:lumMod val="75000"/>
                <a:alpha val="26667"/>
              </a:schemeClr>
            </a:solidFill>
          </p:spPr>
          <p:txBody>
            <a:bodyPr/>
            <a:lstStyle/>
            <a:p>
              <a:endParaRPr lang="fr-FR" dirty="0"/>
            </a:p>
          </p:txBody>
        </p:sp>
      </p:grpSp>
      <p:grpSp>
        <p:nvGrpSpPr>
          <p:cNvPr id="4" name="Group 4"/>
          <p:cNvGrpSpPr>
            <a:grpSpLocks noChangeAspect="1"/>
          </p:cNvGrpSpPr>
          <p:nvPr/>
        </p:nvGrpSpPr>
        <p:grpSpPr>
          <a:xfrm>
            <a:off x="4287954" y="1237780"/>
            <a:ext cx="9324800" cy="9324800"/>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5E16"/>
            </a:solidFill>
          </p:spPr>
        </p:sp>
      </p:grpSp>
      <p:grpSp>
        <p:nvGrpSpPr>
          <p:cNvPr id="6" name="Group 6"/>
          <p:cNvGrpSpPr/>
          <p:nvPr/>
        </p:nvGrpSpPr>
        <p:grpSpPr>
          <a:xfrm>
            <a:off x="5123369" y="2398997"/>
            <a:ext cx="770097" cy="773549"/>
            <a:chOff x="-4197252" y="-4526758"/>
            <a:chExt cx="6321663" cy="6350000"/>
          </a:xfrm>
        </p:grpSpPr>
        <p:sp>
          <p:nvSpPr>
            <p:cNvPr id="7" name="Freeform 7"/>
            <p:cNvSpPr/>
            <p:nvPr/>
          </p:nvSpPr>
          <p:spPr>
            <a:xfrm>
              <a:off x="-4197252" y="-4526758"/>
              <a:ext cx="6321663"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2842"/>
            </a:solidFill>
          </p:spPr>
        </p:sp>
      </p:grpSp>
      <p:grpSp>
        <p:nvGrpSpPr>
          <p:cNvPr id="8" name="Group 8"/>
          <p:cNvGrpSpPr/>
          <p:nvPr/>
        </p:nvGrpSpPr>
        <p:grpSpPr>
          <a:xfrm>
            <a:off x="4092445" y="5141339"/>
            <a:ext cx="773549" cy="77354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2842"/>
            </a:solidFill>
          </p:spPr>
        </p:sp>
      </p:grpSp>
      <p:grpSp>
        <p:nvGrpSpPr>
          <p:cNvPr id="10" name="Group 10"/>
          <p:cNvGrpSpPr/>
          <p:nvPr/>
        </p:nvGrpSpPr>
        <p:grpSpPr>
          <a:xfrm>
            <a:off x="4738320" y="7865492"/>
            <a:ext cx="770097" cy="773549"/>
            <a:chOff x="-15341375" y="14319981"/>
            <a:chExt cx="6321663" cy="6350000"/>
          </a:xfrm>
        </p:grpSpPr>
        <p:sp>
          <p:nvSpPr>
            <p:cNvPr id="11" name="Freeform 11"/>
            <p:cNvSpPr/>
            <p:nvPr/>
          </p:nvSpPr>
          <p:spPr>
            <a:xfrm>
              <a:off x="-15341375" y="14319981"/>
              <a:ext cx="6321663"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2842"/>
            </a:solidFill>
          </p:spPr>
        </p:sp>
      </p:grpSp>
      <p:grpSp>
        <p:nvGrpSpPr>
          <p:cNvPr id="14" name="Group 14"/>
          <p:cNvGrpSpPr/>
          <p:nvPr/>
        </p:nvGrpSpPr>
        <p:grpSpPr>
          <a:xfrm>
            <a:off x="12161323" y="8181102"/>
            <a:ext cx="773549" cy="773549"/>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2842"/>
            </a:solidFill>
          </p:spPr>
        </p:sp>
      </p:grpSp>
      <p:grpSp>
        <p:nvGrpSpPr>
          <p:cNvPr id="20" name="Group 20"/>
          <p:cNvGrpSpPr/>
          <p:nvPr/>
        </p:nvGrpSpPr>
        <p:grpSpPr>
          <a:xfrm>
            <a:off x="13168387" y="5195511"/>
            <a:ext cx="770097" cy="773549"/>
            <a:chOff x="17156892" y="-8394661"/>
            <a:chExt cx="6321663" cy="6350000"/>
          </a:xfrm>
        </p:grpSpPr>
        <p:sp>
          <p:nvSpPr>
            <p:cNvPr id="21" name="Freeform 21"/>
            <p:cNvSpPr/>
            <p:nvPr/>
          </p:nvSpPr>
          <p:spPr>
            <a:xfrm>
              <a:off x="17156892" y="-8394661"/>
              <a:ext cx="6321663"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2842"/>
            </a:solidFill>
          </p:spPr>
        </p:sp>
      </p:grpSp>
      <p:grpSp>
        <p:nvGrpSpPr>
          <p:cNvPr id="22" name="Group 22"/>
          <p:cNvGrpSpPr/>
          <p:nvPr/>
        </p:nvGrpSpPr>
        <p:grpSpPr>
          <a:xfrm>
            <a:off x="11808959" y="2338167"/>
            <a:ext cx="770097" cy="773549"/>
            <a:chOff x="7892464" y="-9722314"/>
            <a:chExt cx="6321663" cy="6350000"/>
          </a:xfrm>
        </p:grpSpPr>
        <p:sp>
          <p:nvSpPr>
            <p:cNvPr id="23" name="Freeform 23"/>
            <p:cNvSpPr/>
            <p:nvPr/>
          </p:nvSpPr>
          <p:spPr>
            <a:xfrm>
              <a:off x="7892464" y="-9722314"/>
              <a:ext cx="6321663"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2842"/>
            </a:solidFill>
          </p:spPr>
        </p:sp>
      </p:grpSp>
      <p:sp>
        <p:nvSpPr>
          <p:cNvPr id="34" name="TextBox 34"/>
          <p:cNvSpPr txBox="1"/>
          <p:nvPr/>
        </p:nvSpPr>
        <p:spPr>
          <a:xfrm>
            <a:off x="5291926" y="227945"/>
            <a:ext cx="7375803" cy="877228"/>
          </a:xfrm>
          <a:prstGeom prst="rect">
            <a:avLst/>
          </a:prstGeom>
          <a:scene3d>
            <a:camera prst="orthographicFront">
              <a:rot lat="0" lon="0" rev="0"/>
            </a:camera>
            <a:lightRig rig="threePt" dir="t"/>
          </a:scene3d>
          <a:sp3d/>
        </p:spPr>
        <p:txBody>
          <a:bodyPr wrap="square" lIns="0" tIns="0" rIns="0" bIns="0" rtlCol="0" anchor="t">
            <a:spAutoFit/>
          </a:bodyPr>
          <a:lstStyle/>
          <a:p>
            <a:pPr algn="ctr">
              <a:lnSpc>
                <a:spcPts val="7204"/>
              </a:lnSpc>
            </a:pPr>
            <a:r>
              <a:rPr lang="en-US" sz="5145" dirty="0">
                <a:solidFill>
                  <a:srgbClr val="FF5E16"/>
                </a:solidFill>
                <a:latin typeface="Poppins ExtraBold"/>
              </a:rPr>
              <a:t>Plan de présentation</a:t>
            </a:r>
          </a:p>
        </p:txBody>
      </p:sp>
      <p:sp>
        <p:nvSpPr>
          <p:cNvPr id="35" name="TextBox 35"/>
          <p:cNvSpPr txBox="1"/>
          <p:nvPr/>
        </p:nvSpPr>
        <p:spPr>
          <a:xfrm>
            <a:off x="5267081" y="2481937"/>
            <a:ext cx="482672" cy="631830"/>
          </a:xfrm>
          <a:prstGeom prst="rect">
            <a:avLst/>
          </a:prstGeom>
        </p:spPr>
        <p:txBody>
          <a:bodyPr lIns="0" tIns="0" rIns="0" bIns="0" rtlCol="0" anchor="t">
            <a:spAutoFit/>
          </a:bodyPr>
          <a:lstStyle/>
          <a:p>
            <a:pPr algn="ctr">
              <a:lnSpc>
                <a:spcPts val="4887"/>
              </a:lnSpc>
            </a:pPr>
            <a:r>
              <a:rPr lang="en-US" sz="3593" dirty="0">
                <a:solidFill>
                  <a:srgbClr val="FFFFFF"/>
                </a:solidFill>
                <a:latin typeface="Poppins"/>
              </a:rPr>
              <a:t>1</a:t>
            </a:r>
          </a:p>
        </p:txBody>
      </p:sp>
      <p:sp>
        <p:nvSpPr>
          <p:cNvPr id="36" name="TextBox 36"/>
          <p:cNvSpPr txBox="1"/>
          <p:nvPr/>
        </p:nvSpPr>
        <p:spPr>
          <a:xfrm>
            <a:off x="4181718" y="5205895"/>
            <a:ext cx="482672" cy="631830"/>
          </a:xfrm>
          <a:prstGeom prst="rect">
            <a:avLst/>
          </a:prstGeom>
        </p:spPr>
        <p:txBody>
          <a:bodyPr lIns="0" tIns="0" rIns="0" bIns="0" rtlCol="0" anchor="t">
            <a:spAutoFit/>
          </a:bodyPr>
          <a:lstStyle/>
          <a:p>
            <a:pPr algn="ctr">
              <a:lnSpc>
                <a:spcPts val="4887"/>
              </a:lnSpc>
            </a:pPr>
            <a:r>
              <a:rPr lang="en-US" sz="3593" dirty="0">
                <a:solidFill>
                  <a:srgbClr val="FFFFFF"/>
                </a:solidFill>
                <a:latin typeface="Poppins"/>
              </a:rPr>
              <a:t>2</a:t>
            </a:r>
          </a:p>
        </p:txBody>
      </p:sp>
      <p:sp>
        <p:nvSpPr>
          <p:cNvPr id="37" name="TextBox 37"/>
          <p:cNvSpPr txBox="1"/>
          <p:nvPr/>
        </p:nvSpPr>
        <p:spPr>
          <a:xfrm>
            <a:off x="4813329" y="7961902"/>
            <a:ext cx="482672" cy="631830"/>
          </a:xfrm>
          <a:prstGeom prst="rect">
            <a:avLst/>
          </a:prstGeom>
        </p:spPr>
        <p:txBody>
          <a:bodyPr lIns="0" tIns="0" rIns="0" bIns="0" rtlCol="0" anchor="t">
            <a:spAutoFit/>
          </a:bodyPr>
          <a:lstStyle/>
          <a:p>
            <a:pPr algn="ctr">
              <a:lnSpc>
                <a:spcPts val="4887"/>
              </a:lnSpc>
            </a:pPr>
            <a:r>
              <a:rPr lang="en-US" sz="3593" dirty="0">
                <a:solidFill>
                  <a:srgbClr val="FFFFFF"/>
                </a:solidFill>
                <a:latin typeface="Poppins"/>
              </a:rPr>
              <a:t>3</a:t>
            </a:r>
          </a:p>
        </p:txBody>
      </p:sp>
      <p:sp>
        <p:nvSpPr>
          <p:cNvPr id="39" name="TextBox 39"/>
          <p:cNvSpPr txBox="1"/>
          <p:nvPr/>
        </p:nvSpPr>
        <p:spPr>
          <a:xfrm>
            <a:off x="12306761" y="8205279"/>
            <a:ext cx="482672" cy="600293"/>
          </a:xfrm>
          <a:prstGeom prst="rect">
            <a:avLst/>
          </a:prstGeom>
        </p:spPr>
        <p:txBody>
          <a:bodyPr lIns="0" tIns="0" rIns="0" bIns="0" rtlCol="0" anchor="t">
            <a:spAutoFit/>
          </a:bodyPr>
          <a:lstStyle/>
          <a:p>
            <a:pPr algn="ctr">
              <a:lnSpc>
                <a:spcPts val="4887"/>
              </a:lnSpc>
            </a:pPr>
            <a:r>
              <a:rPr lang="en-US" sz="3593" dirty="0">
                <a:solidFill>
                  <a:srgbClr val="FFFFFF"/>
                </a:solidFill>
                <a:latin typeface="Poppins"/>
              </a:rPr>
              <a:t>4</a:t>
            </a:r>
          </a:p>
        </p:txBody>
      </p:sp>
      <p:sp>
        <p:nvSpPr>
          <p:cNvPr id="42" name="TextBox 42"/>
          <p:cNvSpPr txBox="1"/>
          <p:nvPr/>
        </p:nvSpPr>
        <p:spPr>
          <a:xfrm>
            <a:off x="13262029" y="5283058"/>
            <a:ext cx="482672" cy="600293"/>
          </a:xfrm>
          <a:prstGeom prst="rect">
            <a:avLst/>
          </a:prstGeom>
        </p:spPr>
        <p:txBody>
          <a:bodyPr lIns="0" tIns="0" rIns="0" bIns="0" rtlCol="0" anchor="t">
            <a:spAutoFit/>
          </a:bodyPr>
          <a:lstStyle/>
          <a:p>
            <a:pPr algn="ctr">
              <a:lnSpc>
                <a:spcPts val="4887"/>
              </a:lnSpc>
            </a:pPr>
            <a:r>
              <a:rPr lang="en-US" sz="3593" dirty="0">
                <a:solidFill>
                  <a:srgbClr val="FFFFFF"/>
                </a:solidFill>
                <a:latin typeface="Poppins"/>
              </a:rPr>
              <a:t>5</a:t>
            </a:r>
          </a:p>
        </p:txBody>
      </p:sp>
      <p:sp>
        <p:nvSpPr>
          <p:cNvPr id="43" name="TextBox 43"/>
          <p:cNvSpPr txBox="1"/>
          <p:nvPr/>
        </p:nvSpPr>
        <p:spPr>
          <a:xfrm>
            <a:off x="11938488" y="2392327"/>
            <a:ext cx="482672" cy="600293"/>
          </a:xfrm>
          <a:prstGeom prst="rect">
            <a:avLst/>
          </a:prstGeom>
        </p:spPr>
        <p:txBody>
          <a:bodyPr lIns="0" tIns="0" rIns="0" bIns="0" rtlCol="0" anchor="t">
            <a:spAutoFit/>
          </a:bodyPr>
          <a:lstStyle/>
          <a:p>
            <a:pPr algn="ctr">
              <a:lnSpc>
                <a:spcPts val="4887"/>
              </a:lnSpc>
            </a:pPr>
            <a:r>
              <a:rPr lang="en-US" sz="3593" dirty="0">
                <a:solidFill>
                  <a:srgbClr val="FFFFFF"/>
                </a:solidFill>
                <a:latin typeface="Poppins"/>
              </a:rPr>
              <a:t>6</a:t>
            </a:r>
          </a:p>
        </p:txBody>
      </p:sp>
      <p:sp>
        <p:nvSpPr>
          <p:cNvPr id="44" name="TextBox 44"/>
          <p:cNvSpPr txBox="1"/>
          <p:nvPr/>
        </p:nvSpPr>
        <p:spPr>
          <a:xfrm>
            <a:off x="914401" y="2454043"/>
            <a:ext cx="3951594" cy="583750"/>
          </a:xfrm>
          <a:prstGeom prst="rect">
            <a:avLst/>
          </a:prstGeom>
        </p:spPr>
        <p:txBody>
          <a:bodyPr wrap="square" lIns="0" tIns="0" rIns="0" bIns="0" rtlCol="0" anchor="t">
            <a:spAutoFit/>
          </a:bodyPr>
          <a:lstStyle/>
          <a:p>
            <a:pPr algn="r">
              <a:lnSpc>
                <a:spcPts val="4760"/>
              </a:lnSpc>
            </a:pPr>
            <a:r>
              <a:rPr lang="en-US" sz="3400" dirty="0">
                <a:solidFill>
                  <a:srgbClr val="172842"/>
                </a:solidFill>
                <a:latin typeface="Poppins Medium"/>
              </a:rPr>
              <a:t>C’est Quoi la KMP</a:t>
            </a:r>
          </a:p>
        </p:txBody>
      </p:sp>
      <p:sp>
        <p:nvSpPr>
          <p:cNvPr id="45" name="TextBox 45"/>
          <p:cNvSpPr txBox="1"/>
          <p:nvPr/>
        </p:nvSpPr>
        <p:spPr>
          <a:xfrm>
            <a:off x="1269829" y="5253975"/>
            <a:ext cx="2606208" cy="583750"/>
          </a:xfrm>
          <a:prstGeom prst="rect">
            <a:avLst/>
          </a:prstGeom>
        </p:spPr>
        <p:txBody>
          <a:bodyPr lIns="0" tIns="0" rIns="0" bIns="0" rtlCol="0" anchor="t">
            <a:spAutoFit/>
          </a:bodyPr>
          <a:lstStyle/>
          <a:p>
            <a:pPr algn="r">
              <a:lnSpc>
                <a:spcPts val="4760"/>
              </a:lnSpc>
            </a:pPr>
            <a:r>
              <a:rPr lang="en-US" sz="3400" dirty="0">
                <a:solidFill>
                  <a:srgbClr val="172842"/>
                </a:solidFill>
                <a:latin typeface="Poppins Medium"/>
              </a:rPr>
              <a:t>Objectifs</a:t>
            </a:r>
          </a:p>
        </p:txBody>
      </p:sp>
      <p:sp>
        <p:nvSpPr>
          <p:cNvPr id="46" name="TextBox 46"/>
          <p:cNvSpPr txBox="1"/>
          <p:nvPr/>
        </p:nvSpPr>
        <p:spPr>
          <a:xfrm>
            <a:off x="451079" y="7971341"/>
            <a:ext cx="5495681" cy="1199239"/>
          </a:xfrm>
          <a:prstGeom prst="rect">
            <a:avLst/>
          </a:prstGeom>
        </p:spPr>
        <p:txBody>
          <a:bodyPr wrap="square" lIns="0" tIns="0" rIns="0" bIns="0" rtlCol="0" anchor="t">
            <a:spAutoFit/>
          </a:bodyPr>
          <a:lstStyle/>
          <a:p>
            <a:pPr algn="ctr">
              <a:lnSpc>
                <a:spcPts val="4759"/>
              </a:lnSpc>
            </a:pPr>
            <a:r>
              <a:rPr lang="en-US" sz="3399" dirty="0">
                <a:solidFill>
                  <a:srgbClr val="172842"/>
                </a:solidFill>
                <a:latin typeface="Poppins Medium"/>
              </a:rPr>
              <a:t>Etat de mise </a:t>
            </a:r>
          </a:p>
          <a:p>
            <a:pPr algn="ctr">
              <a:lnSpc>
                <a:spcPts val="4759"/>
              </a:lnSpc>
            </a:pPr>
            <a:r>
              <a:rPr lang="en-US" sz="3399" dirty="0">
                <a:solidFill>
                  <a:srgbClr val="172842"/>
                </a:solidFill>
                <a:latin typeface="Poppins Medium"/>
              </a:rPr>
              <a:t>en </a:t>
            </a:r>
            <a:r>
              <a:rPr lang="fr-FR" sz="3399" dirty="0">
                <a:solidFill>
                  <a:srgbClr val="172842"/>
                </a:solidFill>
                <a:latin typeface="Poppins Medium"/>
              </a:rPr>
              <a:t>œuvre </a:t>
            </a:r>
            <a:endParaRPr lang="en-US" sz="3399" dirty="0">
              <a:solidFill>
                <a:srgbClr val="172842"/>
              </a:solidFill>
              <a:latin typeface="Poppins Medium"/>
            </a:endParaRPr>
          </a:p>
        </p:txBody>
      </p:sp>
      <p:sp>
        <p:nvSpPr>
          <p:cNvPr id="50" name="TextBox 50"/>
          <p:cNvSpPr txBox="1"/>
          <p:nvPr/>
        </p:nvSpPr>
        <p:spPr>
          <a:xfrm>
            <a:off x="13911980" y="5348118"/>
            <a:ext cx="4071220" cy="468333"/>
          </a:xfrm>
          <a:prstGeom prst="rect">
            <a:avLst/>
          </a:prstGeom>
        </p:spPr>
        <p:txBody>
          <a:bodyPr wrap="square" lIns="0" tIns="0" rIns="0" bIns="0" rtlCol="0" anchor="t">
            <a:spAutoFit/>
          </a:bodyPr>
          <a:lstStyle/>
          <a:p>
            <a:pPr algn="ctr">
              <a:lnSpc>
                <a:spcPts val="3604"/>
              </a:lnSpc>
            </a:pPr>
            <a:r>
              <a:rPr lang="en-US" sz="3400" dirty="0">
                <a:solidFill>
                  <a:srgbClr val="172842"/>
                </a:solidFill>
                <a:latin typeface="Poppins Medium"/>
              </a:rPr>
              <a:t>Quelques Menus</a:t>
            </a:r>
          </a:p>
        </p:txBody>
      </p:sp>
      <p:sp>
        <p:nvSpPr>
          <p:cNvPr id="51" name="TextBox 51"/>
          <p:cNvSpPr txBox="1"/>
          <p:nvPr/>
        </p:nvSpPr>
        <p:spPr>
          <a:xfrm>
            <a:off x="12887038" y="8336793"/>
            <a:ext cx="4545045" cy="468333"/>
          </a:xfrm>
          <a:prstGeom prst="rect">
            <a:avLst/>
          </a:prstGeom>
        </p:spPr>
        <p:txBody>
          <a:bodyPr wrap="square" lIns="0" tIns="0" rIns="0" bIns="0" rtlCol="0" anchor="t">
            <a:spAutoFit/>
          </a:bodyPr>
          <a:lstStyle/>
          <a:p>
            <a:pPr algn="ctr">
              <a:lnSpc>
                <a:spcPts val="3604"/>
              </a:lnSpc>
            </a:pPr>
            <a:r>
              <a:rPr lang="en-US" sz="3400" dirty="0">
                <a:solidFill>
                  <a:srgbClr val="172842"/>
                </a:solidFill>
                <a:latin typeface="Poppins Medium"/>
              </a:rPr>
              <a:t>Prochaines étapes</a:t>
            </a:r>
          </a:p>
        </p:txBody>
      </p:sp>
      <p:sp>
        <p:nvSpPr>
          <p:cNvPr id="52" name="TextBox 52"/>
          <p:cNvSpPr txBox="1"/>
          <p:nvPr/>
        </p:nvSpPr>
        <p:spPr>
          <a:xfrm>
            <a:off x="12777649" y="2415696"/>
            <a:ext cx="4291151" cy="583750"/>
          </a:xfrm>
          <a:prstGeom prst="rect">
            <a:avLst/>
          </a:prstGeom>
        </p:spPr>
        <p:txBody>
          <a:bodyPr wrap="square" lIns="0" tIns="0" rIns="0" bIns="0" rtlCol="0" anchor="t">
            <a:spAutoFit/>
          </a:bodyPr>
          <a:lstStyle/>
          <a:p>
            <a:pPr algn="just">
              <a:lnSpc>
                <a:spcPts val="4760"/>
              </a:lnSpc>
            </a:pPr>
            <a:r>
              <a:rPr lang="en-US" sz="3400" dirty="0">
                <a:solidFill>
                  <a:srgbClr val="172842"/>
                </a:solidFill>
                <a:latin typeface="Poppins Medium"/>
              </a:rPr>
              <a:t>Merci &amp;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 y="723900"/>
            <a:ext cx="16230600" cy="9144000"/>
            <a:chOff x="0" y="0"/>
            <a:chExt cx="5920967" cy="3712591"/>
          </a:xfrm>
        </p:grpSpPr>
        <p:sp>
          <p:nvSpPr>
            <p:cNvPr id="3" name="Freeform 3"/>
            <p:cNvSpPr/>
            <p:nvPr/>
          </p:nvSpPr>
          <p:spPr>
            <a:xfrm>
              <a:off x="0" y="0"/>
              <a:ext cx="5920967" cy="3712591"/>
            </a:xfrm>
            <a:custGeom>
              <a:avLst/>
              <a:gdLst/>
              <a:ahLst/>
              <a:cxnLst/>
              <a:rect l="l" t="t" r="r" b="b"/>
              <a:pathLst>
                <a:path w="5920967" h="3712591">
                  <a:moveTo>
                    <a:pt x="0" y="0"/>
                  </a:moveTo>
                  <a:lnTo>
                    <a:pt x="5920967" y="0"/>
                  </a:lnTo>
                  <a:lnTo>
                    <a:pt x="5920967" y="3712591"/>
                  </a:lnTo>
                  <a:lnTo>
                    <a:pt x="0" y="3712591"/>
                  </a:lnTo>
                  <a:close/>
                </a:path>
              </a:pathLst>
            </a:custGeom>
            <a:solidFill>
              <a:srgbClr val="172842"/>
            </a:solidFill>
          </p:spPr>
          <p:txBody>
            <a:bodyPr/>
            <a:lstStyle/>
            <a:p>
              <a:endParaRPr lang="fr-FR" dirty="0"/>
            </a:p>
          </p:txBody>
        </p:sp>
      </p:grpSp>
      <p:sp>
        <p:nvSpPr>
          <p:cNvPr id="11" name="TextBox 11"/>
          <p:cNvSpPr txBox="1"/>
          <p:nvPr/>
        </p:nvSpPr>
        <p:spPr>
          <a:xfrm>
            <a:off x="978101" y="2203192"/>
            <a:ext cx="15493598" cy="7155805"/>
          </a:xfrm>
          <a:prstGeom prst="rect">
            <a:avLst/>
          </a:prstGeom>
        </p:spPr>
        <p:txBody>
          <a:bodyPr wrap="square" lIns="0" tIns="0" rIns="0" bIns="0" rtlCol="0" anchor="t">
            <a:spAutoFit/>
          </a:bodyPr>
          <a:lstStyle/>
          <a:p>
            <a:pPr algn="just">
              <a:lnSpc>
                <a:spcPct val="110000"/>
              </a:lnSpc>
            </a:pPr>
            <a:r>
              <a:rPr lang="fr-FR" sz="3000" dirty="0">
                <a:solidFill>
                  <a:srgbClr val="FFFFFF"/>
                </a:solidFill>
                <a:latin typeface="Poppins Medium"/>
              </a:rPr>
              <a:t>La « Plateforme de gestion des connaissances » ou Knowledge Management Platform (KMP) en Anglais est un portail web dynamique et interactive en ligne (</a:t>
            </a:r>
            <a:r>
              <a:rPr lang="fr-FR" sz="3000" dirty="0">
                <a:solidFill>
                  <a:srgbClr val="FFFFFF"/>
                </a:solidFill>
                <a:latin typeface="Poppins Medium"/>
                <a:hlinkClick r:id="rId2">
                  <a:extLst>
                    <a:ext uri="{A12FA001-AC4F-418D-AE19-62706E023703}">
                      <ahyp:hlinkClr xmlns:ahyp="http://schemas.microsoft.com/office/drawing/2018/hyperlinkcolor" val="tx"/>
                    </a:ext>
                  </a:extLst>
                </a:hlinkClick>
              </a:rPr>
              <a:t>https://</a:t>
            </a:r>
            <a:r>
              <a:rPr lang="fr-FR" sz="3000" dirty="0">
                <a:solidFill>
                  <a:schemeClr val="accent1"/>
                </a:solidFill>
                <a:latin typeface="Poppins Medium"/>
                <a:hlinkClick r:id="rId2">
                  <a:extLst>
                    <a:ext uri="{A12FA001-AC4F-418D-AE19-62706E023703}">
                      <ahyp:hlinkClr xmlns:ahyp="http://schemas.microsoft.com/office/drawing/2018/hyperlinkcolor" val="tx"/>
                    </a:ext>
                  </a:extLst>
                </a:hlinkClick>
              </a:rPr>
              <a:t>LIS.cblt.org</a:t>
            </a:r>
            <a:r>
              <a:rPr lang="fr-FR" sz="3000" dirty="0">
                <a:solidFill>
                  <a:srgbClr val="FFFFFF"/>
                </a:solidFill>
                <a:latin typeface="Poppins Medium"/>
                <a:hlinkClick r:id="rId2">
                  <a:extLst>
                    <a:ext uri="{A12FA001-AC4F-418D-AE19-62706E023703}">
                      <ahyp:hlinkClr xmlns:ahyp="http://schemas.microsoft.com/office/drawing/2018/hyperlinkcolor" val="tx"/>
                    </a:ext>
                  </a:extLst>
                </a:hlinkClick>
              </a:rPr>
              <a:t>/</a:t>
            </a:r>
            <a:r>
              <a:rPr lang="fr-FR" sz="3000" dirty="0">
                <a:solidFill>
                  <a:srgbClr val="FFFFFF"/>
                </a:solidFill>
                <a:latin typeface="Poppins Medium"/>
              </a:rPr>
              <a:t>) intégrant plusieurs logiciels (modules), accessible à la fois via un navigateur web et un terminal mobile.</a:t>
            </a:r>
          </a:p>
          <a:p>
            <a:pPr algn="just">
              <a:lnSpc>
                <a:spcPct val="110000"/>
              </a:lnSpc>
            </a:pPr>
            <a:endParaRPr lang="fr-FR" sz="3000" dirty="0">
              <a:solidFill>
                <a:srgbClr val="FFFFFF"/>
              </a:solidFill>
              <a:latin typeface="Poppins Medium"/>
            </a:endParaRPr>
          </a:p>
          <a:p>
            <a:pPr algn="just"/>
            <a:r>
              <a:rPr lang="de-DE" sz="3000" dirty="0">
                <a:solidFill>
                  <a:srgbClr val="FFFFFF"/>
                </a:solidFill>
                <a:latin typeface="Poppins Medium"/>
              </a:rPr>
              <a:t>La KMP est une extension des fonctionnalités du LIS hebergé dans un centre de données et d‘une application mobile.</a:t>
            </a:r>
          </a:p>
          <a:p>
            <a:pPr algn="just"/>
            <a:endParaRPr lang="fr-FR" sz="3000" dirty="0">
              <a:solidFill>
                <a:srgbClr val="FFFFFF"/>
              </a:solidFill>
              <a:latin typeface="Poppins Medium"/>
            </a:endParaRPr>
          </a:p>
          <a:p>
            <a:pPr algn="just"/>
            <a:r>
              <a:rPr lang="fr-FR" sz="3000" dirty="0">
                <a:solidFill>
                  <a:srgbClr val="FFFFFF"/>
                </a:solidFill>
                <a:latin typeface="Poppins Medium"/>
              </a:rPr>
              <a:t>La KMP donne d'une part accès aux connaissances disponibles via un portail web, et d'autre part favorise l'échange et la coordination entre les acteurs et la création de connaissances dans la région du lac Tchad.  </a:t>
            </a:r>
          </a:p>
          <a:p>
            <a:pPr algn="just"/>
            <a:endParaRPr lang="fr-FR" sz="3000" dirty="0">
              <a:solidFill>
                <a:srgbClr val="FFFFFF"/>
              </a:solidFill>
              <a:latin typeface="Poppins Medium"/>
            </a:endParaRPr>
          </a:p>
          <a:p>
            <a:pPr algn="just">
              <a:spcAft>
                <a:spcPts val="1000"/>
              </a:spcAft>
            </a:pPr>
            <a:r>
              <a:rPr lang="fr-FR" sz="3000" dirty="0">
                <a:solidFill>
                  <a:srgbClr val="FFFFFF"/>
                </a:solidFill>
                <a:latin typeface="Poppins Medium"/>
              </a:rPr>
              <a:t>Véritable outil d’aide à la décision, la KMP a été ainsi créée dans le but d’assurer une coordination, une collaboration et des échanges fluides de connaissances entre toutes les parties prenantes et la Région du Lac Tchad.</a:t>
            </a:r>
          </a:p>
        </p:txBody>
      </p:sp>
      <p:sp>
        <p:nvSpPr>
          <p:cNvPr id="12" name="TextBox 12"/>
          <p:cNvSpPr txBox="1"/>
          <p:nvPr/>
        </p:nvSpPr>
        <p:spPr>
          <a:xfrm>
            <a:off x="2209800" y="1152257"/>
            <a:ext cx="9067800" cy="759632"/>
          </a:xfrm>
          <a:prstGeom prst="rect">
            <a:avLst/>
          </a:prstGeom>
        </p:spPr>
        <p:txBody>
          <a:bodyPr wrap="square" lIns="0" tIns="0" rIns="0" bIns="0" rtlCol="0" anchor="t">
            <a:spAutoFit/>
          </a:bodyPr>
          <a:lstStyle/>
          <a:p>
            <a:pPr>
              <a:lnSpc>
                <a:spcPts val="5652"/>
              </a:lnSpc>
            </a:pPr>
            <a:r>
              <a:rPr lang="fr-FR" sz="5887" dirty="0">
                <a:solidFill>
                  <a:srgbClr val="FFFFFF"/>
                </a:solidFill>
                <a:latin typeface="Poppins ExtraBold"/>
              </a:rPr>
              <a:t>C’est quoi la KMP?</a:t>
            </a:r>
            <a:endParaRPr lang="en-US" sz="5887" dirty="0">
              <a:solidFill>
                <a:srgbClr val="FFFFFF"/>
              </a:solidFill>
              <a:latin typeface="Poppins ExtraBold"/>
            </a:endParaRPr>
          </a:p>
        </p:txBody>
      </p:sp>
      <p:grpSp>
        <p:nvGrpSpPr>
          <p:cNvPr id="4" name="Groupe 3">
            <a:extLst>
              <a:ext uri="{FF2B5EF4-FFF2-40B4-BE49-F238E27FC236}">
                <a16:creationId xmlns:a16="http://schemas.microsoft.com/office/drawing/2014/main" id="{0E2E675A-B6D7-C1F6-CADA-3452F8798A45}"/>
              </a:ext>
            </a:extLst>
          </p:cNvPr>
          <p:cNvGrpSpPr/>
          <p:nvPr/>
        </p:nvGrpSpPr>
        <p:grpSpPr>
          <a:xfrm>
            <a:off x="342877" y="2260600"/>
            <a:ext cx="571724" cy="4424028"/>
            <a:chOff x="222127" y="2383736"/>
            <a:chExt cx="571724" cy="4424028"/>
          </a:xfrm>
        </p:grpSpPr>
        <p:pic>
          <p:nvPicPr>
            <p:cNvPr id="10" name="Picture 4">
              <a:extLst>
                <a:ext uri="{FF2B5EF4-FFF2-40B4-BE49-F238E27FC236}">
                  <a16:creationId xmlns:a16="http://schemas.microsoft.com/office/drawing/2014/main" id="{2579DD90-2DEB-C151-6B16-05620228D2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3851" y="2383736"/>
              <a:ext cx="540000" cy="540000"/>
            </a:xfrm>
            <a:prstGeom prst="rect">
              <a:avLst/>
            </a:prstGeom>
          </p:spPr>
        </p:pic>
        <p:pic>
          <p:nvPicPr>
            <p:cNvPr id="13" name="Picture 4">
              <a:extLst>
                <a:ext uri="{FF2B5EF4-FFF2-40B4-BE49-F238E27FC236}">
                  <a16:creationId xmlns:a16="http://schemas.microsoft.com/office/drawing/2014/main" id="{354FBC1D-3CFC-1B4E-3F24-7409C8CD5F3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3569" y="4911600"/>
              <a:ext cx="540000" cy="540000"/>
            </a:xfrm>
            <a:prstGeom prst="rect">
              <a:avLst/>
            </a:prstGeom>
          </p:spPr>
        </p:pic>
        <p:pic>
          <p:nvPicPr>
            <p:cNvPr id="14" name="Picture 4">
              <a:extLst>
                <a:ext uri="{FF2B5EF4-FFF2-40B4-BE49-F238E27FC236}">
                  <a16:creationId xmlns:a16="http://schemas.microsoft.com/office/drawing/2014/main" id="{691C1DD8-2E16-D433-D3A8-95C64F49FB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2127" y="6267764"/>
              <a:ext cx="540000" cy="540000"/>
            </a:xfrm>
            <a:prstGeom prst="rect">
              <a:avLst/>
            </a:prstGeom>
          </p:spPr>
        </p:pic>
      </p:grpSp>
      <p:sp>
        <p:nvSpPr>
          <p:cNvPr id="17" name="TextBox 35">
            <a:extLst>
              <a:ext uri="{FF2B5EF4-FFF2-40B4-BE49-F238E27FC236}">
                <a16:creationId xmlns:a16="http://schemas.microsoft.com/office/drawing/2014/main" id="{83AAFB84-A573-2C60-7069-7D2506809A35}"/>
              </a:ext>
            </a:extLst>
          </p:cNvPr>
          <p:cNvSpPr txBox="1"/>
          <p:nvPr/>
        </p:nvSpPr>
        <p:spPr>
          <a:xfrm>
            <a:off x="5267081" y="2481937"/>
            <a:ext cx="482672" cy="631830"/>
          </a:xfrm>
          <a:prstGeom prst="rect">
            <a:avLst/>
          </a:prstGeom>
        </p:spPr>
        <p:txBody>
          <a:bodyPr lIns="0" tIns="0" rIns="0" bIns="0" rtlCol="0" anchor="t">
            <a:spAutoFit/>
          </a:bodyPr>
          <a:lstStyle/>
          <a:p>
            <a:pPr algn="ctr">
              <a:lnSpc>
                <a:spcPts val="4887"/>
              </a:lnSpc>
            </a:pPr>
            <a:r>
              <a:rPr lang="en-US" sz="3593" dirty="0">
                <a:solidFill>
                  <a:srgbClr val="FFFFFF"/>
                </a:solidFill>
                <a:latin typeface="Poppins"/>
              </a:rPr>
              <a:t>1</a:t>
            </a:r>
          </a:p>
        </p:txBody>
      </p:sp>
      <p:grpSp>
        <p:nvGrpSpPr>
          <p:cNvPr id="7" name="Groupe 6">
            <a:extLst>
              <a:ext uri="{FF2B5EF4-FFF2-40B4-BE49-F238E27FC236}">
                <a16:creationId xmlns:a16="http://schemas.microsoft.com/office/drawing/2014/main" id="{1DECB6CB-3BDB-0798-D79F-19BA6523D2FE}"/>
              </a:ext>
            </a:extLst>
          </p:cNvPr>
          <p:cNvGrpSpPr/>
          <p:nvPr/>
        </p:nvGrpSpPr>
        <p:grpSpPr>
          <a:xfrm>
            <a:off x="198169" y="723900"/>
            <a:ext cx="1706831" cy="1187989"/>
            <a:chOff x="198169" y="723900"/>
            <a:chExt cx="1706831" cy="1187989"/>
          </a:xfrm>
        </p:grpSpPr>
        <p:sp>
          <p:nvSpPr>
            <p:cNvPr id="6" name="ZoneTexte 5">
              <a:extLst>
                <a:ext uri="{FF2B5EF4-FFF2-40B4-BE49-F238E27FC236}">
                  <a16:creationId xmlns:a16="http://schemas.microsoft.com/office/drawing/2014/main" id="{0BB0D9E8-F499-7854-7146-80ED961725EC}"/>
                </a:ext>
              </a:extLst>
            </p:cNvPr>
            <p:cNvSpPr txBox="1"/>
            <p:nvPr/>
          </p:nvSpPr>
          <p:spPr>
            <a:xfrm>
              <a:off x="198169" y="723900"/>
              <a:ext cx="1706831" cy="1187989"/>
            </a:xfrm>
            <a:prstGeom prst="rect">
              <a:avLst/>
            </a:prstGeom>
            <a:solidFill>
              <a:srgbClr val="F85C16"/>
            </a:solidFill>
            <a:ln w="76200">
              <a:solidFill>
                <a:schemeClr val="bg1"/>
              </a:solidFill>
            </a:ln>
          </p:spPr>
          <p:txBody>
            <a:bodyPr wrap="square" rtlCol="0">
              <a:spAutoFit/>
            </a:bodyPr>
            <a:lstStyle/>
            <a:p>
              <a:endParaRPr lang="fr-FR" dirty="0"/>
            </a:p>
          </p:txBody>
        </p:sp>
        <p:sp>
          <p:nvSpPr>
            <p:cNvPr id="18" name="TextBox 35">
              <a:extLst>
                <a:ext uri="{FF2B5EF4-FFF2-40B4-BE49-F238E27FC236}">
                  <a16:creationId xmlns:a16="http://schemas.microsoft.com/office/drawing/2014/main" id="{511FF20C-87B2-8C68-AA94-5E0B172C25D4}"/>
                </a:ext>
              </a:extLst>
            </p:cNvPr>
            <p:cNvSpPr txBox="1"/>
            <p:nvPr/>
          </p:nvSpPr>
          <p:spPr>
            <a:xfrm>
              <a:off x="736765" y="1047395"/>
              <a:ext cx="482672" cy="631830"/>
            </a:xfrm>
            <a:prstGeom prst="rect">
              <a:avLst/>
            </a:prstGeom>
          </p:spPr>
          <p:txBody>
            <a:bodyPr lIns="0" tIns="0" rIns="0" bIns="0" rtlCol="0" anchor="t">
              <a:spAutoFit/>
            </a:bodyPr>
            <a:lstStyle/>
            <a:p>
              <a:pPr algn="ctr">
                <a:lnSpc>
                  <a:spcPts val="4887"/>
                </a:lnSpc>
              </a:pPr>
              <a:r>
                <a:rPr lang="en-US" sz="4500" dirty="0">
                  <a:solidFill>
                    <a:schemeClr val="bg1"/>
                  </a:solidFill>
                  <a:latin typeface="Poppins"/>
                </a:rPr>
                <a:t>1</a:t>
              </a:r>
            </a:p>
          </p:txBody>
        </p:sp>
      </p:grpSp>
      <p:pic>
        <p:nvPicPr>
          <p:cNvPr id="20" name="Picture 4">
            <a:extLst>
              <a:ext uri="{FF2B5EF4-FFF2-40B4-BE49-F238E27FC236}">
                <a16:creationId xmlns:a16="http://schemas.microsoft.com/office/drawing/2014/main" id="{082EF3DE-D8F6-AC7B-CCC8-6FD8C5C30B5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39600" y="7985839"/>
            <a:ext cx="540000" cy="54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 y="723900"/>
            <a:ext cx="16230600" cy="9144000"/>
            <a:chOff x="0" y="0"/>
            <a:chExt cx="5920967" cy="3712591"/>
          </a:xfrm>
        </p:grpSpPr>
        <p:sp>
          <p:nvSpPr>
            <p:cNvPr id="3" name="Freeform 3"/>
            <p:cNvSpPr/>
            <p:nvPr/>
          </p:nvSpPr>
          <p:spPr>
            <a:xfrm>
              <a:off x="0" y="0"/>
              <a:ext cx="5920967" cy="3712591"/>
            </a:xfrm>
            <a:custGeom>
              <a:avLst/>
              <a:gdLst/>
              <a:ahLst/>
              <a:cxnLst/>
              <a:rect l="l" t="t" r="r" b="b"/>
              <a:pathLst>
                <a:path w="5920967" h="3712591">
                  <a:moveTo>
                    <a:pt x="0" y="0"/>
                  </a:moveTo>
                  <a:lnTo>
                    <a:pt x="5920967" y="0"/>
                  </a:lnTo>
                  <a:lnTo>
                    <a:pt x="5920967" y="3712591"/>
                  </a:lnTo>
                  <a:lnTo>
                    <a:pt x="0" y="3712591"/>
                  </a:lnTo>
                  <a:close/>
                </a:path>
              </a:pathLst>
            </a:custGeom>
            <a:solidFill>
              <a:srgbClr val="172842"/>
            </a:solidFill>
          </p:spPr>
          <p:txBody>
            <a:bodyPr/>
            <a:lstStyle/>
            <a:p>
              <a:endParaRPr lang="fr-FR" dirty="0"/>
            </a:p>
          </p:txBody>
        </p:sp>
      </p:grpSp>
      <p:sp>
        <p:nvSpPr>
          <p:cNvPr id="11" name="TextBox 11"/>
          <p:cNvSpPr txBox="1"/>
          <p:nvPr/>
        </p:nvSpPr>
        <p:spPr>
          <a:xfrm>
            <a:off x="978101" y="2203192"/>
            <a:ext cx="15493598" cy="6410601"/>
          </a:xfrm>
          <a:prstGeom prst="rect">
            <a:avLst/>
          </a:prstGeom>
        </p:spPr>
        <p:txBody>
          <a:bodyPr wrap="square" lIns="0" tIns="0" rIns="0" bIns="0" rtlCol="0" anchor="t">
            <a:spAutoFit/>
          </a:bodyPr>
          <a:lstStyle/>
          <a:p>
            <a:pPr algn="just">
              <a:lnSpc>
                <a:spcPct val="120000"/>
              </a:lnSpc>
              <a:spcAft>
                <a:spcPts val="1800"/>
              </a:spcAft>
            </a:pPr>
            <a:r>
              <a:rPr lang="fr-FR" sz="3000" dirty="0">
                <a:solidFill>
                  <a:srgbClr val="FFFFFF"/>
                </a:solidFill>
                <a:latin typeface="Poppins Medium"/>
              </a:rPr>
              <a:t>Aider les Responsables et les Parties prenantes de la région du Lac Tchad à mieux comprendre le contexte socio-économique et les facteurs de risque, de fragilité, de conflit et de violence, et de soutenir les investissements en vue d'une meilleure compréhension de la cartographie des vulnérabilités et des risques dans la Région; </a:t>
            </a:r>
          </a:p>
          <a:p>
            <a:pPr algn="just">
              <a:lnSpc>
                <a:spcPct val="107000"/>
              </a:lnSpc>
              <a:spcAft>
                <a:spcPts val="1800"/>
              </a:spcAft>
            </a:pPr>
            <a:r>
              <a:rPr lang="fr-FR" sz="3000" dirty="0">
                <a:solidFill>
                  <a:srgbClr val="FFFFFF"/>
                </a:solidFill>
                <a:latin typeface="Poppins Medium"/>
              </a:rPr>
              <a:t>Promouvoir et faciliter le dialogue et les échanges en vue de favoriser des nouveaux partenariats;</a:t>
            </a:r>
          </a:p>
          <a:p>
            <a:pPr algn="just">
              <a:lnSpc>
                <a:spcPct val="107000"/>
              </a:lnSpc>
              <a:spcAft>
                <a:spcPts val="1800"/>
              </a:spcAft>
            </a:pPr>
            <a:r>
              <a:rPr lang="fr-FR" sz="3000" dirty="0">
                <a:solidFill>
                  <a:srgbClr val="FFFFFF"/>
                </a:solidFill>
                <a:latin typeface="Poppins Medium"/>
              </a:rPr>
              <a:t>Soutenir la collecte de données par secteurs et indicateurs clés et leur diffusion;</a:t>
            </a:r>
            <a:endParaRPr lang="fr-CM" sz="3000" dirty="0">
              <a:solidFill>
                <a:srgbClr val="FFFFFF"/>
              </a:solidFill>
              <a:latin typeface="Poppins Medium"/>
            </a:endParaRPr>
          </a:p>
          <a:p>
            <a:pPr algn="just">
              <a:lnSpc>
                <a:spcPct val="107000"/>
              </a:lnSpc>
              <a:spcAft>
                <a:spcPts val="800"/>
              </a:spcAft>
            </a:pPr>
            <a:r>
              <a:rPr lang="fr-CM" sz="3000" dirty="0">
                <a:solidFill>
                  <a:srgbClr val="FFFFFF"/>
                </a:solidFill>
                <a:latin typeface="Poppins Medium"/>
              </a:rPr>
              <a:t>Collecter des informations factuelles sur la Région du Lac Tchad pour mieux comprendre le contexte socio-économique des facteurs de risque et pour la fragilité, les conflits et la violence (FCV) ;</a:t>
            </a:r>
            <a:endParaRPr lang="fr-FR" sz="3000" dirty="0">
              <a:solidFill>
                <a:srgbClr val="FFFFFF"/>
              </a:solidFill>
              <a:latin typeface="Poppins Medium"/>
            </a:endParaRPr>
          </a:p>
        </p:txBody>
      </p:sp>
      <p:sp>
        <p:nvSpPr>
          <p:cNvPr id="12" name="TextBox 12"/>
          <p:cNvSpPr txBox="1"/>
          <p:nvPr/>
        </p:nvSpPr>
        <p:spPr>
          <a:xfrm>
            <a:off x="2209800" y="1152257"/>
            <a:ext cx="9067800" cy="759632"/>
          </a:xfrm>
          <a:prstGeom prst="rect">
            <a:avLst/>
          </a:prstGeom>
        </p:spPr>
        <p:txBody>
          <a:bodyPr wrap="square" lIns="0" tIns="0" rIns="0" bIns="0" rtlCol="0" anchor="t">
            <a:spAutoFit/>
          </a:bodyPr>
          <a:lstStyle/>
          <a:p>
            <a:pPr>
              <a:lnSpc>
                <a:spcPts val="5652"/>
              </a:lnSpc>
            </a:pPr>
            <a:r>
              <a:rPr lang="fr-FR" sz="5887" dirty="0">
                <a:solidFill>
                  <a:srgbClr val="FFFFFF"/>
                </a:solidFill>
                <a:latin typeface="Poppins ExtraBold"/>
              </a:rPr>
              <a:t>Les objectifs de la KMP?</a:t>
            </a:r>
            <a:endParaRPr lang="en-US" sz="5887" dirty="0">
              <a:solidFill>
                <a:srgbClr val="FFFFFF"/>
              </a:solidFill>
              <a:latin typeface="Poppins ExtraBold"/>
            </a:endParaRPr>
          </a:p>
        </p:txBody>
      </p:sp>
      <p:grpSp>
        <p:nvGrpSpPr>
          <p:cNvPr id="5" name="Groupe 4">
            <a:extLst>
              <a:ext uri="{FF2B5EF4-FFF2-40B4-BE49-F238E27FC236}">
                <a16:creationId xmlns:a16="http://schemas.microsoft.com/office/drawing/2014/main" id="{BEB1BE1F-1AF0-8A3F-D1D4-995B20BCA554}"/>
              </a:ext>
            </a:extLst>
          </p:cNvPr>
          <p:cNvGrpSpPr/>
          <p:nvPr/>
        </p:nvGrpSpPr>
        <p:grpSpPr>
          <a:xfrm>
            <a:off x="248969" y="2235939"/>
            <a:ext cx="669833" cy="5548421"/>
            <a:chOff x="178435" y="2256543"/>
            <a:chExt cx="669833" cy="5548421"/>
          </a:xfrm>
        </p:grpSpPr>
        <p:pic>
          <p:nvPicPr>
            <p:cNvPr id="10" name="Picture 4">
              <a:extLst>
                <a:ext uri="{FF2B5EF4-FFF2-40B4-BE49-F238E27FC236}">
                  <a16:creationId xmlns:a16="http://schemas.microsoft.com/office/drawing/2014/main" id="{2579DD90-2DEB-C151-6B16-05620228D2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8268" y="2256543"/>
              <a:ext cx="540000" cy="540000"/>
            </a:xfrm>
            <a:prstGeom prst="rect">
              <a:avLst/>
            </a:prstGeom>
          </p:spPr>
        </p:pic>
        <p:pic>
          <p:nvPicPr>
            <p:cNvPr id="13" name="Picture 4">
              <a:extLst>
                <a:ext uri="{FF2B5EF4-FFF2-40B4-BE49-F238E27FC236}">
                  <a16:creationId xmlns:a16="http://schemas.microsoft.com/office/drawing/2014/main" id="{354FBC1D-3CFC-1B4E-3F24-7409C8CD5F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169" y="5267200"/>
              <a:ext cx="540000" cy="540000"/>
            </a:xfrm>
            <a:prstGeom prst="rect">
              <a:avLst/>
            </a:prstGeom>
          </p:spPr>
        </p:pic>
        <p:pic>
          <p:nvPicPr>
            <p:cNvPr id="14" name="Picture 4">
              <a:extLst>
                <a:ext uri="{FF2B5EF4-FFF2-40B4-BE49-F238E27FC236}">
                  <a16:creationId xmlns:a16="http://schemas.microsoft.com/office/drawing/2014/main" id="{691C1DD8-2E16-D433-D3A8-95C64F49FB3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8435" y="6502400"/>
              <a:ext cx="540000" cy="540000"/>
            </a:xfrm>
            <a:prstGeom prst="rect">
              <a:avLst/>
            </a:prstGeom>
          </p:spPr>
        </p:pic>
        <p:pic>
          <p:nvPicPr>
            <p:cNvPr id="16" name="Picture 4">
              <a:extLst>
                <a:ext uri="{FF2B5EF4-FFF2-40B4-BE49-F238E27FC236}">
                  <a16:creationId xmlns:a16="http://schemas.microsoft.com/office/drawing/2014/main" id="{463A8234-6178-D751-73EB-4A7FD5DDE5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3576" y="7264964"/>
              <a:ext cx="540000" cy="540000"/>
            </a:xfrm>
            <a:prstGeom prst="rect">
              <a:avLst/>
            </a:prstGeom>
          </p:spPr>
        </p:pic>
      </p:grpSp>
      <p:sp>
        <p:nvSpPr>
          <p:cNvPr id="18" name="ZoneTexte 17">
            <a:extLst>
              <a:ext uri="{FF2B5EF4-FFF2-40B4-BE49-F238E27FC236}">
                <a16:creationId xmlns:a16="http://schemas.microsoft.com/office/drawing/2014/main" id="{55BBE7FD-83EC-1E71-E9C0-C18A46B4896E}"/>
              </a:ext>
            </a:extLst>
          </p:cNvPr>
          <p:cNvSpPr txBox="1"/>
          <p:nvPr/>
        </p:nvSpPr>
        <p:spPr>
          <a:xfrm>
            <a:off x="198169" y="723900"/>
            <a:ext cx="1706831" cy="1187989"/>
          </a:xfrm>
          <a:prstGeom prst="rect">
            <a:avLst/>
          </a:prstGeom>
          <a:solidFill>
            <a:srgbClr val="F85C16"/>
          </a:solidFill>
          <a:ln w="76200">
            <a:solidFill>
              <a:schemeClr val="bg1"/>
            </a:solidFill>
          </a:ln>
        </p:spPr>
        <p:txBody>
          <a:bodyPr wrap="square" rtlCol="0">
            <a:spAutoFit/>
          </a:bodyPr>
          <a:lstStyle/>
          <a:p>
            <a:endParaRPr lang="fr-FR" dirty="0"/>
          </a:p>
        </p:txBody>
      </p:sp>
      <p:sp>
        <p:nvSpPr>
          <p:cNvPr id="19" name="TextBox 35">
            <a:extLst>
              <a:ext uri="{FF2B5EF4-FFF2-40B4-BE49-F238E27FC236}">
                <a16:creationId xmlns:a16="http://schemas.microsoft.com/office/drawing/2014/main" id="{7FA68E78-C8E4-E6A2-FE01-0DECF6FA29B7}"/>
              </a:ext>
            </a:extLst>
          </p:cNvPr>
          <p:cNvSpPr txBox="1"/>
          <p:nvPr/>
        </p:nvSpPr>
        <p:spPr>
          <a:xfrm>
            <a:off x="736765" y="1047395"/>
            <a:ext cx="482672" cy="631830"/>
          </a:xfrm>
          <a:prstGeom prst="rect">
            <a:avLst/>
          </a:prstGeom>
        </p:spPr>
        <p:txBody>
          <a:bodyPr lIns="0" tIns="0" rIns="0" bIns="0" rtlCol="0" anchor="t">
            <a:spAutoFit/>
          </a:bodyPr>
          <a:lstStyle/>
          <a:p>
            <a:pPr algn="ctr">
              <a:lnSpc>
                <a:spcPts val="4887"/>
              </a:lnSpc>
            </a:pPr>
            <a:r>
              <a:rPr lang="en-US" sz="4500" dirty="0">
                <a:solidFill>
                  <a:schemeClr val="bg1"/>
                </a:solidFill>
                <a:latin typeface="Poppins"/>
              </a:rPr>
              <a:t>2</a:t>
            </a:r>
          </a:p>
        </p:txBody>
      </p:sp>
    </p:spTree>
    <p:extLst>
      <p:ext uri="{BB962C8B-B14F-4D97-AF65-F5344CB8AC3E}">
        <p14:creationId xmlns:p14="http://schemas.microsoft.com/office/powerpoint/2010/main" val="238233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 y="723900"/>
            <a:ext cx="16230600" cy="9144000"/>
            <a:chOff x="0" y="0"/>
            <a:chExt cx="5920967" cy="3712591"/>
          </a:xfrm>
        </p:grpSpPr>
        <p:sp>
          <p:nvSpPr>
            <p:cNvPr id="3" name="Freeform 3"/>
            <p:cNvSpPr/>
            <p:nvPr/>
          </p:nvSpPr>
          <p:spPr>
            <a:xfrm>
              <a:off x="0" y="0"/>
              <a:ext cx="5920967" cy="3712591"/>
            </a:xfrm>
            <a:custGeom>
              <a:avLst/>
              <a:gdLst/>
              <a:ahLst/>
              <a:cxnLst/>
              <a:rect l="l" t="t" r="r" b="b"/>
              <a:pathLst>
                <a:path w="5920967" h="3712591">
                  <a:moveTo>
                    <a:pt x="0" y="0"/>
                  </a:moveTo>
                  <a:lnTo>
                    <a:pt x="5920967" y="0"/>
                  </a:lnTo>
                  <a:lnTo>
                    <a:pt x="5920967" y="3712591"/>
                  </a:lnTo>
                  <a:lnTo>
                    <a:pt x="0" y="3712591"/>
                  </a:lnTo>
                  <a:close/>
                </a:path>
              </a:pathLst>
            </a:custGeom>
            <a:solidFill>
              <a:srgbClr val="172842"/>
            </a:solidFill>
          </p:spPr>
          <p:txBody>
            <a:bodyPr/>
            <a:lstStyle/>
            <a:p>
              <a:endParaRPr lang="fr-FR" dirty="0"/>
            </a:p>
          </p:txBody>
        </p:sp>
      </p:grpSp>
      <p:sp>
        <p:nvSpPr>
          <p:cNvPr id="11" name="TextBox 11"/>
          <p:cNvSpPr txBox="1"/>
          <p:nvPr/>
        </p:nvSpPr>
        <p:spPr>
          <a:xfrm>
            <a:off x="978101" y="2203192"/>
            <a:ext cx="15493598" cy="6001258"/>
          </a:xfrm>
          <a:prstGeom prst="rect">
            <a:avLst/>
          </a:prstGeom>
        </p:spPr>
        <p:txBody>
          <a:bodyPr wrap="square" lIns="0" tIns="0" rIns="0" bIns="0" rtlCol="0" anchor="t">
            <a:spAutoFit/>
          </a:bodyPr>
          <a:lstStyle/>
          <a:p>
            <a:pPr algn="just">
              <a:lnSpc>
                <a:spcPct val="107000"/>
              </a:lnSpc>
              <a:spcAft>
                <a:spcPts val="2400"/>
              </a:spcAft>
            </a:pPr>
            <a:r>
              <a:rPr lang="fr-CM" sz="3000" dirty="0">
                <a:solidFill>
                  <a:srgbClr val="FFFFFF"/>
                </a:solidFill>
                <a:latin typeface="Poppins Medium"/>
              </a:rPr>
              <a:t>Favoriser l'échange de connaissances, la collaboration et les partenariats avec les institutions universitaires/de recherche et les parties prenantes ;</a:t>
            </a:r>
          </a:p>
          <a:p>
            <a:pPr algn="just">
              <a:lnSpc>
                <a:spcPct val="107000"/>
              </a:lnSpc>
              <a:spcAft>
                <a:spcPts val="2400"/>
              </a:spcAft>
            </a:pPr>
            <a:r>
              <a:rPr lang="fr-CM" sz="3000" dirty="0">
                <a:solidFill>
                  <a:srgbClr val="FFFFFF"/>
                </a:solidFill>
                <a:latin typeface="Poppins Medium"/>
              </a:rPr>
              <a:t>Renforcer les capacités des pays de la Région en matière de collecte de données, y compris les données géospatiales;</a:t>
            </a:r>
          </a:p>
          <a:p>
            <a:pPr algn="just">
              <a:lnSpc>
                <a:spcPct val="107000"/>
              </a:lnSpc>
              <a:spcAft>
                <a:spcPts val="2400"/>
              </a:spcAft>
            </a:pPr>
            <a:r>
              <a:rPr lang="fr-CM" sz="3000" dirty="0">
                <a:solidFill>
                  <a:srgbClr val="FFFFFF"/>
                </a:solidFill>
                <a:latin typeface="Poppins Medium"/>
              </a:rPr>
              <a:t>Renforcer la capacité des parties prenantes locales et internationales à contribuer à la prise de décision;</a:t>
            </a:r>
          </a:p>
          <a:p>
            <a:pPr algn="just">
              <a:lnSpc>
                <a:spcPct val="107000"/>
              </a:lnSpc>
              <a:spcAft>
                <a:spcPts val="1200"/>
              </a:spcAft>
            </a:pPr>
            <a:r>
              <a:rPr lang="fr-FR" sz="3000" dirty="0">
                <a:solidFill>
                  <a:srgbClr val="FFFFFF"/>
                </a:solidFill>
                <a:latin typeface="Poppins Medium"/>
              </a:rPr>
              <a:t>Permettre aux publics cibles d’accéder facilement aux informations liées à la cartographie des vulnérabilités et des risques dans la Région à travers une application mobile ;</a:t>
            </a:r>
          </a:p>
          <a:p>
            <a:pPr algn="just">
              <a:lnSpc>
                <a:spcPct val="107000"/>
              </a:lnSpc>
              <a:spcAft>
                <a:spcPts val="1200"/>
              </a:spcAft>
            </a:pPr>
            <a:endParaRPr lang="fr-CM" sz="3000" dirty="0">
              <a:solidFill>
                <a:srgbClr val="FFFFFF"/>
              </a:solidFill>
              <a:latin typeface="Poppins Medium"/>
            </a:endParaRPr>
          </a:p>
        </p:txBody>
      </p:sp>
      <p:sp>
        <p:nvSpPr>
          <p:cNvPr id="12" name="TextBox 12"/>
          <p:cNvSpPr txBox="1"/>
          <p:nvPr/>
        </p:nvSpPr>
        <p:spPr>
          <a:xfrm>
            <a:off x="2209800" y="1152257"/>
            <a:ext cx="14624300" cy="759632"/>
          </a:xfrm>
          <a:prstGeom prst="rect">
            <a:avLst/>
          </a:prstGeom>
        </p:spPr>
        <p:txBody>
          <a:bodyPr wrap="square" lIns="0" tIns="0" rIns="0" bIns="0" rtlCol="0" anchor="t">
            <a:spAutoFit/>
          </a:bodyPr>
          <a:lstStyle/>
          <a:p>
            <a:pPr>
              <a:lnSpc>
                <a:spcPts val="5652"/>
              </a:lnSpc>
            </a:pPr>
            <a:r>
              <a:rPr lang="fr-FR" sz="5887" dirty="0">
                <a:solidFill>
                  <a:srgbClr val="FFFFFF"/>
                </a:solidFill>
                <a:latin typeface="Poppins ExtraBold"/>
              </a:rPr>
              <a:t>Les objectifs de la KMP (suite &amp; fin)?</a:t>
            </a:r>
            <a:endParaRPr lang="en-US" sz="5887" dirty="0">
              <a:solidFill>
                <a:srgbClr val="FFFFFF"/>
              </a:solidFill>
              <a:latin typeface="Poppins ExtraBold"/>
            </a:endParaRPr>
          </a:p>
        </p:txBody>
      </p:sp>
      <p:grpSp>
        <p:nvGrpSpPr>
          <p:cNvPr id="4" name="Groupe 3">
            <a:extLst>
              <a:ext uri="{FF2B5EF4-FFF2-40B4-BE49-F238E27FC236}">
                <a16:creationId xmlns:a16="http://schemas.microsoft.com/office/drawing/2014/main" id="{19A9AF3B-DC90-2C46-AA15-92AE79F4C948}"/>
              </a:ext>
            </a:extLst>
          </p:cNvPr>
          <p:cNvGrpSpPr/>
          <p:nvPr/>
        </p:nvGrpSpPr>
        <p:grpSpPr>
          <a:xfrm>
            <a:off x="296701" y="2259123"/>
            <a:ext cx="607950" cy="4369321"/>
            <a:chOff x="347501" y="2259123"/>
            <a:chExt cx="607950" cy="4369321"/>
          </a:xfrm>
        </p:grpSpPr>
        <p:pic>
          <p:nvPicPr>
            <p:cNvPr id="10" name="Picture 4">
              <a:extLst>
                <a:ext uri="{FF2B5EF4-FFF2-40B4-BE49-F238E27FC236}">
                  <a16:creationId xmlns:a16="http://schemas.microsoft.com/office/drawing/2014/main" id="{2579DD90-2DEB-C151-6B16-05620228D2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7501" y="2259123"/>
              <a:ext cx="540000" cy="540000"/>
            </a:xfrm>
            <a:prstGeom prst="rect">
              <a:avLst/>
            </a:prstGeom>
          </p:spPr>
        </p:pic>
        <p:pic>
          <p:nvPicPr>
            <p:cNvPr id="13" name="Picture 4">
              <a:extLst>
                <a:ext uri="{FF2B5EF4-FFF2-40B4-BE49-F238E27FC236}">
                  <a16:creationId xmlns:a16="http://schemas.microsoft.com/office/drawing/2014/main" id="{354FBC1D-3CFC-1B4E-3F24-7409C8CD5F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2801" y="3513874"/>
              <a:ext cx="540000" cy="540000"/>
            </a:xfrm>
            <a:prstGeom prst="rect">
              <a:avLst/>
            </a:prstGeom>
          </p:spPr>
        </p:pic>
        <p:pic>
          <p:nvPicPr>
            <p:cNvPr id="14" name="Picture 4">
              <a:extLst>
                <a:ext uri="{FF2B5EF4-FFF2-40B4-BE49-F238E27FC236}">
                  <a16:creationId xmlns:a16="http://schemas.microsoft.com/office/drawing/2014/main" id="{691C1DD8-2E16-D433-D3A8-95C64F49FB3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451" y="4807509"/>
              <a:ext cx="540000" cy="540000"/>
            </a:xfrm>
            <a:prstGeom prst="rect">
              <a:avLst/>
            </a:prstGeom>
          </p:spPr>
        </p:pic>
        <p:pic>
          <p:nvPicPr>
            <p:cNvPr id="16" name="Picture 4">
              <a:extLst>
                <a:ext uri="{FF2B5EF4-FFF2-40B4-BE49-F238E27FC236}">
                  <a16:creationId xmlns:a16="http://schemas.microsoft.com/office/drawing/2014/main" id="{463A8234-6178-D751-73EB-4A7FD5DDE5C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5902" y="6088444"/>
              <a:ext cx="540000" cy="540000"/>
            </a:xfrm>
            <a:prstGeom prst="rect">
              <a:avLst/>
            </a:prstGeom>
          </p:spPr>
        </p:pic>
      </p:grpSp>
      <p:grpSp>
        <p:nvGrpSpPr>
          <p:cNvPr id="17" name="Groupe 16">
            <a:extLst>
              <a:ext uri="{FF2B5EF4-FFF2-40B4-BE49-F238E27FC236}">
                <a16:creationId xmlns:a16="http://schemas.microsoft.com/office/drawing/2014/main" id="{7E55065D-55E4-CC56-1E84-F607B3C52B2B}"/>
              </a:ext>
            </a:extLst>
          </p:cNvPr>
          <p:cNvGrpSpPr/>
          <p:nvPr/>
        </p:nvGrpSpPr>
        <p:grpSpPr>
          <a:xfrm>
            <a:off x="198169" y="723900"/>
            <a:ext cx="1706831" cy="1187989"/>
            <a:chOff x="198169" y="723900"/>
            <a:chExt cx="1706831" cy="1187989"/>
          </a:xfrm>
        </p:grpSpPr>
        <p:sp>
          <p:nvSpPr>
            <p:cNvPr id="18" name="ZoneTexte 17">
              <a:extLst>
                <a:ext uri="{FF2B5EF4-FFF2-40B4-BE49-F238E27FC236}">
                  <a16:creationId xmlns:a16="http://schemas.microsoft.com/office/drawing/2014/main" id="{6900A4EF-AC12-B266-5AB0-0C4D12D11898}"/>
                </a:ext>
              </a:extLst>
            </p:cNvPr>
            <p:cNvSpPr txBox="1"/>
            <p:nvPr/>
          </p:nvSpPr>
          <p:spPr>
            <a:xfrm>
              <a:off x="198169" y="723900"/>
              <a:ext cx="1706831" cy="1187989"/>
            </a:xfrm>
            <a:prstGeom prst="rect">
              <a:avLst/>
            </a:prstGeom>
            <a:solidFill>
              <a:srgbClr val="F85C16"/>
            </a:solidFill>
            <a:ln w="76200">
              <a:solidFill>
                <a:schemeClr val="bg1"/>
              </a:solidFill>
            </a:ln>
          </p:spPr>
          <p:txBody>
            <a:bodyPr wrap="square" rtlCol="0">
              <a:spAutoFit/>
            </a:bodyPr>
            <a:lstStyle/>
            <a:p>
              <a:endParaRPr lang="fr-FR" dirty="0"/>
            </a:p>
          </p:txBody>
        </p:sp>
        <p:sp>
          <p:nvSpPr>
            <p:cNvPr id="19" name="TextBox 35">
              <a:extLst>
                <a:ext uri="{FF2B5EF4-FFF2-40B4-BE49-F238E27FC236}">
                  <a16:creationId xmlns:a16="http://schemas.microsoft.com/office/drawing/2014/main" id="{6BECDF13-E302-6AA8-CB63-4011D108C480}"/>
                </a:ext>
              </a:extLst>
            </p:cNvPr>
            <p:cNvSpPr txBox="1"/>
            <p:nvPr/>
          </p:nvSpPr>
          <p:spPr>
            <a:xfrm>
              <a:off x="355764" y="1047395"/>
              <a:ext cx="1309635" cy="632866"/>
            </a:xfrm>
            <a:prstGeom prst="rect">
              <a:avLst/>
            </a:prstGeom>
          </p:spPr>
          <p:txBody>
            <a:bodyPr wrap="square" lIns="0" tIns="0" rIns="0" bIns="0" rtlCol="0" anchor="t">
              <a:spAutoFit/>
            </a:bodyPr>
            <a:lstStyle/>
            <a:p>
              <a:pPr algn="ctr">
                <a:lnSpc>
                  <a:spcPts val="4887"/>
                </a:lnSpc>
              </a:pPr>
              <a:r>
                <a:rPr lang="en-US" sz="4500" dirty="0">
                  <a:solidFill>
                    <a:schemeClr val="bg1"/>
                  </a:solidFill>
                  <a:latin typeface="Poppins"/>
                </a:rPr>
                <a:t>2.1</a:t>
              </a:r>
            </a:p>
          </p:txBody>
        </p:sp>
      </p:grpSp>
    </p:spTree>
    <p:extLst>
      <p:ext uri="{BB962C8B-B14F-4D97-AF65-F5344CB8AC3E}">
        <p14:creationId xmlns:p14="http://schemas.microsoft.com/office/powerpoint/2010/main" val="214273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56918" y="1866900"/>
            <a:ext cx="9231081" cy="8553850"/>
            <a:chOff x="0" y="0"/>
            <a:chExt cx="2240014" cy="3077478"/>
          </a:xfrm>
          <a:solidFill>
            <a:schemeClr val="tx2">
              <a:lumMod val="75000"/>
            </a:schemeClr>
          </a:solidFill>
        </p:grpSpPr>
        <p:sp>
          <p:nvSpPr>
            <p:cNvPr id="3" name="Freeform 3"/>
            <p:cNvSpPr/>
            <p:nvPr/>
          </p:nvSpPr>
          <p:spPr>
            <a:xfrm>
              <a:off x="0" y="0"/>
              <a:ext cx="2240014" cy="3077478"/>
            </a:xfrm>
            <a:custGeom>
              <a:avLst/>
              <a:gdLst/>
              <a:ahLst/>
              <a:cxnLst/>
              <a:rect l="l" t="t" r="r" b="b"/>
              <a:pathLst>
                <a:path w="2240014" h="3077478">
                  <a:moveTo>
                    <a:pt x="0" y="0"/>
                  </a:moveTo>
                  <a:lnTo>
                    <a:pt x="2240014" y="0"/>
                  </a:lnTo>
                  <a:lnTo>
                    <a:pt x="2240014" y="3077478"/>
                  </a:lnTo>
                  <a:lnTo>
                    <a:pt x="0" y="3077478"/>
                  </a:lnTo>
                  <a:close/>
                </a:path>
              </a:pathLst>
            </a:custGeom>
            <a:grp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1411" y="1803404"/>
            <a:ext cx="540000" cy="540000"/>
          </a:xfrm>
          <a:prstGeom prst="rect">
            <a:avLst/>
          </a:prstGeom>
        </p:spPr>
      </p:pic>
      <p:sp>
        <p:nvSpPr>
          <p:cNvPr id="13" name="TextBox 13"/>
          <p:cNvSpPr txBox="1"/>
          <p:nvPr/>
        </p:nvSpPr>
        <p:spPr>
          <a:xfrm>
            <a:off x="1991906" y="1920550"/>
            <a:ext cx="8015731" cy="450123"/>
          </a:xfrm>
          <a:prstGeom prst="rect">
            <a:avLst/>
          </a:prstGeom>
        </p:spPr>
        <p:txBody>
          <a:bodyPr wrap="square" lIns="0" tIns="0" rIns="0" bIns="0" rtlCol="0" anchor="t">
            <a:spAutoFit/>
          </a:bodyPr>
          <a:lstStyle/>
          <a:p>
            <a:pPr>
              <a:lnSpc>
                <a:spcPts val="2979"/>
              </a:lnSpc>
            </a:pPr>
            <a:r>
              <a:rPr lang="en-US" sz="4500" dirty="0">
                <a:solidFill>
                  <a:srgbClr val="172842"/>
                </a:solidFill>
                <a:latin typeface="Poppins Medium Bold"/>
              </a:rPr>
              <a:t>Signature du contrat</a:t>
            </a:r>
          </a:p>
        </p:txBody>
      </p:sp>
      <p:grpSp>
        <p:nvGrpSpPr>
          <p:cNvPr id="23" name="Groupe 22">
            <a:extLst>
              <a:ext uri="{FF2B5EF4-FFF2-40B4-BE49-F238E27FC236}">
                <a16:creationId xmlns:a16="http://schemas.microsoft.com/office/drawing/2014/main" id="{A09B7C79-3CFC-1C12-9411-0E555BACA602}"/>
              </a:ext>
            </a:extLst>
          </p:cNvPr>
          <p:cNvGrpSpPr/>
          <p:nvPr/>
        </p:nvGrpSpPr>
        <p:grpSpPr>
          <a:xfrm>
            <a:off x="1178240" y="3808617"/>
            <a:ext cx="6374176" cy="641647"/>
            <a:chOff x="1255334" y="4075495"/>
            <a:chExt cx="6374176" cy="641647"/>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55334" y="4075495"/>
              <a:ext cx="540000" cy="540000"/>
            </a:xfrm>
            <a:prstGeom prst="rect">
              <a:avLst/>
            </a:prstGeom>
          </p:spPr>
        </p:pic>
        <p:sp>
          <p:nvSpPr>
            <p:cNvPr id="14" name="TextBox 14"/>
            <p:cNvSpPr txBox="1"/>
            <p:nvPr/>
          </p:nvSpPr>
          <p:spPr>
            <a:xfrm>
              <a:off x="2061479" y="4267019"/>
              <a:ext cx="5568031" cy="450123"/>
            </a:xfrm>
            <a:prstGeom prst="rect">
              <a:avLst/>
            </a:prstGeom>
          </p:spPr>
          <p:txBody>
            <a:bodyPr wrap="square" lIns="0" tIns="0" rIns="0" bIns="0" rtlCol="0" anchor="t">
              <a:spAutoFit/>
            </a:bodyPr>
            <a:lstStyle/>
            <a:p>
              <a:pPr>
                <a:lnSpc>
                  <a:spcPts val="2979"/>
                </a:lnSpc>
              </a:pPr>
              <a:r>
                <a:rPr lang="en-US" sz="4500" dirty="0">
                  <a:solidFill>
                    <a:srgbClr val="172842"/>
                  </a:solidFill>
                  <a:latin typeface="Poppins Medium Bold"/>
                </a:rPr>
                <a:t>Lancement officiel </a:t>
              </a:r>
            </a:p>
          </p:txBody>
        </p:sp>
      </p:grpSp>
      <p:grpSp>
        <p:nvGrpSpPr>
          <p:cNvPr id="24" name="Groupe 23">
            <a:extLst>
              <a:ext uri="{FF2B5EF4-FFF2-40B4-BE49-F238E27FC236}">
                <a16:creationId xmlns:a16="http://schemas.microsoft.com/office/drawing/2014/main" id="{4DF5D3D4-C47F-9E46-4F58-73B75F06DA5E}"/>
              </a:ext>
            </a:extLst>
          </p:cNvPr>
          <p:cNvGrpSpPr/>
          <p:nvPr/>
        </p:nvGrpSpPr>
        <p:grpSpPr>
          <a:xfrm>
            <a:off x="1216340" y="5998102"/>
            <a:ext cx="7165659" cy="578100"/>
            <a:chOff x="1216340" y="6646955"/>
            <a:chExt cx="7165659" cy="57810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6340" y="6646955"/>
              <a:ext cx="540000" cy="540000"/>
            </a:xfrm>
            <a:prstGeom prst="rect">
              <a:avLst/>
            </a:prstGeom>
          </p:spPr>
        </p:pic>
        <p:sp>
          <p:nvSpPr>
            <p:cNvPr id="15" name="TextBox 15"/>
            <p:cNvSpPr txBox="1"/>
            <p:nvPr/>
          </p:nvSpPr>
          <p:spPr>
            <a:xfrm>
              <a:off x="2049306" y="6774932"/>
              <a:ext cx="6332693" cy="450123"/>
            </a:xfrm>
            <a:prstGeom prst="rect">
              <a:avLst/>
            </a:prstGeom>
          </p:spPr>
          <p:txBody>
            <a:bodyPr wrap="square" lIns="0" tIns="0" rIns="0" bIns="0" rtlCol="0" anchor="t">
              <a:spAutoFit/>
            </a:bodyPr>
            <a:lstStyle/>
            <a:p>
              <a:pPr>
                <a:lnSpc>
                  <a:spcPts val="2979"/>
                </a:lnSpc>
              </a:pPr>
              <a:r>
                <a:rPr lang="en-US" sz="4500" dirty="0">
                  <a:solidFill>
                    <a:srgbClr val="172842"/>
                  </a:solidFill>
                  <a:latin typeface="Poppins Medium Bold"/>
                </a:rPr>
                <a:t>Réunions techniques</a:t>
              </a:r>
            </a:p>
          </p:txBody>
        </p:sp>
      </p:grpSp>
      <p:sp>
        <p:nvSpPr>
          <p:cNvPr id="16" name="TextBox 16"/>
          <p:cNvSpPr txBox="1"/>
          <p:nvPr/>
        </p:nvSpPr>
        <p:spPr>
          <a:xfrm>
            <a:off x="2002607" y="2741376"/>
            <a:ext cx="5970878" cy="430887"/>
          </a:xfrm>
          <a:prstGeom prst="rect">
            <a:avLst/>
          </a:prstGeom>
        </p:spPr>
        <p:txBody>
          <a:bodyPr wrap="square" lIns="0" tIns="0" rIns="0" bIns="0" rtlCol="0" anchor="t">
            <a:spAutoFit/>
          </a:bodyPr>
          <a:lstStyle/>
          <a:p>
            <a:pPr>
              <a:lnSpc>
                <a:spcPts val="2812"/>
              </a:lnSpc>
            </a:pPr>
            <a:r>
              <a:rPr lang="fr-FR" sz="4500" dirty="0">
                <a:solidFill>
                  <a:srgbClr val="F85C16"/>
                </a:solidFill>
                <a:latin typeface="Poppins Medium Bold"/>
              </a:rPr>
              <a:t> »  le 07 février 2022.</a:t>
            </a:r>
            <a:endParaRPr lang="en-US" sz="4500" dirty="0">
              <a:solidFill>
                <a:srgbClr val="F85C16"/>
              </a:solidFill>
              <a:latin typeface="Poppins Medium Bold"/>
            </a:endParaRPr>
          </a:p>
        </p:txBody>
      </p:sp>
      <p:sp>
        <p:nvSpPr>
          <p:cNvPr id="17" name="TextBox 17"/>
          <p:cNvSpPr txBox="1"/>
          <p:nvPr/>
        </p:nvSpPr>
        <p:spPr>
          <a:xfrm>
            <a:off x="2073981" y="4796303"/>
            <a:ext cx="5861404" cy="430887"/>
          </a:xfrm>
          <a:prstGeom prst="rect">
            <a:avLst/>
          </a:prstGeom>
        </p:spPr>
        <p:txBody>
          <a:bodyPr lIns="0" tIns="0" rIns="0" bIns="0" rtlCol="0" anchor="t">
            <a:spAutoFit/>
          </a:bodyPr>
          <a:lstStyle/>
          <a:p>
            <a:pPr>
              <a:lnSpc>
                <a:spcPts val="2814"/>
              </a:lnSpc>
            </a:pPr>
            <a:r>
              <a:rPr lang="fr-FR" sz="4500" dirty="0">
                <a:solidFill>
                  <a:srgbClr val="F85C16"/>
                </a:solidFill>
                <a:latin typeface="Poppins Medium Bold"/>
              </a:rPr>
              <a:t>»  21 avril 2022.</a:t>
            </a:r>
            <a:endParaRPr lang="en-US" sz="4500" dirty="0">
              <a:solidFill>
                <a:srgbClr val="F85C16"/>
              </a:solidFill>
              <a:latin typeface="Poppins Medium Bold"/>
            </a:endParaRPr>
          </a:p>
        </p:txBody>
      </p:sp>
      <p:sp>
        <p:nvSpPr>
          <p:cNvPr id="21" name="TextBox 21"/>
          <p:cNvSpPr txBox="1"/>
          <p:nvPr/>
        </p:nvSpPr>
        <p:spPr>
          <a:xfrm>
            <a:off x="2124781" y="431884"/>
            <a:ext cx="15020219" cy="869212"/>
          </a:xfrm>
          <a:prstGeom prst="rect">
            <a:avLst/>
          </a:prstGeom>
        </p:spPr>
        <p:txBody>
          <a:bodyPr wrap="square" lIns="0" tIns="0" rIns="0" bIns="0" rtlCol="0" anchor="t">
            <a:spAutoFit/>
          </a:bodyPr>
          <a:lstStyle/>
          <a:p>
            <a:pPr>
              <a:lnSpc>
                <a:spcPts val="6527"/>
              </a:lnSpc>
            </a:pPr>
            <a:r>
              <a:rPr lang="fr-FR" sz="7200" kern="1200" dirty="0">
                <a:solidFill>
                  <a:srgbClr val="002060"/>
                </a:solidFill>
                <a:latin typeface="+mn-lt"/>
                <a:ea typeface="+mn-ea"/>
                <a:cs typeface="+mn-cs"/>
              </a:rPr>
              <a:t> </a:t>
            </a:r>
            <a:r>
              <a:rPr lang="fr-FR" sz="6799" kern="1200" dirty="0">
                <a:solidFill>
                  <a:srgbClr val="172842"/>
                </a:solidFill>
                <a:latin typeface="Poppins ExtraBold"/>
                <a:ea typeface="+mn-ea"/>
                <a:cs typeface="+mn-cs"/>
              </a:rPr>
              <a:t>ETAT DE MISE EN ŒUVRE </a:t>
            </a:r>
            <a:r>
              <a:rPr lang="fr-FR" sz="4500" kern="1200" dirty="0">
                <a:solidFill>
                  <a:srgbClr val="F85C16"/>
                </a:solidFill>
                <a:latin typeface="Poppins ExtraBold"/>
                <a:ea typeface="+mn-ea"/>
                <a:cs typeface="+mn-cs"/>
              </a:rPr>
              <a:t>(Dates clées) </a:t>
            </a:r>
            <a:endParaRPr lang="en-US" sz="4500" dirty="0">
              <a:solidFill>
                <a:srgbClr val="F85C16"/>
              </a:solidFill>
              <a:latin typeface="Poppins ExtraBold"/>
            </a:endParaRPr>
          </a:p>
        </p:txBody>
      </p:sp>
      <p:pic>
        <p:nvPicPr>
          <p:cNvPr id="26" name="Image 25">
            <a:extLst>
              <a:ext uri="{FF2B5EF4-FFF2-40B4-BE49-F238E27FC236}">
                <a16:creationId xmlns:a16="http://schemas.microsoft.com/office/drawing/2014/main" id="{4B0E5DEF-F305-7A82-F9C2-BD1248097816}"/>
              </a:ext>
            </a:extLst>
          </p:cNvPr>
          <p:cNvPicPr>
            <a:picLocks noChangeAspect="1"/>
          </p:cNvPicPr>
          <p:nvPr/>
        </p:nvPicPr>
        <p:blipFill>
          <a:blip r:embed="rId4"/>
          <a:stretch>
            <a:fillRect/>
          </a:stretch>
        </p:blipFill>
        <p:spPr>
          <a:xfrm>
            <a:off x="9057862" y="2411865"/>
            <a:ext cx="9216886" cy="8008885"/>
          </a:xfrm>
          <a:prstGeom prst="rect">
            <a:avLst/>
          </a:prstGeom>
        </p:spPr>
      </p:pic>
      <p:sp>
        <p:nvSpPr>
          <p:cNvPr id="27" name="ZoneTexte 26">
            <a:extLst>
              <a:ext uri="{FF2B5EF4-FFF2-40B4-BE49-F238E27FC236}">
                <a16:creationId xmlns:a16="http://schemas.microsoft.com/office/drawing/2014/main" id="{5BB9782E-6743-0581-23DC-B206C576206A}"/>
              </a:ext>
            </a:extLst>
          </p:cNvPr>
          <p:cNvSpPr txBox="1"/>
          <p:nvPr/>
        </p:nvSpPr>
        <p:spPr>
          <a:xfrm>
            <a:off x="8990884" y="1866900"/>
            <a:ext cx="4954432" cy="477054"/>
          </a:xfrm>
          <a:prstGeom prst="rect">
            <a:avLst/>
          </a:prstGeom>
          <a:noFill/>
        </p:spPr>
        <p:txBody>
          <a:bodyPr wrap="square" rtlCol="0">
            <a:spAutoFit/>
          </a:bodyPr>
          <a:lstStyle/>
          <a:p>
            <a:pPr algn="ctr"/>
            <a:r>
              <a:rPr lang="fr-FR" sz="2500" dirty="0">
                <a:solidFill>
                  <a:schemeClr val="bg1"/>
                </a:solidFill>
                <a:latin typeface="Century Gothic" panose="020B0502020202020204" pitchFamily="34" charset="0"/>
              </a:rPr>
              <a:t>Lancement de la KMP</a:t>
            </a:r>
          </a:p>
        </p:txBody>
      </p:sp>
      <p:sp>
        <p:nvSpPr>
          <p:cNvPr id="28" name="TextBox 17">
            <a:extLst>
              <a:ext uri="{FF2B5EF4-FFF2-40B4-BE49-F238E27FC236}">
                <a16:creationId xmlns:a16="http://schemas.microsoft.com/office/drawing/2014/main" id="{3444F6D2-26C0-B522-B4F8-127C67A8C55B}"/>
              </a:ext>
            </a:extLst>
          </p:cNvPr>
          <p:cNvSpPr txBox="1"/>
          <p:nvPr/>
        </p:nvSpPr>
        <p:spPr>
          <a:xfrm>
            <a:off x="2042680" y="6955304"/>
            <a:ext cx="5861404" cy="430887"/>
          </a:xfrm>
          <a:prstGeom prst="rect">
            <a:avLst/>
          </a:prstGeom>
        </p:spPr>
        <p:txBody>
          <a:bodyPr lIns="0" tIns="0" rIns="0" bIns="0" rtlCol="0" anchor="t">
            <a:spAutoFit/>
          </a:bodyPr>
          <a:lstStyle/>
          <a:p>
            <a:pPr>
              <a:lnSpc>
                <a:spcPts val="2814"/>
              </a:lnSpc>
            </a:pPr>
            <a:r>
              <a:rPr lang="fr-FR" sz="4500" dirty="0">
                <a:solidFill>
                  <a:srgbClr val="F85C16"/>
                </a:solidFill>
                <a:latin typeface="Poppins Medium Bold"/>
              </a:rPr>
              <a:t>»  22 juin 2022.</a:t>
            </a:r>
            <a:endParaRPr lang="en-US" sz="4500" dirty="0">
              <a:solidFill>
                <a:srgbClr val="F85C16"/>
              </a:solidFill>
              <a:latin typeface="Poppins Medium Bold"/>
            </a:endParaRPr>
          </a:p>
        </p:txBody>
      </p:sp>
      <p:grpSp>
        <p:nvGrpSpPr>
          <p:cNvPr id="25" name="Groupe 24">
            <a:extLst>
              <a:ext uri="{FF2B5EF4-FFF2-40B4-BE49-F238E27FC236}">
                <a16:creationId xmlns:a16="http://schemas.microsoft.com/office/drawing/2014/main" id="{0ECE61C0-4ADA-129C-94DD-D9387F9C2301}"/>
              </a:ext>
            </a:extLst>
          </p:cNvPr>
          <p:cNvGrpSpPr/>
          <p:nvPr/>
        </p:nvGrpSpPr>
        <p:grpSpPr>
          <a:xfrm>
            <a:off x="533400" y="342900"/>
            <a:ext cx="1430590" cy="991578"/>
            <a:chOff x="198169" y="723900"/>
            <a:chExt cx="1706831" cy="1187989"/>
          </a:xfrm>
        </p:grpSpPr>
        <p:sp>
          <p:nvSpPr>
            <p:cNvPr id="30" name="ZoneTexte 29">
              <a:extLst>
                <a:ext uri="{FF2B5EF4-FFF2-40B4-BE49-F238E27FC236}">
                  <a16:creationId xmlns:a16="http://schemas.microsoft.com/office/drawing/2014/main" id="{5AFF0276-F856-98DA-59A2-FFBB7CD1B9D3}"/>
                </a:ext>
              </a:extLst>
            </p:cNvPr>
            <p:cNvSpPr txBox="1"/>
            <p:nvPr/>
          </p:nvSpPr>
          <p:spPr>
            <a:xfrm>
              <a:off x="198169" y="723900"/>
              <a:ext cx="1706831" cy="1187989"/>
            </a:xfrm>
            <a:prstGeom prst="rect">
              <a:avLst/>
            </a:prstGeom>
            <a:solidFill>
              <a:srgbClr val="F85C16"/>
            </a:solidFill>
            <a:ln w="38100">
              <a:solidFill>
                <a:schemeClr val="tx2">
                  <a:lumMod val="50000"/>
                </a:schemeClr>
              </a:solidFill>
            </a:ln>
          </p:spPr>
          <p:txBody>
            <a:bodyPr wrap="square" rtlCol="0">
              <a:spAutoFit/>
            </a:bodyPr>
            <a:lstStyle/>
            <a:p>
              <a:endParaRPr lang="fr-FR" dirty="0"/>
            </a:p>
          </p:txBody>
        </p:sp>
        <p:sp>
          <p:nvSpPr>
            <p:cNvPr id="31" name="TextBox 35">
              <a:extLst>
                <a:ext uri="{FF2B5EF4-FFF2-40B4-BE49-F238E27FC236}">
                  <a16:creationId xmlns:a16="http://schemas.microsoft.com/office/drawing/2014/main" id="{F30B0A49-C238-79A8-EC85-61F14426675A}"/>
                </a:ext>
              </a:extLst>
            </p:cNvPr>
            <p:cNvSpPr txBox="1"/>
            <p:nvPr/>
          </p:nvSpPr>
          <p:spPr>
            <a:xfrm>
              <a:off x="736765" y="1047395"/>
              <a:ext cx="482672" cy="631830"/>
            </a:xfrm>
            <a:prstGeom prst="rect">
              <a:avLst/>
            </a:prstGeom>
            <a:ln w="38100">
              <a:noFill/>
            </a:ln>
          </p:spPr>
          <p:txBody>
            <a:bodyPr lIns="0" tIns="0" rIns="0" bIns="0" rtlCol="0" anchor="t">
              <a:spAutoFit/>
            </a:bodyPr>
            <a:lstStyle/>
            <a:p>
              <a:pPr algn="ctr">
                <a:lnSpc>
                  <a:spcPts val="4887"/>
                </a:lnSpc>
              </a:pPr>
              <a:r>
                <a:rPr lang="en-US" sz="4500" dirty="0">
                  <a:solidFill>
                    <a:schemeClr val="bg1"/>
                  </a:solidFill>
                  <a:latin typeface="Poppins"/>
                </a:rPr>
                <a:t>3</a:t>
              </a:r>
            </a:p>
          </p:txBody>
        </p:sp>
      </p:grpSp>
      <p:sp>
        <p:nvSpPr>
          <p:cNvPr id="22" name="TextBox 17">
            <a:extLst>
              <a:ext uri="{FF2B5EF4-FFF2-40B4-BE49-F238E27FC236}">
                <a16:creationId xmlns:a16="http://schemas.microsoft.com/office/drawing/2014/main" id="{B32CA94B-D26C-07FC-E3D7-013254FDAB79}"/>
              </a:ext>
            </a:extLst>
          </p:cNvPr>
          <p:cNvSpPr txBox="1"/>
          <p:nvPr/>
        </p:nvSpPr>
        <p:spPr>
          <a:xfrm>
            <a:off x="1963990" y="7875926"/>
            <a:ext cx="5861404" cy="430887"/>
          </a:xfrm>
          <a:prstGeom prst="rect">
            <a:avLst/>
          </a:prstGeom>
        </p:spPr>
        <p:txBody>
          <a:bodyPr lIns="0" tIns="0" rIns="0" bIns="0" rtlCol="0" anchor="t">
            <a:spAutoFit/>
          </a:bodyPr>
          <a:lstStyle/>
          <a:p>
            <a:pPr>
              <a:lnSpc>
                <a:spcPts val="2814"/>
              </a:lnSpc>
            </a:pPr>
            <a:r>
              <a:rPr lang="fr-FR" sz="4500" dirty="0">
                <a:solidFill>
                  <a:srgbClr val="F85C16"/>
                </a:solidFill>
                <a:latin typeface="Poppins Medium Bold"/>
              </a:rPr>
              <a:t>»  26 juillet 2022.</a:t>
            </a:r>
            <a:endParaRPr lang="en-US" sz="4500" dirty="0">
              <a:solidFill>
                <a:srgbClr val="F85C16"/>
              </a:solidFill>
              <a:latin typeface="Poppins Medium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1500" y="604454"/>
            <a:ext cx="16230600" cy="9144000"/>
            <a:chOff x="0" y="0"/>
            <a:chExt cx="5920967" cy="3712591"/>
          </a:xfrm>
        </p:grpSpPr>
        <p:sp>
          <p:nvSpPr>
            <p:cNvPr id="3" name="Freeform 3"/>
            <p:cNvSpPr/>
            <p:nvPr/>
          </p:nvSpPr>
          <p:spPr>
            <a:xfrm>
              <a:off x="0" y="0"/>
              <a:ext cx="5920967" cy="3712591"/>
            </a:xfrm>
            <a:custGeom>
              <a:avLst/>
              <a:gdLst/>
              <a:ahLst/>
              <a:cxnLst/>
              <a:rect l="l" t="t" r="r" b="b"/>
              <a:pathLst>
                <a:path w="5920967" h="3712591">
                  <a:moveTo>
                    <a:pt x="0" y="0"/>
                  </a:moveTo>
                  <a:lnTo>
                    <a:pt x="5920967" y="0"/>
                  </a:lnTo>
                  <a:lnTo>
                    <a:pt x="5920967" y="3712591"/>
                  </a:lnTo>
                  <a:lnTo>
                    <a:pt x="0" y="3712591"/>
                  </a:lnTo>
                  <a:close/>
                </a:path>
              </a:pathLst>
            </a:custGeom>
            <a:solidFill>
              <a:srgbClr val="172842"/>
            </a:solidFill>
          </p:spPr>
          <p:txBody>
            <a:bodyPr/>
            <a:lstStyle/>
            <a:p>
              <a:endParaRPr lang="fr-FR" dirty="0"/>
            </a:p>
          </p:txBody>
        </p:sp>
      </p:grpSp>
      <p:sp>
        <p:nvSpPr>
          <p:cNvPr id="10" name="ZoneTexte 9">
            <a:extLst>
              <a:ext uri="{FF2B5EF4-FFF2-40B4-BE49-F238E27FC236}">
                <a16:creationId xmlns:a16="http://schemas.microsoft.com/office/drawing/2014/main" id="{162F8E60-00B0-CEAB-AC4C-98A2B8222A77}"/>
              </a:ext>
            </a:extLst>
          </p:cNvPr>
          <p:cNvSpPr txBox="1"/>
          <p:nvPr/>
        </p:nvSpPr>
        <p:spPr>
          <a:xfrm>
            <a:off x="1790700" y="986258"/>
            <a:ext cx="14833600" cy="998287"/>
          </a:xfrm>
          <a:prstGeom prst="rect">
            <a:avLst/>
          </a:prstGeom>
          <a:noFill/>
        </p:spPr>
        <p:txBody>
          <a:bodyPr wrap="square">
            <a:spAutoFit/>
          </a:bodyPr>
          <a:lstStyle/>
          <a:p>
            <a:r>
              <a:rPr lang="fr-FR" sz="5887" dirty="0">
                <a:solidFill>
                  <a:srgbClr val="FFFFFF"/>
                </a:solidFill>
                <a:latin typeface="Poppins ExtraBold"/>
              </a:rPr>
              <a:t>Statut de la mise en œuvre de la KMP</a:t>
            </a:r>
          </a:p>
        </p:txBody>
      </p:sp>
      <p:graphicFrame>
        <p:nvGraphicFramePr>
          <p:cNvPr id="7" name="Tableau 7">
            <a:extLst>
              <a:ext uri="{FF2B5EF4-FFF2-40B4-BE49-F238E27FC236}">
                <a16:creationId xmlns:a16="http://schemas.microsoft.com/office/drawing/2014/main" id="{A6262FE5-B43C-24B3-4DF3-59344A9E8614}"/>
              </a:ext>
            </a:extLst>
          </p:cNvPr>
          <p:cNvGraphicFramePr>
            <a:graphicFrameLocks noGrp="1"/>
          </p:cNvGraphicFramePr>
          <p:nvPr>
            <p:extLst>
              <p:ext uri="{D42A27DB-BD31-4B8C-83A1-F6EECF244321}">
                <p14:modId xmlns:p14="http://schemas.microsoft.com/office/powerpoint/2010/main" val="1249169815"/>
              </p:ext>
            </p:extLst>
          </p:nvPr>
        </p:nvGraphicFramePr>
        <p:xfrm>
          <a:off x="762000" y="1984545"/>
          <a:ext cx="15773401" cy="7865509"/>
        </p:xfrm>
        <a:graphic>
          <a:graphicData uri="http://schemas.openxmlformats.org/drawingml/2006/table">
            <a:tbl>
              <a:tblPr firstRow="1" bandRow="1">
                <a:tableStyleId>{46F890A9-2807-4EBB-B81D-B2AA78EC7F39}</a:tableStyleId>
              </a:tblPr>
              <a:tblGrid>
                <a:gridCol w="858948">
                  <a:extLst>
                    <a:ext uri="{9D8B030D-6E8A-4147-A177-3AD203B41FA5}">
                      <a16:colId xmlns:a16="http://schemas.microsoft.com/office/drawing/2014/main" val="129859692"/>
                    </a:ext>
                  </a:extLst>
                </a:gridCol>
                <a:gridCol w="12259524">
                  <a:extLst>
                    <a:ext uri="{9D8B030D-6E8A-4147-A177-3AD203B41FA5}">
                      <a16:colId xmlns:a16="http://schemas.microsoft.com/office/drawing/2014/main" val="2269131564"/>
                    </a:ext>
                  </a:extLst>
                </a:gridCol>
                <a:gridCol w="2654929">
                  <a:extLst>
                    <a:ext uri="{9D8B030D-6E8A-4147-A177-3AD203B41FA5}">
                      <a16:colId xmlns:a16="http://schemas.microsoft.com/office/drawing/2014/main" val="237274590"/>
                    </a:ext>
                  </a:extLst>
                </a:gridCol>
              </a:tblGrid>
              <a:tr h="628523">
                <a:tc>
                  <a:txBody>
                    <a:bodyPr/>
                    <a:lstStyle/>
                    <a:p>
                      <a:pPr algn="ctr"/>
                      <a:r>
                        <a:rPr lang="fr-FR" sz="3000" dirty="0">
                          <a:latin typeface="Poppins Medium" panose="00000600000000000000" pitchFamily="2" charset="0"/>
                          <a:cs typeface="Poppins Medium" panose="00000600000000000000" pitchFamily="2" charset="0"/>
                        </a:rPr>
                        <a:t>N°</a:t>
                      </a:r>
                    </a:p>
                  </a:txBody>
                  <a:tcPr>
                    <a:solidFill>
                      <a:schemeClr val="accent6">
                        <a:lumMod val="75000"/>
                      </a:schemeClr>
                    </a:solidFill>
                  </a:tcPr>
                </a:tc>
                <a:tc>
                  <a:txBody>
                    <a:bodyPr/>
                    <a:lstStyle/>
                    <a:p>
                      <a:pPr algn="ctr"/>
                      <a:r>
                        <a:rPr lang="fr-FR" sz="3600" kern="1200" dirty="0">
                          <a:solidFill>
                            <a:srgbClr val="FFFFFF"/>
                          </a:solidFill>
                          <a:latin typeface="Poppins Medium" panose="00000600000000000000" pitchFamily="2" charset="0"/>
                          <a:ea typeface="+mn-ea"/>
                          <a:cs typeface="Poppins Medium" panose="00000600000000000000" pitchFamily="2" charset="0"/>
                        </a:rPr>
                        <a:t>Module</a:t>
                      </a:r>
                    </a:p>
                  </a:txBody>
                  <a:tcPr>
                    <a:solidFill>
                      <a:schemeClr val="accent6">
                        <a:lumMod val="75000"/>
                      </a:schemeClr>
                    </a:solidFill>
                  </a:tcPr>
                </a:tc>
                <a:tc>
                  <a:txBody>
                    <a:bodyPr/>
                    <a:lstStyle/>
                    <a:p>
                      <a:pPr algn="ctr"/>
                      <a:r>
                        <a:rPr lang="fr-FR" sz="3600" dirty="0">
                          <a:latin typeface="Poppins Medium" panose="00000600000000000000" pitchFamily="2" charset="0"/>
                          <a:cs typeface="Poppins Medium" panose="00000600000000000000" pitchFamily="2" charset="0"/>
                        </a:rPr>
                        <a:t>Statut</a:t>
                      </a:r>
                    </a:p>
                  </a:txBody>
                  <a:tcPr>
                    <a:solidFill>
                      <a:schemeClr val="accent6">
                        <a:lumMod val="75000"/>
                      </a:schemeClr>
                    </a:solidFill>
                  </a:tcPr>
                </a:tc>
                <a:extLst>
                  <a:ext uri="{0D108BD9-81ED-4DB2-BD59-A6C34878D82A}">
                    <a16:rowId xmlns:a16="http://schemas.microsoft.com/office/drawing/2014/main" val="1131907318"/>
                  </a:ext>
                </a:extLst>
              </a:tr>
              <a:tr h="862387">
                <a:tc>
                  <a:txBody>
                    <a:bodyPr/>
                    <a:lstStyle/>
                    <a:p>
                      <a:pPr algn="ctr"/>
                      <a:r>
                        <a:rPr lang="fr-FR" sz="3600" dirty="0">
                          <a:solidFill>
                            <a:schemeClr val="bg1"/>
                          </a:solidFill>
                          <a:latin typeface="Poppins Medium" panose="00000600000000000000" pitchFamily="2" charset="0"/>
                          <a:cs typeface="Poppins Medium" panose="00000600000000000000" pitchFamily="2" charset="0"/>
                        </a:rPr>
                        <a:t>1</a:t>
                      </a:r>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FFFFFF"/>
                          </a:solidFill>
                          <a:latin typeface="Poppins Medium" panose="00000600000000000000" pitchFamily="2" charset="0"/>
                          <a:cs typeface="Poppins Medium" panose="00000600000000000000" pitchFamily="2" charset="0"/>
                        </a:rPr>
                        <a:t>User interface (Interface utilisateur)</a:t>
                      </a:r>
                      <a:endParaRPr lang="fr-FR" sz="3600" dirty="0">
                        <a:solidFill>
                          <a:srgbClr val="FFFFFF"/>
                        </a:solidFill>
                        <a:latin typeface="Poppins Medium" panose="00000600000000000000" pitchFamily="2" charset="0"/>
                        <a:cs typeface="Poppins Medium" panose="00000600000000000000" pitchFamily="2" charset="0"/>
                      </a:endParaRPr>
                    </a:p>
                  </a:txBody>
                  <a:tcPr>
                    <a:solidFill>
                      <a:schemeClr val="tx2">
                        <a:lumMod val="50000"/>
                      </a:schemeClr>
                    </a:solidFill>
                  </a:tcPr>
                </a:tc>
                <a:tc>
                  <a:txBody>
                    <a:bodyPr/>
                    <a:lstStyle/>
                    <a:p>
                      <a:pPr algn="ctr"/>
                      <a:r>
                        <a:rPr lang="fr-FR" sz="3600" kern="1200" dirty="0">
                          <a:solidFill>
                            <a:schemeClr val="bg1"/>
                          </a:solidFill>
                          <a:effectLst/>
                          <a:latin typeface="Poppins Medium" panose="00000600000000000000" pitchFamily="2" charset="0"/>
                          <a:ea typeface="+mn-ea"/>
                          <a:cs typeface="Poppins Medium" panose="00000600000000000000" pitchFamily="2" charset="0"/>
                        </a:rPr>
                        <a:t>achevé</a:t>
                      </a:r>
                    </a:p>
                  </a:txBody>
                  <a:tcPr>
                    <a:solidFill>
                      <a:schemeClr val="tx2">
                        <a:lumMod val="50000"/>
                      </a:schemeClr>
                    </a:solidFill>
                  </a:tcPr>
                </a:tc>
                <a:extLst>
                  <a:ext uri="{0D108BD9-81ED-4DB2-BD59-A6C34878D82A}">
                    <a16:rowId xmlns:a16="http://schemas.microsoft.com/office/drawing/2014/main" val="3377720861"/>
                  </a:ext>
                </a:extLst>
              </a:tr>
              <a:tr h="862387">
                <a:tc>
                  <a:txBody>
                    <a:bodyPr/>
                    <a:lstStyle/>
                    <a:p>
                      <a:pPr algn="ctr"/>
                      <a:r>
                        <a:rPr lang="fr-FR" sz="3600" dirty="0">
                          <a:solidFill>
                            <a:schemeClr val="bg1"/>
                          </a:solidFill>
                          <a:latin typeface="Poppins Medium" panose="00000600000000000000" pitchFamily="2" charset="0"/>
                          <a:cs typeface="Poppins Medium" panose="00000600000000000000" pitchFamily="2" charset="0"/>
                        </a:rPr>
                        <a:t>2</a:t>
                      </a:r>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600" dirty="0">
                          <a:solidFill>
                            <a:schemeClr val="bg1"/>
                          </a:solidFill>
                          <a:effectLst/>
                          <a:latin typeface="Poppins Medium" panose="00000600000000000000" pitchFamily="2" charset="0"/>
                          <a:cs typeface="Poppins Medium" panose="00000600000000000000" pitchFamily="2" charset="0"/>
                        </a:rPr>
                        <a:t>Map Composer (Compositeur de carte)  </a:t>
                      </a:r>
                      <a:endParaRPr lang="fr-FR" sz="3600" dirty="0">
                        <a:solidFill>
                          <a:schemeClr val="bg1"/>
                        </a:solidFill>
                        <a:effectLst/>
                        <a:latin typeface="Poppins Medium" panose="00000600000000000000" pitchFamily="2" charset="0"/>
                        <a:ea typeface="Calibri" panose="020F0502020204030204" pitchFamily="34" charset="0"/>
                        <a:cs typeface="Poppins Medium" panose="00000600000000000000" pitchFamily="2" charset="0"/>
                      </a:endParaRPr>
                    </a:p>
                  </a:txBody>
                  <a:tcPr>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kern="1200" dirty="0">
                          <a:solidFill>
                            <a:schemeClr val="bg1"/>
                          </a:solidFill>
                          <a:effectLst/>
                          <a:latin typeface="Poppins Medium" panose="00000600000000000000" pitchFamily="2" charset="0"/>
                          <a:ea typeface="+mn-ea"/>
                          <a:cs typeface="Poppins Medium" panose="00000600000000000000" pitchFamily="2" charset="0"/>
                        </a:rPr>
                        <a:t>achevé</a:t>
                      </a:r>
                    </a:p>
                  </a:txBody>
                  <a:tcPr>
                    <a:solidFill>
                      <a:schemeClr val="tx2">
                        <a:lumMod val="50000"/>
                      </a:schemeClr>
                    </a:solidFill>
                  </a:tcPr>
                </a:tc>
                <a:extLst>
                  <a:ext uri="{0D108BD9-81ED-4DB2-BD59-A6C34878D82A}">
                    <a16:rowId xmlns:a16="http://schemas.microsoft.com/office/drawing/2014/main" val="1086346993"/>
                  </a:ext>
                </a:extLst>
              </a:tr>
              <a:tr h="862387">
                <a:tc>
                  <a:txBody>
                    <a:bodyPr/>
                    <a:lstStyle/>
                    <a:p>
                      <a:pPr algn="ctr"/>
                      <a:r>
                        <a:rPr lang="fr-FR" sz="3600" dirty="0">
                          <a:solidFill>
                            <a:srgbClr val="FFFF00"/>
                          </a:solidFill>
                          <a:latin typeface="Poppins Medium" panose="00000600000000000000" pitchFamily="2" charset="0"/>
                          <a:cs typeface="Poppins Medium" panose="00000600000000000000" pitchFamily="2" charset="0"/>
                        </a:rPr>
                        <a:t>3</a:t>
                      </a:r>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600" dirty="0">
                          <a:solidFill>
                            <a:srgbClr val="FFFF00"/>
                          </a:solidFill>
                          <a:effectLst/>
                          <a:latin typeface="Poppins Medium" panose="00000600000000000000" pitchFamily="2" charset="0"/>
                          <a:cs typeface="Poppins Medium" panose="00000600000000000000" pitchFamily="2" charset="0"/>
                        </a:rPr>
                        <a:t>E-Library (Bibliothèque électronique/numérique)</a:t>
                      </a:r>
                      <a:endParaRPr lang="fr-FR" sz="3600" dirty="0">
                        <a:solidFill>
                          <a:srgbClr val="FFFF00"/>
                        </a:solidFill>
                        <a:effectLst/>
                        <a:latin typeface="Poppins Medium" panose="00000600000000000000" pitchFamily="2" charset="0"/>
                        <a:ea typeface="Calibri" panose="020F0502020204030204" pitchFamily="34" charset="0"/>
                        <a:cs typeface="Poppins Medium" panose="00000600000000000000" pitchFamily="2" charset="0"/>
                      </a:endParaRPr>
                    </a:p>
                  </a:txBody>
                  <a:tcPr>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kern="1200" dirty="0">
                          <a:solidFill>
                            <a:srgbClr val="FFFF00"/>
                          </a:solidFill>
                          <a:effectLst/>
                          <a:latin typeface="Poppins Medium" panose="00000600000000000000" pitchFamily="2" charset="0"/>
                          <a:ea typeface="+mn-ea"/>
                          <a:cs typeface="Poppins Medium" panose="00000600000000000000" pitchFamily="2" charset="0"/>
                        </a:rPr>
                        <a:t>en cours</a:t>
                      </a:r>
                    </a:p>
                  </a:txBody>
                  <a:tcPr>
                    <a:solidFill>
                      <a:schemeClr val="tx2">
                        <a:lumMod val="50000"/>
                      </a:schemeClr>
                    </a:solidFill>
                  </a:tcPr>
                </a:tc>
                <a:extLst>
                  <a:ext uri="{0D108BD9-81ED-4DB2-BD59-A6C34878D82A}">
                    <a16:rowId xmlns:a16="http://schemas.microsoft.com/office/drawing/2014/main" val="1969743133"/>
                  </a:ext>
                </a:extLst>
              </a:tr>
              <a:tr h="862387">
                <a:tc>
                  <a:txBody>
                    <a:bodyPr/>
                    <a:lstStyle/>
                    <a:p>
                      <a:pPr algn="ctr"/>
                      <a:r>
                        <a:rPr lang="fr-FR" sz="3600" dirty="0">
                          <a:solidFill>
                            <a:schemeClr val="bg1"/>
                          </a:solidFill>
                          <a:latin typeface="Poppins Medium" panose="00000600000000000000" pitchFamily="2" charset="0"/>
                          <a:cs typeface="Poppins Medium" panose="00000600000000000000" pitchFamily="2" charset="0"/>
                        </a:rPr>
                        <a:t>4</a:t>
                      </a:r>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600" dirty="0">
                          <a:solidFill>
                            <a:schemeClr val="bg1"/>
                          </a:solidFill>
                          <a:effectLst/>
                          <a:latin typeface="Poppins Medium" panose="00000600000000000000" pitchFamily="2" charset="0"/>
                          <a:cs typeface="Poppins Medium" panose="00000600000000000000" pitchFamily="2" charset="0"/>
                        </a:rPr>
                        <a:t>Project Registry (Registre des projets/cartographie)</a:t>
                      </a:r>
                      <a:endParaRPr lang="fr-FR" sz="3600" dirty="0">
                        <a:solidFill>
                          <a:schemeClr val="bg1"/>
                        </a:solidFill>
                        <a:effectLst/>
                        <a:latin typeface="Poppins Medium" panose="00000600000000000000" pitchFamily="2" charset="0"/>
                        <a:ea typeface="Calibri" panose="020F0502020204030204" pitchFamily="34" charset="0"/>
                        <a:cs typeface="Poppins Medium" panose="00000600000000000000" pitchFamily="2" charset="0"/>
                      </a:endParaRPr>
                    </a:p>
                  </a:txBody>
                  <a:tcPr>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kern="1200" dirty="0">
                          <a:solidFill>
                            <a:schemeClr val="bg1"/>
                          </a:solidFill>
                          <a:effectLst/>
                          <a:latin typeface="Poppins Medium" panose="00000600000000000000" pitchFamily="2" charset="0"/>
                          <a:ea typeface="+mn-ea"/>
                          <a:cs typeface="Poppins Medium" panose="00000600000000000000" pitchFamily="2" charset="0"/>
                        </a:rPr>
                        <a:t>achevé</a:t>
                      </a:r>
                    </a:p>
                  </a:txBody>
                  <a:tcPr>
                    <a:solidFill>
                      <a:schemeClr val="tx2">
                        <a:lumMod val="50000"/>
                      </a:schemeClr>
                    </a:solidFill>
                  </a:tcPr>
                </a:tc>
                <a:extLst>
                  <a:ext uri="{0D108BD9-81ED-4DB2-BD59-A6C34878D82A}">
                    <a16:rowId xmlns:a16="http://schemas.microsoft.com/office/drawing/2014/main" val="2615984358"/>
                  </a:ext>
                </a:extLst>
              </a:tr>
              <a:tr h="862387">
                <a:tc>
                  <a:txBody>
                    <a:bodyPr/>
                    <a:lstStyle/>
                    <a:p>
                      <a:pPr algn="ctr"/>
                      <a:r>
                        <a:rPr lang="fr-FR" sz="3600" dirty="0">
                          <a:solidFill>
                            <a:schemeClr val="bg1"/>
                          </a:solidFill>
                          <a:latin typeface="Poppins Medium" panose="00000600000000000000" pitchFamily="2" charset="0"/>
                          <a:cs typeface="Poppins Medium" panose="00000600000000000000" pitchFamily="2" charset="0"/>
                        </a:rPr>
                        <a:t>5</a:t>
                      </a:r>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Poppins Medium" panose="00000600000000000000" pitchFamily="2" charset="0"/>
                          <a:cs typeface="Poppins Medium" panose="00000600000000000000" pitchFamily="2" charset="0"/>
                        </a:rPr>
                        <a:t>Calendar and News (Calendrier et actualités)</a:t>
                      </a:r>
                      <a:endParaRPr lang="fr-FR" sz="3600" dirty="0">
                        <a:solidFill>
                          <a:schemeClr val="bg1"/>
                        </a:solidFill>
                        <a:effectLst/>
                        <a:latin typeface="Poppins Medium" panose="00000600000000000000" pitchFamily="2" charset="0"/>
                        <a:ea typeface="Calibri" panose="020F0502020204030204" pitchFamily="34" charset="0"/>
                        <a:cs typeface="Poppins Medium" panose="00000600000000000000" pitchFamily="2" charset="0"/>
                      </a:endParaRPr>
                    </a:p>
                  </a:txBody>
                  <a:tcPr>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kern="1200" dirty="0">
                          <a:solidFill>
                            <a:schemeClr val="bg1"/>
                          </a:solidFill>
                          <a:effectLst/>
                          <a:latin typeface="Poppins Medium" panose="00000600000000000000" pitchFamily="2" charset="0"/>
                          <a:ea typeface="+mn-ea"/>
                          <a:cs typeface="Poppins Medium" panose="00000600000000000000" pitchFamily="2" charset="0"/>
                        </a:rPr>
                        <a:t>achevé</a:t>
                      </a:r>
                    </a:p>
                  </a:txBody>
                  <a:tcPr>
                    <a:solidFill>
                      <a:schemeClr val="tx2">
                        <a:lumMod val="50000"/>
                      </a:schemeClr>
                    </a:solidFill>
                  </a:tcPr>
                </a:tc>
                <a:extLst>
                  <a:ext uri="{0D108BD9-81ED-4DB2-BD59-A6C34878D82A}">
                    <a16:rowId xmlns:a16="http://schemas.microsoft.com/office/drawing/2014/main" val="3239378331"/>
                  </a:ext>
                </a:extLst>
              </a:tr>
              <a:tr h="862387">
                <a:tc>
                  <a:txBody>
                    <a:bodyPr/>
                    <a:lstStyle/>
                    <a:p>
                      <a:pPr algn="ctr"/>
                      <a:r>
                        <a:rPr lang="fr-FR" sz="3600" dirty="0">
                          <a:solidFill>
                            <a:schemeClr val="bg1"/>
                          </a:solidFill>
                          <a:latin typeface="Poppins Medium" panose="00000600000000000000" pitchFamily="2" charset="0"/>
                          <a:cs typeface="Poppins Medium" panose="00000600000000000000" pitchFamily="2" charset="0"/>
                        </a:rPr>
                        <a:t>6</a:t>
                      </a:r>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Poppins Medium" panose="00000600000000000000" pitchFamily="2" charset="0"/>
                          <a:cs typeface="Poppins Medium" panose="00000600000000000000" pitchFamily="2" charset="0"/>
                        </a:rPr>
                        <a:t>FAQ (questions fréquemment posées)</a:t>
                      </a:r>
                      <a:endParaRPr lang="fr-FR" sz="3600" dirty="0">
                        <a:solidFill>
                          <a:schemeClr val="bg1"/>
                        </a:solidFill>
                        <a:effectLst/>
                        <a:latin typeface="Poppins Medium" panose="00000600000000000000" pitchFamily="2" charset="0"/>
                        <a:ea typeface="Calibri" panose="020F0502020204030204" pitchFamily="34" charset="0"/>
                        <a:cs typeface="Poppins Medium" panose="00000600000000000000" pitchFamily="2" charset="0"/>
                      </a:endParaRPr>
                    </a:p>
                  </a:txBody>
                  <a:tcPr>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kern="1200" dirty="0">
                          <a:solidFill>
                            <a:schemeClr val="bg1"/>
                          </a:solidFill>
                          <a:effectLst/>
                          <a:latin typeface="Poppins Medium" panose="00000600000000000000" pitchFamily="2" charset="0"/>
                          <a:ea typeface="+mn-ea"/>
                          <a:cs typeface="Poppins Medium" panose="00000600000000000000" pitchFamily="2" charset="0"/>
                        </a:rPr>
                        <a:t>achevé</a:t>
                      </a:r>
                    </a:p>
                  </a:txBody>
                  <a:tcPr>
                    <a:solidFill>
                      <a:schemeClr val="tx2">
                        <a:lumMod val="50000"/>
                      </a:schemeClr>
                    </a:solidFill>
                  </a:tcPr>
                </a:tc>
                <a:extLst>
                  <a:ext uri="{0D108BD9-81ED-4DB2-BD59-A6C34878D82A}">
                    <a16:rowId xmlns:a16="http://schemas.microsoft.com/office/drawing/2014/main" val="2492930632"/>
                  </a:ext>
                </a:extLst>
              </a:tr>
              <a:tr h="862387">
                <a:tc>
                  <a:txBody>
                    <a:bodyPr/>
                    <a:lstStyle/>
                    <a:p>
                      <a:pPr algn="ctr"/>
                      <a:r>
                        <a:rPr lang="fr-FR" sz="3600" dirty="0">
                          <a:solidFill>
                            <a:schemeClr val="bg1"/>
                          </a:solidFill>
                          <a:latin typeface="Poppins Medium" panose="00000600000000000000" pitchFamily="2" charset="0"/>
                          <a:cs typeface="Poppins Medium" panose="00000600000000000000" pitchFamily="2" charset="0"/>
                        </a:rPr>
                        <a:t>7</a:t>
                      </a:r>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FFFF00"/>
                          </a:solidFill>
                          <a:effectLst/>
                          <a:latin typeface="Poppins Medium" panose="00000600000000000000" pitchFamily="2" charset="0"/>
                          <a:cs typeface="Poppins Medium" panose="00000600000000000000" pitchFamily="2" charset="0"/>
                        </a:rPr>
                        <a:t>Mobile application (Application mobile)</a:t>
                      </a:r>
                      <a:endParaRPr lang="fr-FR" sz="3600" dirty="0">
                        <a:solidFill>
                          <a:srgbClr val="FFFF00"/>
                        </a:solidFill>
                        <a:effectLst/>
                        <a:latin typeface="Poppins Medium" panose="00000600000000000000" pitchFamily="2" charset="0"/>
                        <a:ea typeface="Calibri" panose="020F0502020204030204" pitchFamily="34" charset="0"/>
                        <a:cs typeface="Poppins Medium" panose="00000600000000000000" pitchFamily="2" charset="0"/>
                      </a:endParaRPr>
                    </a:p>
                  </a:txBody>
                  <a:tcPr>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kern="1200" dirty="0">
                          <a:solidFill>
                            <a:srgbClr val="FFFF00"/>
                          </a:solidFill>
                          <a:effectLst/>
                          <a:latin typeface="Poppins Medium" panose="00000600000000000000" pitchFamily="2" charset="0"/>
                          <a:ea typeface="+mn-ea"/>
                          <a:cs typeface="Poppins Medium" panose="00000600000000000000" pitchFamily="2" charset="0"/>
                        </a:rPr>
                        <a:t>en cours</a:t>
                      </a:r>
                    </a:p>
                  </a:txBody>
                  <a:tcPr>
                    <a:solidFill>
                      <a:schemeClr val="tx2">
                        <a:lumMod val="50000"/>
                      </a:schemeClr>
                    </a:solidFill>
                  </a:tcPr>
                </a:tc>
                <a:extLst>
                  <a:ext uri="{0D108BD9-81ED-4DB2-BD59-A6C34878D82A}">
                    <a16:rowId xmlns:a16="http://schemas.microsoft.com/office/drawing/2014/main" val="3324376033"/>
                  </a:ext>
                </a:extLst>
              </a:tr>
              <a:tr h="862387">
                <a:tc>
                  <a:txBody>
                    <a:bodyPr/>
                    <a:lstStyle/>
                    <a:p>
                      <a:pPr algn="ctr"/>
                      <a:r>
                        <a:rPr lang="fr-FR" sz="3600" dirty="0">
                          <a:solidFill>
                            <a:srgbClr val="C00000"/>
                          </a:solidFill>
                          <a:latin typeface="Poppins Medium" panose="00000600000000000000" pitchFamily="2" charset="0"/>
                          <a:cs typeface="Poppins Medium" panose="00000600000000000000" pitchFamily="2" charset="0"/>
                        </a:rPr>
                        <a:t>8</a:t>
                      </a:r>
                    </a:p>
                  </a:txBody>
                  <a:tcPr>
                    <a:solidFill>
                      <a:schemeClr val="tx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600" dirty="0">
                          <a:solidFill>
                            <a:srgbClr val="C00000"/>
                          </a:solidFill>
                          <a:effectLst/>
                          <a:latin typeface="Poppins Medium" panose="00000600000000000000" pitchFamily="2" charset="0"/>
                          <a:cs typeface="Poppins Medium" panose="00000600000000000000" pitchFamily="2" charset="0"/>
                        </a:rPr>
                        <a:t>Intégrations of Datasets (Intégration des données)</a:t>
                      </a:r>
                      <a:endParaRPr lang="fr-FR" sz="3600" dirty="0">
                        <a:solidFill>
                          <a:srgbClr val="C00000"/>
                        </a:solidFill>
                        <a:effectLst/>
                        <a:latin typeface="Poppins Medium" panose="00000600000000000000" pitchFamily="2" charset="0"/>
                        <a:ea typeface="Calibri" panose="020F0502020204030204" pitchFamily="34" charset="0"/>
                        <a:cs typeface="Poppins Medium" panose="000006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3600" dirty="0">
                        <a:solidFill>
                          <a:srgbClr val="C00000"/>
                        </a:solidFill>
                        <a:effectLst/>
                        <a:latin typeface="Poppins Medium" panose="00000600000000000000" pitchFamily="2" charset="0"/>
                        <a:ea typeface="Calibri" panose="020F0502020204030204" pitchFamily="34" charset="0"/>
                        <a:cs typeface="Poppins Medium" panose="00000600000000000000" pitchFamily="2" charset="0"/>
                      </a:endParaRPr>
                    </a:p>
                  </a:txBody>
                  <a:tcPr>
                    <a:solidFill>
                      <a:schemeClr val="tx2">
                        <a:lumMod val="50000"/>
                      </a:schemeClr>
                    </a:solidFill>
                  </a:tcPr>
                </a:tc>
                <a:tc>
                  <a:txBody>
                    <a:bodyPr/>
                    <a:lstStyle/>
                    <a:p>
                      <a:pPr algn="ctr"/>
                      <a:r>
                        <a:rPr lang="fr-FR" sz="3600" kern="1200" dirty="0">
                          <a:solidFill>
                            <a:srgbClr val="C00000"/>
                          </a:solidFill>
                          <a:effectLst/>
                          <a:latin typeface="Poppins Medium" panose="00000600000000000000" pitchFamily="2" charset="0"/>
                          <a:ea typeface="+mn-ea"/>
                          <a:cs typeface="Poppins Medium" panose="00000600000000000000" pitchFamily="2" charset="0"/>
                        </a:rPr>
                        <a:t>en attente</a:t>
                      </a:r>
                    </a:p>
                  </a:txBody>
                  <a:tcPr>
                    <a:solidFill>
                      <a:schemeClr val="tx2">
                        <a:lumMod val="50000"/>
                      </a:schemeClr>
                    </a:solidFill>
                  </a:tcPr>
                </a:tc>
                <a:extLst>
                  <a:ext uri="{0D108BD9-81ED-4DB2-BD59-A6C34878D82A}">
                    <a16:rowId xmlns:a16="http://schemas.microsoft.com/office/drawing/2014/main" val="1397851548"/>
                  </a:ext>
                </a:extLst>
              </a:tr>
            </a:tbl>
          </a:graphicData>
        </a:graphic>
      </p:graphicFrame>
      <p:grpSp>
        <p:nvGrpSpPr>
          <p:cNvPr id="19" name="Groupe 18">
            <a:extLst>
              <a:ext uri="{FF2B5EF4-FFF2-40B4-BE49-F238E27FC236}">
                <a16:creationId xmlns:a16="http://schemas.microsoft.com/office/drawing/2014/main" id="{4363C004-987F-046C-0B71-3A0634E31E5C}"/>
              </a:ext>
            </a:extLst>
          </p:cNvPr>
          <p:cNvGrpSpPr/>
          <p:nvPr/>
        </p:nvGrpSpPr>
        <p:grpSpPr>
          <a:xfrm>
            <a:off x="228600" y="538546"/>
            <a:ext cx="1478231" cy="1187989"/>
            <a:chOff x="198169" y="723900"/>
            <a:chExt cx="1706831" cy="1187989"/>
          </a:xfrm>
        </p:grpSpPr>
        <p:sp>
          <p:nvSpPr>
            <p:cNvPr id="20" name="ZoneTexte 19">
              <a:extLst>
                <a:ext uri="{FF2B5EF4-FFF2-40B4-BE49-F238E27FC236}">
                  <a16:creationId xmlns:a16="http://schemas.microsoft.com/office/drawing/2014/main" id="{AB6B4378-BD1B-A050-A161-7A266A034687}"/>
                </a:ext>
              </a:extLst>
            </p:cNvPr>
            <p:cNvSpPr txBox="1"/>
            <p:nvPr/>
          </p:nvSpPr>
          <p:spPr>
            <a:xfrm>
              <a:off x="198169" y="723900"/>
              <a:ext cx="1706831" cy="1187989"/>
            </a:xfrm>
            <a:prstGeom prst="rect">
              <a:avLst/>
            </a:prstGeom>
            <a:solidFill>
              <a:srgbClr val="F85C16"/>
            </a:solidFill>
            <a:ln w="76200">
              <a:solidFill>
                <a:schemeClr val="bg1"/>
              </a:solidFill>
            </a:ln>
          </p:spPr>
          <p:txBody>
            <a:bodyPr wrap="square" rtlCol="0">
              <a:spAutoFit/>
            </a:bodyPr>
            <a:lstStyle/>
            <a:p>
              <a:endParaRPr lang="fr-FR" dirty="0"/>
            </a:p>
          </p:txBody>
        </p:sp>
        <p:sp>
          <p:nvSpPr>
            <p:cNvPr id="21" name="TextBox 35">
              <a:extLst>
                <a:ext uri="{FF2B5EF4-FFF2-40B4-BE49-F238E27FC236}">
                  <a16:creationId xmlns:a16="http://schemas.microsoft.com/office/drawing/2014/main" id="{2C0ED33F-DD7D-C463-C53D-44D0781A9DCE}"/>
                </a:ext>
              </a:extLst>
            </p:cNvPr>
            <p:cNvSpPr txBox="1"/>
            <p:nvPr/>
          </p:nvSpPr>
          <p:spPr>
            <a:xfrm>
              <a:off x="736765" y="1047395"/>
              <a:ext cx="756804" cy="632866"/>
            </a:xfrm>
            <a:prstGeom prst="rect">
              <a:avLst/>
            </a:prstGeom>
          </p:spPr>
          <p:txBody>
            <a:bodyPr wrap="square" lIns="0" tIns="0" rIns="0" bIns="0" rtlCol="0" anchor="t">
              <a:spAutoFit/>
            </a:bodyPr>
            <a:lstStyle/>
            <a:p>
              <a:pPr algn="ctr">
                <a:lnSpc>
                  <a:spcPts val="4887"/>
                </a:lnSpc>
              </a:pPr>
              <a:r>
                <a:rPr lang="en-US" sz="4500" dirty="0">
                  <a:solidFill>
                    <a:schemeClr val="bg1"/>
                  </a:solidFill>
                  <a:latin typeface="Poppins"/>
                </a:rPr>
                <a:t>3.1</a:t>
              </a:r>
            </a:p>
          </p:txBody>
        </p:sp>
      </p:grpSp>
    </p:spTree>
    <p:extLst>
      <p:ext uri="{BB962C8B-B14F-4D97-AF65-F5344CB8AC3E}">
        <p14:creationId xmlns:p14="http://schemas.microsoft.com/office/powerpoint/2010/main" val="5320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433" y="5016204"/>
            <a:ext cx="18288000" cy="5372396"/>
            <a:chOff x="0" y="0"/>
            <a:chExt cx="6671512" cy="1390578"/>
          </a:xfrm>
        </p:grpSpPr>
        <p:sp>
          <p:nvSpPr>
            <p:cNvPr id="3" name="Freeform 3"/>
            <p:cNvSpPr/>
            <p:nvPr/>
          </p:nvSpPr>
          <p:spPr>
            <a:xfrm>
              <a:off x="0" y="0"/>
              <a:ext cx="6671512" cy="1390578"/>
            </a:xfrm>
            <a:custGeom>
              <a:avLst/>
              <a:gdLst/>
              <a:ahLst/>
              <a:cxnLst/>
              <a:rect l="l" t="t" r="r" b="b"/>
              <a:pathLst>
                <a:path w="6671512" h="1390578">
                  <a:moveTo>
                    <a:pt x="0" y="0"/>
                  </a:moveTo>
                  <a:lnTo>
                    <a:pt x="6671512" y="0"/>
                  </a:lnTo>
                  <a:lnTo>
                    <a:pt x="6671512" y="1390578"/>
                  </a:lnTo>
                  <a:lnTo>
                    <a:pt x="0" y="1390578"/>
                  </a:lnTo>
                  <a:close/>
                </a:path>
              </a:pathLst>
            </a:custGeom>
            <a:solidFill>
              <a:srgbClr val="172842"/>
            </a:solidFill>
          </p:spPr>
        </p:sp>
      </p:grpSp>
      <p:grpSp>
        <p:nvGrpSpPr>
          <p:cNvPr id="18" name="Group 18"/>
          <p:cNvGrpSpPr/>
          <p:nvPr/>
        </p:nvGrpSpPr>
        <p:grpSpPr>
          <a:xfrm>
            <a:off x="16181663" y="-48937"/>
            <a:ext cx="2155274" cy="2155274"/>
            <a:chOff x="0" y="0"/>
            <a:chExt cx="1913890" cy="1913890"/>
          </a:xfrm>
        </p:grpSpPr>
        <p:sp>
          <p:nvSpPr>
            <p:cNvPr id="19" name="Freeform 1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5E16"/>
            </a:solidFill>
          </p:spPr>
        </p:sp>
      </p:grpSp>
      <p:sp>
        <p:nvSpPr>
          <p:cNvPr id="22" name="TextBox 22"/>
          <p:cNvSpPr txBox="1"/>
          <p:nvPr/>
        </p:nvSpPr>
        <p:spPr>
          <a:xfrm>
            <a:off x="12494" y="5425585"/>
            <a:ext cx="3921454" cy="607859"/>
          </a:xfrm>
          <a:prstGeom prst="rect">
            <a:avLst/>
          </a:prstGeom>
        </p:spPr>
        <p:txBody>
          <a:bodyPr wrap="square" lIns="0" tIns="0" rIns="0" bIns="0" rtlCol="0" anchor="t">
            <a:spAutoFit/>
          </a:bodyPr>
          <a:lstStyle/>
          <a:p>
            <a:pPr algn="ctr">
              <a:lnSpc>
                <a:spcPts val="4950"/>
              </a:lnSpc>
            </a:pPr>
            <a:r>
              <a:rPr lang="en-US" sz="3535" dirty="0">
                <a:solidFill>
                  <a:srgbClr val="FF5E16"/>
                </a:solidFill>
                <a:latin typeface="Poppins Medium"/>
              </a:rPr>
              <a:t>User interface</a:t>
            </a:r>
          </a:p>
        </p:txBody>
      </p:sp>
      <p:sp>
        <p:nvSpPr>
          <p:cNvPr id="24" name="TextBox 24"/>
          <p:cNvSpPr txBox="1"/>
          <p:nvPr/>
        </p:nvSpPr>
        <p:spPr>
          <a:xfrm>
            <a:off x="48937" y="6180223"/>
            <a:ext cx="3590388" cy="3949799"/>
          </a:xfrm>
          <a:prstGeom prst="rect">
            <a:avLst/>
          </a:prstGeom>
        </p:spPr>
        <p:txBody>
          <a:bodyPr wrap="square" lIns="0" tIns="0" rIns="0" bIns="0" rtlCol="0" anchor="t">
            <a:spAutoFit/>
          </a:bodyPr>
          <a:lstStyle/>
          <a:p>
            <a:pPr algn="ctr">
              <a:lnSpc>
                <a:spcPts val="2812"/>
              </a:lnSpc>
            </a:pPr>
            <a:r>
              <a:rPr lang="fr-FR" sz="2400" dirty="0">
                <a:solidFill>
                  <a:srgbClr val="FFFFFF"/>
                </a:solidFill>
                <a:latin typeface="Poppins Medium"/>
              </a:rPr>
              <a:t>porte d’entrée de la KMP pour les utilisateurs, elle est composée de six menus principaux pour la navigation (À propos, Géoportail, Bibliothèque électronique, Projets, Dialogue et Connexion)</a:t>
            </a:r>
            <a:endParaRPr lang="en-US" sz="2400" dirty="0">
              <a:solidFill>
                <a:srgbClr val="FFFFFF"/>
              </a:solidFill>
              <a:latin typeface="Poppins Medium"/>
            </a:endParaRPr>
          </a:p>
        </p:txBody>
      </p:sp>
      <p:sp>
        <p:nvSpPr>
          <p:cNvPr id="25" name="TextBox 25"/>
          <p:cNvSpPr txBox="1"/>
          <p:nvPr/>
        </p:nvSpPr>
        <p:spPr>
          <a:xfrm>
            <a:off x="4295203" y="5457061"/>
            <a:ext cx="4014219" cy="607859"/>
          </a:xfrm>
          <a:prstGeom prst="rect">
            <a:avLst/>
          </a:prstGeom>
        </p:spPr>
        <p:txBody>
          <a:bodyPr wrap="square" lIns="0" tIns="0" rIns="0" bIns="0" rtlCol="0" anchor="t">
            <a:spAutoFit/>
          </a:bodyPr>
          <a:lstStyle/>
          <a:p>
            <a:pPr algn="ctr">
              <a:lnSpc>
                <a:spcPts val="4950"/>
              </a:lnSpc>
            </a:pPr>
            <a:r>
              <a:rPr lang="en-US" sz="3535" dirty="0">
                <a:solidFill>
                  <a:srgbClr val="FF5E16"/>
                </a:solidFill>
                <a:latin typeface="Poppins Medium"/>
              </a:rPr>
              <a:t>Map composer </a:t>
            </a:r>
          </a:p>
        </p:txBody>
      </p:sp>
      <p:sp>
        <p:nvSpPr>
          <p:cNvPr id="27" name="TextBox 27"/>
          <p:cNvSpPr txBox="1"/>
          <p:nvPr/>
        </p:nvSpPr>
        <p:spPr>
          <a:xfrm>
            <a:off x="4637962" y="6332955"/>
            <a:ext cx="3723816" cy="3640997"/>
          </a:xfrm>
          <a:prstGeom prst="rect">
            <a:avLst/>
          </a:prstGeom>
        </p:spPr>
        <p:txBody>
          <a:bodyPr lIns="0" tIns="0" rIns="0" bIns="0" rtlCol="0" anchor="t">
            <a:spAutoFit/>
          </a:bodyPr>
          <a:lstStyle/>
          <a:p>
            <a:pPr lvl="0" algn="ctr">
              <a:lnSpc>
                <a:spcPct val="110000"/>
              </a:lnSpc>
              <a:spcAft>
                <a:spcPts val="600"/>
              </a:spcAft>
              <a:buSzPts val="1100"/>
              <a:tabLst>
                <a:tab pos="-457200" algn="l"/>
              </a:tabLst>
            </a:pPr>
            <a:r>
              <a:rPr lang="fr-FR" sz="2400" dirty="0">
                <a:solidFill>
                  <a:srgbClr val="FFFFFF"/>
                </a:solidFill>
                <a:latin typeface="Poppins Medium"/>
              </a:rPr>
              <a:t>module dédié aux cartes interactives contenant des données provenant de plusieurs sources telles que le climat, l'eau, l'environnement, la socio-économie et la sécurité etc. </a:t>
            </a:r>
          </a:p>
        </p:txBody>
      </p:sp>
      <p:sp>
        <p:nvSpPr>
          <p:cNvPr id="28" name="TextBox 28"/>
          <p:cNvSpPr txBox="1"/>
          <p:nvPr/>
        </p:nvSpPr>
        <p:spPr>
          <a:xfrm>
            <a:off x="9387267" y="5531121"/>
            <a:ext cx="3347385" cy="607859"/>
          </a:xfrm>
          <a:prstGeom prst="rect">
            <a:avLst/>
          </a:prstGeom>
        </p:spPr>
        <p:txBody>
          <a:bodyPr lIns="0" tIns="0" rIns="0" bIns="0" rtlCol="0" anchor="t">
            <a:spAutoFit/>
          </a:bodyPr>
          <a:lstStyle/>
          <a:p>
            <a:pPr algn="ctr">
              <a:lnSpc>
                <a:spcPts val="4950"/>
              </a:lnSpc>
            </a:pPr>
            <a:r>
              <a:rPr lang="en-US" sz="3535" dirty="0">
                <a:solidFill>
                  <a:srgbClr val="FF5E16"/>
                </a:solidFill>
                <a:latin typeface="Poppins Medium"/>
              </a:rPr>
              <a:t>E-Library</a:t>
            </a:r>
          </a:p>
        </p:txBody>
      </p:sp>
      <p:sp>
        <p:nvSpPr>
          <p:cNvPr id="30" name="TextBox 30"/>
          <p:cNvSpPr txBox="1"/>
          <p:nvPr/>
        </p:nvSpPr>
        <p:spPr>
          <a:xfrm>
            <a:off x="9641554" y="6223799"/>
            <a:ext cx="3347385" cy="3949799"/>
          </a:xfrm>
          <a:prstGeom prst="rect">
            <a:avLst/>
          </a:prstGeom>
        </p:spPr>
        <p:txBody>
          <a:bodyPr lIns="0" tIns="0" rIns="0" bIns="0" rtlCol="0" anchor="t">
            <a:spAutoFit/>
          </a:bodyPr>
          <a:lstStyle/>
          <a:p>
            <a:pPr algn="ctr">
              <a:lnSpc>
                <a:spcPts val="2812"/>
              </a:lnSpc>
            </a:pPr>
            <a:r>
              <a:rPr lang="en-US" sz="2008" dirty="0">
                <a:solidFill>
                  <a:srgbClr val="FFFFFF"/>
                </a:solidFill>
                <a:latin typeface="Poppins Medium"/>
              </a:rPr>
              <a:t> </a:t>
            </a:r>
            <a:r>
              <a:rPr lang="fr-FR" sz="2400" dirty="0">
                <a:solidFill>
                  <a:srgbClr val="FFFFFF"/>
                </a:solidFill>
                <a:latin typeface="Poppins Medium"/>
              </a:rPr>
              <a:t>fournira une source de connaissances centralisée pour une variété de documents dans différents formats. Les documents peuvent être recherchés par type, auteur, année, titre et mots-clés. </a:t>
            </a:r>
            <a:endParaRPr lang="en-US" sz="2400" dirty="0">
              <a:solidFill>
                <a:srgbClr val="FFFFFF"/>
              </a:solidFill>
              <a:latin typeface="Poppins Medium"/>
            </a:endParaRPr>
          </a:p>
        </p:txBody>
      </p:sp>
      <p:sp>
        <p:nvSpPr>
          <p:cNvPr id="31" name="TextBox 31"/>
          <p:cNvSpPr txBox="1"/>
          <p:nvPr/>
        </p:nvSpPr>
        <p:spPr>
          <a:xfrm>
            <a:off x="13486704" y="5415229"/>
            <a:ext cx="4409556" cy="607859"/>
          </a:xfrm>
          <a:prstGeom prst="rect">
            <a:avLst/>
          </a:prstGeom>
        </p:spPr>
        <p:txBody>
          <a:bodyPr wrap="square" lIns="0" tIns="0" rIns="0" bIns="0" rtlCol="0" anchor="t">
            <a:spAutoFit/>
          </a:bodyPr>
          <a:lstStyle/>
          <a:p>
            <a:pPr algn="ctr">
              <a:lnSpc>
                <a:spcPts val="4950"/>
              </a:lnSpc>
            </a:pPr>
            <a:r>
              <a:rPr lang="en-US" sz="3535" dirty="0">
                <a:solidFill>
                  <a:srgbClr val="FF5E16"/>
                </a:solidFill>
                <a:latin typeface="Poppins Medium"/>
              </a:rPr>
              <a:t>Project registry</a:t>
            </a:r>
          </a:p>
        </p:txBody>
      </p:sp>
      <p:sp>
        <p:nvSpPr>
          <p:cNvPr id="33" name="TextBox 33"/>
          <p:cNvSpPr txBox="1"/>
          <p:nvPr/>
        </p:nvSpPr>
        <p:spPr>
          <a:xfrm>
            <a:off x="14332994" y="6314441"/>
            <a:ext cx="3590388" cy="2154436"/>
          </a:xfrm>
          <a:prstGeom prst="rect">
            <a:avLst/>
          </a:prstGeom>
        </p:spPr>
        <p:txBody>
          <a:bodyPr lIns="0" tIns="0" rIns="0" bIns="0" rtlCol="0" anchor="t">
            <a:spAutoFit/>
          </a:bodyPr>
          <a:lstStyle/>
          <a:p>
            <a:pPr algn="ctr">
              <a:lnSpc>
                <a:spcPts val="2812"/>
              </a:lnSpc>
            </a:pPr>
            <a:r>
              <a:rPr lang="en-US" sz="2500" dirty="0">
                <a:solidFill>
                  <a:srgbClr val="FFFFFF"/>
                </a:solidFill>
                <a:latin typeface="Poppins Medium"/>
              </a:rPr>
              <a:t> </a:t>
            </a:r>
            <a:r>
              <a:rPr lang="fr-FR" sz="2400" dirty="0">
                <a:solidFill>
                  <a:srgbClr val="FFFFFF"/>
                </a:solidFill>
                <a:latin typeface="Poppins Medium"/>
              </a:rPr>
              <a:t>intègre la cartographie des interventions des acteurs des projets dans la région du Lac Tchad. </a:t>
            </a:r>
            <a:endParaRPr lang="en-US" sz="2400" dirty="0">
              <a:solidFill>
                <a:srgbClr val="FFFFFF"/>
              </a:solidFill>
              <a:latin typeface="Poppins Medium"/>
            </a:endParaRPr>
          </a:p>
        </p:txBody>
      </p:sp>
      <p:sp>
        <p:nvSpPr>
          <p:cNvPr id="34" name="TextBox 34"/>
          <p:cNvSpPr txBox="1"/>
          <p:nvPr/>
        </p:nvSpPr>
        <p:spPr>
          <a:xfrm>
            <a:off x="2133600" y="469984"/>
            <a:ext cx="11934542" cy="694036"/>
          </a:xfrm>
          <a:prstGeom prst="rect">
            <a:avLst/>
          </a:prstGeom>
        </p:spPr>
        <p:txBody>
          <a:bodyPr wrap="square" lIns="0" tIns="0" rIns="0" bIns="0" rtlCol="0" anchor="t">
            <a:spAutoFit/>
          </a:bodyPr>
          <a:lstStyle/>
          <a:p>
            <a:pPr>
              <a:lnSpc>
                <a:spcPts val="5184"/>
              </a:lnSpc>
            </a:pPr>
            <a:r>
              <a:rPr lang="en-US" sz="5400" dirty="0">
                <a:solidFill>
                  <a:srgbClr val="172842"/>
                </a:solidFill>
                <a:latin typeface="Poppins ExtraBold"/>
              </a:rPr>
              <a:t>Les priorités pour l’année 2022</a:t>
            </a:r>
            <a:endParaRPr lang="fr-BE" sz="5400" dirty="0">
              <a:solidFill>
                <a:srgbClr val="172842"/>
              </a:solidFill>
              <a:latin typeface="Poppins ExtraBold"/>
            </a:endParaRPr>
          </a:p>
        </p:txBody>
      </p:sp>
      <p:sp>
        <p:nvSpPr>
          <p:cNvPr id="35" name="ZoneTexte 34">
            <a:extLst>
              <a:ext uri="{FF2B5EF4-FFF2-40B4-BE49-F238E27FC236}">
                <a16:creationId xmlns:a16="http://schemas.microsoft.com/office/drawing/2014/main" id="{D7E0AAB2-42DF-0CF0-BBC3-9A7D7504589D}"/>
              </a:ext>
            </a:extLst>
          </p:cNvPr>
          <p:cNvSpPr txBox="1"/>
          <p:nvPr/>
        </p:nvSpPr>
        <p:spPr>
          <a:xfrm>
            <a:off x="15638491" y="1016215"/>
            <a:ext cx="2155274" cy="1169551"/>
          </a:xfrm>
          <a:prstGeom prst="rect">
            <a:avLst/>
          </a:prstGeom>
          <a:solidFill>
            <a:schemeClr val="tx2">
              <a:lumMod val="50000"/>
            </a:schemeClr>
          </a:solidFill>
          <a:ln>
            <a:noFill/>
          </a:ln>
        </p:spPr>
        <p:txBody>
          <a:bodyPr wrap="square" rtlCol="0">
            <a:spAutoFit/>
          </a:bodyPr>
          <a:lstStyle/>
          <a:p>
            <a:pPr algn="ctr"/>
            <a:r>
              <a:rPr lang="fr-FR" sz="3500" dirty="0">
                <a:solidFill>
                  <a:schemeClr val="bg1"/>
                </a:solidFill>
                <a:latin typeface="Poppins ExtraBold"/>
              </a:rPr>
              <a:t>8 Modules </a:t>
            </a:r>
          </a:p>
        </p:txBody>
      </p:sp>
      <p:pic>
        <p:nvPicPr>
          <p:cNvPr id="41" name="Image 40">
            <a:extLst>
              <a:ext uri="{FF2B5EF4-FFF2-40B4-BE49-F238E27FC236}">
                <a16:creationId xmlns:a16="http://schemas.microsoft.com/office/drawing/2014/main" id="{127B08A3-6F94-97A2-AAEB-A021B72CB346}"/>
              </a:ext>
            </a:extLst>
          </p:cNvPr>
          <p:cNvPicPr>
            <a:picLocks noChangeAspect="1"/>
          </p:cNvPicPr>
          <p:nvPr/>
        </p:nvPicPr>
        <p:blipFill>
          <a:blip r:embed="rId2"/>
          <a:stretch>
            <a:fillRect/>
          </a:stretch>
        </p:blipFill>
        <p:spPr>
          <a:xfrm>
            <a:off x="9440794" y="2595121"/>
            <a:ext cx="2834310" cy="2740425"/>
          </a:xfrm>
          <a:prstGeom prst="ellipse">
            <a:avLst/>
          </a:prstGeom>
          <a:ln w="76200">
            <a:solidFill>
              <a:schemeClr val="bg1"/>
            </a:solidFill>
          </a:ln>
        </p:spPr>
      </p:pic>
      <p:sp>
        <p:nvSpPr>
          <p:cNvPr id="44" name="Freeform 14">
            <a:extLst>
              <a:ext uri="{FF2B5EF4-FFF2-40B4-BE49-F238E27FC236}">
                <a16:creationId xmlns:a16="http://schemas.microsoft.com/office/drawing/2014/main" id="{AF592192-7B63-01FB-4EBC-A70449600F17}"/>
              </a:ext>
            </a:extLst>
          </p:cNvPr>
          <p:cNvSpPr/>
          <p:nvPr/>
        </p:nvSpPr>
        <p:spPr>
          <a:xfrm>
            <a:off x="304800" y="2595121"/>
            <a:ext cx="2737398" cy="2737398"/>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3"/>
            <a:stretch>
              <a:fillRect l="-6282" r="-6282"/>
            </a:stretch>
          </a:blipFill>
          <a:ln w="76200">
            <a:solidFill>
              <a:srgbClr val="F85C16"/>
            </a:solidFill>
          </a:ln>
        </p:spPr>
        <p:txBody>
          <a:bodyPr/>
          <a:lstStyle/>
          <a:p>
            <a:endParaRPr lang="fr-FR" dirty="0"/>
          </a:p>
        </p:txBody>
      </p:sp>
      <p:sp>
        <p:nvSpPr>
          <p:cNvPr id="48" name="TextBox 19">
            <a:extLst>
              <a:ext uri="{FF2B5EF4-FFF2-40B4-BE49-F238E27FC236}">
                <a16:creationId xmlns:a16="http://schemas.microsoft.com/office/drawing/2014/main" id="{25CB5BAD-12AC-82DE-1590-E68685E9A99F}"/>
              </a:ext>
            </a:extLst>
          </p:cNvPr>
          <p:cNvSpPr txBox="1"/>
          <p:nvPr/>
        </p:nvSpPr>
        <p:spPr>
          <a:xfrm>
            <a:off x="2489845" y="2516204"/>
            <a:ext cx="617535" cy="818961"/>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1</a:t>
            </a:r>
          </a:p>
        </p:txBody>
      </p:sp>
      <p:grpSp>
        <p:nvGrpSpPr>
          <p:cNvPr id="49" name="Groupe 48">
            <a:extLst>
              <a:ext uri="{FF2B5EF4-FFF2-40B4-BE49-F238E27FC236}">
                <a16:creationId xmlns:a16="http://schemas.microsoft.com/office/drawing/2014/main" id="{B738022F-C92D-F805-CC4E-BF64992356E4}"/>
              </a:ext>
            </a:extLst>
          </p:cNvPr>
          <p:cNvGrpSpPr/>
          <p:nvPr/>
        </p:nvGrpSpPr>
        <p:grpSpPr>
          <a:xfrm>
            <a:off x="2352845" y="4384443"/>
            <a:ext cx="1075783" cy="1060322"/>
            <a:chOff x="2438400" y="7236365"/>
            <a:chExt cx="1075783" cy="1060322"/>
          </a:xfrm>
        </p:grpSpPr>
        <p:grpSp>
          <p:nvGrpSpPr>
            <p:cNvPr id="50" name="Group 12">
              <a:extLst>
                <a:ext uri="{FF2B5EF4-FFF2-40B4-BE49-F238E27FC236}">
                  <a16:creationId xmlns:a16="http://schemas.microsoft.com/office/drawing/2014/main" id="{3C40086D-A1CE-6A9F-F037-7B053952F922}"/>
                </a:ext>
              </a:extLst>
            </p:cNvPr>
            <p:cNvGrpSpPr/>
            <p:nvPr/>
          </p:nvGrpSpPr>
          <p:grpSpPr>
            <a:xfrm>
              <a:off x="2438400" y="7236365"/>
              <a:ext cx="1075783" cy="1060322"/>
              <a:chOff x="-108693" y="-1905"/>
              <a:chExt cx="6444525" cy="6351905"/>
            </a:xfrm>
          </p:grpSpPr>
          <p:sp>
            <p:nvSpPr>
              <p:cNvPr id="52" name="Freeform 13">
                <a:extLst>
                  <a:ext uri="{FF2B5EF4-FFF2-40B4-BE49-F238E27FC236}">
                    <a16:creationId xmlns:a16="http://schemas.microsoft.com/office/drawing/2014/main" id="{EF3BD85F-1AA1-A76C-3F0B-E13D0119271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53" name="Freeform 13">
                <a:extLst>
                  <a:ext uri="{FF2B5EF4-FFF2-40B4-BE49-F238E27FC236}">
                    <a16:creationId xmlns:a16="http://schemas.microsoft.com/office/drawing/2014/main" id="{5960CB33-D4EA-2206-EDC8-B4C0779A71AD}"/>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grpSp>
        <p:sp>
          <p:nvSpPr>
            <p:cNvPr id="51" name="TextBox 19">
              <a:extLst>
                <a:ext uri="{FF2B5EF4-FFF2-40B4-BE49-F238E27FC236}">
                  <a16:creationId xmlns:a16="http://schemas.microsoft.com/office/drawing/2014/main" id="{C834D2DE-FD74-C116-BB33-455E2E00B1E8}"/>
                </a:ext>
              </a:extLst>
            </p:cNvPr>
            <p:cNvSpPr txBox="1"/>
            <p:nvPr/>
          </p:nvSpPr>
          <p:spPr>
            <a:xfrm>
              <a:off x="2677778" y="7290529"/>
              <a:ext cx="617535" cy="818961"/>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1</a:t>
              </a:r>
            </a:p>
          </p:txBody>
        </p:sp>
      </p:grpSp>
      <p:grpSp>
        <p:nvGrpSpPr>
          <p:cNvPr id="54" name="Groupe 53">
            <a:extLst>
              <a:ext uri="{FF2B5EF4-FFF2-40B4-BE49-F238E27FC236}">
                <a16:creationId xmlns:a16="http://schemas.microsoft.com/office/drawing/2014/main" id="{6B3D00B7-CA54-1E00-5F40-590BB99C8707}"/>
              </a:ext>
            </a:extLst>
          </p:cNvPr>
          <p:cNvGrpSpPr/>
          <p:nvPr/>
        </p:nvGrpSpPr>
        <p:grpSpPr>
          <a:xfrm>
            <a:off x="7166038" y="4197246"/>
            <a:ext cx="1075783" cy="1060322"/>
            <a:chOff x="2438400" y="7236365"/>
            <a:chExt cx="1075783" cy="1060322"/>
          </a:xfrm>
        </p:grpSpPr>
        <p:grpSp>
          <p:nvGrpSpPr>
            <p:cNvPr id="55" name="Group 12">
              <a:extLst>
                <a:ext uri="{FF2B5EF4-FFF2-40B4-BE49-F238E27FC236}">
                  <a16:creationId xmlns:a16="http://schemas.microsoft.com/office/drawing/2014/main" id="{88E766CA-5EB6-FBEC-1978-7E3F6906754F}"/>
                </a:ext>
              </a:extLst>
            </p:cNvPr>
            <p:cNvGrpSpPr/>
            <p:nvPr/>
          </p:nvGrpSpPr>
          <p:grpSpPr>
            <a:xfrm>
              <a:off x="2438400" y="7236365"/>
              <a:ext cx="1075783" cy="1060322"/>
              <a:chOff x="-108693" y="-1905"/>
              <a:chExt cx="6444525" cy="6351905"/>
            </a:xfrm>
          </p:grpSpPr>
          <p:sp>
            <p:nvSpPr>
              <p:cNvPr id="57" name="Freeform 13">
                <a:extLst>
                  <a:ext uri="{FF2B5EF4-FFF2-40B4-BE49-F238E27FC236}">
                    <a16:creationId xmlns:a16="http://schemas.microsoft.com/office/drawing/2014/main" id="{D63631BA-32E0-0FA4-C382-3CBE7A6FA72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58" name="Freeform 13">
                <a:extLst>
                  <a:ext uri="{FF2B5EF4-FFF2-40B4-BE49-F238E27FC236}">
                    <a16:creationId xmlns:a16="http://schemas.microsoft.com/office/drawing/2014/main" id="{710A7496-0C20-2F4D-894D-2A2D15876A2B}"/>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grpSp>
        <p:sp>
          <p:nvSpPr>
            <p:cNvPr id="56" name="TextBox 19">
              <a:extLst>
                <a:ext uri="{FF2B5EF4-FFF2-40B4-BE49-F238E27FC236}">
                  <a16:creationId xmlns:a16="http://schemas.microsoft.com/office/drawing/2014/main" id="{095248DE-E627-1563-BA9B-E10FFB0D51C5}"/>
                </a:ext>
              </a:extLst>
            </p:cNvPr>
            <p:cNvSpPr txBox="1"/>
            <p:nvPr/>
          </p:nvSpPr>
          <p:spPr>
            <a:xfrm>
              <a:off x="2677778" y="7290529"/>
              <a:ext cx="617535" cy="767582"/>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2</a:t>
              </a:r>
            </a:p>
          </p:txBody>
        </p:sp>
      </p:grpSp>
      <p:grpSp>
        <p:nvGrpSpPr>
          <p:cNvPr id="59" name="Groupe 58">
            <a:extLst>
              <a:ext uri="{FF2B5EF4-FFF2-40B4-BE49-F238E27FC236}">
                <a16:creationId xmlns:a16="http://schemas.microsoft.com/office/drawing/2014/main" id="{3E8F8421-EDB4-4759-071C-8FF759EFA429}"/>
              </a:ext>
            </a:extLst>
          </p:cNvPr>
          <p:cNvGrpSpPr/>
          <p:nvPr/>
        </p:nvGrpSpPr>
        <p:grpSpPr>
          <a:xfrm>
            <a:off x="11658869" y="4105993"/>
            <a:ext cx="1075783" cy="1060322"/>
            <a:chOff x="2438400" y="7236365"/>
            <a:chExt cx="1075783" cy="1060322"/>
          </a:xfrm>
        </p:grpSpPr>
        <p:grpSp>
          <p:nvGrpSpPr>
            <p:cNvPr id="60" name="Group 12">
              <a:extLst>
                <a:ext uri="{FF2B5EF4-FFF2-40B4-BE49-F238E27FC236}">
                  <a16:creationId xmlns:a16="http://schemas.microsoft.com/office/drawing/2014/main" id="{1D4D754F-04F3-12E2-482B-4D6283E71BCD}"/>
                </a:ext>
              </a:extLst>
            </p:cNvPr>
            <p:cNvGrpSpPr/>
            <p:nvPr/>
          </p:nvGrpSpPr>
          <p:grpSpPr>
            <a:xfrm>
              <a:off x="2438400" y="7236365"/>
              <a:ext cx="1075783" cy="1060322"/>
              <a:chOff x="-108693" y="-1905"/>
              <a:chExt cx="6444525" cy="6351905"/>
            </a:xfrm>
          </p:grpSpPr>
          <p:sp>
            <p:nvSpPr>
              <p:cNvPr id="62" name="Freeform 13">
                <a:extLst>
                  <a:ext uri="{FF2B5EF4-FFF2-40B4-BE49-F238E27FC236}">
                    <a16:creationId xmlns:a16="http://schemas.microsoft.com/office/drawing/2014/main" id="{50E653A4-8EAE-70D3-C00C-858185C8366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63" name="Freeform 13">
                <a:extLst>
                  <a:ext uri="{FF2B5EF4-FFF2-40B4-BE49-F238E27FC236}">
                    <a16:creationId xmlns:a16="http://schemas.microsoft.com/office/drawing/2014/main" id="{A5FC9212-7386-1F90-3633-CB5C7ADC7763}"/>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grpSp>
        <p:sp>
          <p:nvSpPr>
            <p:cNvPr id="61" name="TextBox 19">
              <a:extLst>
                <a:ext uri="{FF2B5EF4-FFF2-40B4-BE49-F238E27FC236}">
                  <a16:creationId xmlns:a16="http://schemas.microsoft.com/office/drawing/2014/main" id="{C652D208-9AAA-1B16-7175-5C69BB012FBE}"/>
                </a:ext>
              </a:extLst>
            </p:cNvPr>
            <p:cNvSpPr txBox="1"/>
            <p:nvPr/>
          </p:nvSpPr>
          <p:spPr>
            <a:xfrm>
              <a:off x="2677778" y="7290529"/>
              <a:ext cx="617535" cy="767582"/>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3</a:t>
              </a:r>
            </a:p>
          </p:txBody>
        </p:sp>
      </p:grpSp>
      <p:grpSp>
        <p:nvGrpSpPr>
          <p:cNvPr id="64" name="Groupe 63">
            <a:extLst>
              <a:ext uri="{FF2B5EF4-FFF2-40B4-BE49-F238E27FC236}">
                <a16:creationId xmlns:a16="http://schemas.microsoft.com/office/drawing/2014/main" id="{BC1BDC38-AE32-5E5B-B2F5-D2AAFFBB4F12}"/>
              </a:ext>
            </a:extLst>
          </p:cNvPr>
          <p:cNvGrpSpPr/>
          <p:nvPr/>
        </p:nvGrpSpPr>
        <p:grpSpPr>
          <a:xfrm>
            <a:off x="16717982" y="4367680"/>
            <a:ext cx="1075783" cy="1060322"/>
            <a:chOff x="2438400" y="7236365"/>
            <a:chExt cx="1075783" cy="1060322"/>
          </a:xfrm>
        </p:grpSpPr>
        <p:grpSp>
          <p:nvGrpSpPr>
            <p:cNvPr id="65" name="Group 12">
              <a:extLst>
                <a:ext uri="{FF2B5EF4-FFF2-40B4-BE49-F238E27FC236}">
                  <a16:creationId xmlns:a16="http://schemas.microsoft.com/office/drawing/2014/main" id="{EDB8005E-2B47-4851-1417-96008A9B0AC4}"/>
                </a:ext>
              </a:extLst>
            </p:cNvPr>
            <p:cNvGrpSpPr/>
            <p:nvPr/>
          </p:nvGrpSpPr>
          <p:grpSpPr>
            <a:xfrm>
              <a:off x="2438400" y="7236365"/>
              <a:ext cx="1075783" cy="1060322"/>
              <a:chOff x="-108693" y="-1905"/>
              <a:chExt cx="6444525" cy="6351905"/>
            </a:xfrm>
          </p:grpSpPr>
          <p:sp>
            <p:nvSpPr>
              <p:cNvPr id="67" name="Freeform 13">
                <a:extLst>
                  <a:ext uri="{FF2B5EF4-FFF2-40B4-BE49-F238E27FC236}">
                    <a16:creationId xmlns:a16="http://schemas.microsoft.com/office/drawing/2014/main" id="{96A6B852-4C3C-C8E2-3331-E069F6A7D8D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68" name="Freeform 13">
                <a:extLst>
                  <a:ext uri="{FF2B5EF4-FFF2-40B4-BE49-F238E27FC236}">
                    <a16:creationId xmlns:a16="http://schemas.microsoft.com/office/drawing/2014/main" id="{55402B8F-856A-F48A-2C46-194291E52CDE}"/>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grpSp>
        <p:sp>
          <p:nvSpPr>
            <p:cNvPr id="66" name="TextBox 19">
              <a:extLst>
                <a:ext uri="{FF2B5EF4-FFF2-40B4-BE49-F238E27FC236}">
                  <a16:creationId xmlns:a16="http://schemas.microsoft.com/office/drawing/2014/main" id="{22674E2F-D415-7264-4486-A89FFFE9AFD0}"/>
                </a:ext>
              </a:extLst>
            </p:cNvPr>
            <p:cNvSpPr txBox="1"/>
            <p:nvPr/>
          </p:nvSpPr>
          <p:spPr>
            <a:xfrm>
              <a:off x="2677778" y="7290529"/>
              <a:ext cx="617535" cy="767582"/>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4</a:t>
              </a:r>
            </a:p>
          </p:txBody>
        </p:sp>
      </p:grpSp>
      <p:grpSp>
        <p:nvGrpSpPr>
          <p:cNvPr id="42" name="Groupe 41">
            <a:extLst>
              <a:ext uri="{FF2B5EF4-FFF2-40B4-BE49-F238E27FC236}">
                <a16:creationId xmlns:a16="http://schemas.microsoft.com/office/drawing/2014/main" id="{0EF84804-BB75-6C91-058C-FE97CD9DDB56}"/>
              </a:ext>
            </a:extLst>
          </p:cNvPr>
          <p:cNvGrpSpPr/>
          <p:nvPr/>
        </p:nvGrpSpPr>
        <p:grpSpPr>
          <a:xfrm>
            <a:off x="257159" y="146489"/>
            <a:ext cx="1876441" cy="1187989"/>
            <a:chOff x="198169" y="723900"/>
            <a:chExt cx="1876441" cy="1187989"/>
          </a:xfrm>
        </p:grpSpPr>
        <p:sp>
          <p:nvSpPr>
            <p:cNvPr id="43" name="ZoneTexte 42">
              <a:extLst>
                <a:ext uri="{FF2B5EF4-FFF2-40B4-BE49-F238E27FC236}">
                  <a16:creationId xmlns:a16="http://schemas.microsoft.com/office/drawing/2014/main" id="{0ECB2002-77DD-1590-50C0-FA9EA92C0190}"/>
                </a:ext>
              </a:extLst>
            </p:cNvPr>
            <p:cNvSpPr txBox="1"/>
            <p:nvPr/>
          </p:nvSpPr>
          <p:spPr>
            <a:xfrm>
              <a:off x="198169" y="723900"/>
              <a:ext cx="1876441" cy="1187989"/>
            </a:xfrm>
            <a:prstGeom prst="rect">
              <a:avLst/>
            </a:prstGeom>
            <a:solidFill>
              <a:srgbClr val="F85C16"/>
            </a:solidFill>
            <a:ln w="76200">
              <a:solidFill>
                <a:schemeClr val="bg1"/>
              </a:solidFill>
            </a:ln>
          </p:spPr>
          <p:txBody>
            <a:bodyPr wrap="square" rtlCol="0">
              <a:spAutoFit/>
            </a:bodyPr>
            <a:lstStyle/>
            <a:p>
              <a:endParaRPr lang="fr-FR" dirty="0"/>
            </a:p>
          </p:txBody>
        </p:sp>
        <p:sp>
          <p:nvSpPr>
            <p:cNvPr id="45" name="TextBox 35">
              <a:extLst>
                <a:ext uri="{FF2B5EF4-FFF2-40B4-BE49-F238E27FC236}">
                  <a16:creationId xmlns:a16="http://schemas.microsoft.com/office/drawing/2014/main" id="{C745975C-5EC9-B90F-FBC3-F01B4B96F7A4}"/>
                </a:ext>
              </a:extLst>
            </p:cNvPr>
            <p:cNvSpPr txBox="1"/>
            <p:nvPr/>
          </p:nvSpPr>
          <p:spPr>
            <a:xfrm>
              <a:off x="447945" y="993591"/>
              <a:ext cx="1033045" cy="632866"/>
            </a:xfrm>
            <a:prstGeom prst="rect">
              <a:avLst/>
            </a:prstGeom>
          </p:spPr>
          <p:txBody>
            <a:bodyPr wrap="square" lIns="0" tIns="0" rIns="0" bIns="0" rtlCol="0" anchor="t">
              <a:spAutoFit/>
            </a:bodyPr>
            <a:lstStyle/>
            <a:p>
              <a:pPr algn="ctr">
                <a:lnSpc>
                  <a:spcPts val="4887"/>
                </a:lnSpc>
              </a:pPr>
              <a:r>
                <a:rPr lang="en-US" sz="4500" dirty="0">
                  <a:solidFill>
                    <a:schemeClr val="bg1"/>
                  </a:solidFill>
                  <a:latin typeface="Poppins"/>
                </a:rPr>
                <a:t>3.2</a:t>
              </a:r>
            </a:p>
          </p:txBody>
        </p:sp>
      </p:grpSp>
      <p:pic>
        <p:nvPicPr>
          <p:cNvPr id="5" name="Image 4">
            <a:extLst>
              <a:ext uri="{FF2B5EF4-FFF2-40B4-BE49-F238E27FC236}">
                <a16:creationId xmlns:a16="http://schemas.microsoft.com/office/drawing/2014/main" id="{67012C99-BCE4-15BD-F1BE-10FDD59FFA71}"/>
              </a:ext>
            </a:extLst>
          </p:cNvPr>
          <p:cNvPicPr>
            <a:picLocks noChangeAspect="1"/>
          </p:cNvPicPr>
          <p:nvPr/>
        </p:nvPicPr>
        <p:blipFill>
          <a:blip r:embed="rId4"/>
          <a:stretch>
            <a:fillRect/>
          </a:stretch>
        </p:blipFill>
        <p:spPr>
          <a:xfrm>
            <a:off x="14559181" y="2566329"/>
            <a:ext cx="2571212" cy="2442405"/>
          </a:xfrm>
          <a:prstGeom prst="ellipse">
            <a:avLst/>
          </a:prstGeom>
        </p:spPr>
      </p:pic>
      <p:pic>
        <p:nvPicPr>
          <p:cNvPr id="7" name="Image 6">
            <a:extLst>
              <a:ext uri="{FF2B5EF4-FFF2-40B4-BE49-F238E27FC236}">
                <a16:creationId xmlns:a16="http://schemas.microsoft.com/office/drawing/2014/main" id="{34065F82-1242-D066-89A9-C8543D84797C}"/>
              </a:ext>
            </a:extLst>
          </p:cNvPr>
          <p:cNvPicPr>
            <a:picLocks noChangeAspect="1"/>
          </p:cNvPicPr>
          <p:nvPr/>
        </p:nvPicPr>
        <p:blipFill>
          <a:blip r:embed="rId5"/>
          <a:stretch>
            <a:fillRect/>
          </a:stretch>
        </p:blipFill>
        <p:spPr>
          <a:xfrm>
            <a:off x="5214853" y="2566329"/>
            <a:ext cx="2520525" cy="2566630"/>
          </a:xfrm>
          <a:prstGeom prst="ellipse">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459" y="5029339"/>
            <a:ext cx="18288000" cy="5372396"/>
            <a:chOff x="0" y="0"/>
            <a:chExt cx="6671512" cy="1390578"/>
          </a:xfrm>
        </p:grpSpPr>
        <p:sp>
          <p:nvSpPr>
            <p:cNvPr id="3" name="Freeform 3"/>
            <p:cNvSpPr/>
            <p:nvPr/>
          </p:nvSpPr>
          <p:spPr>
            <a:xfrm>
              <a:off x="0" y="0"/>
              <a:ext cx="6671512" cy="1390578"/>
            </a:xfrm>
            <a:custGeom>
              <a:avLst/>
              <a:gdLst/>
              <a:ahLst/>
              <a:cxnLst/>
              <a:rect l="l" t="t" r="r" b="b"/>
              <a:pathLst>
                <a:path w="6671512" h="1390578">
                  <a:moveTo>
                    <a:pt x="0" y="0"/>
                  </a:moveTo>
                  <a:lnTo>
                    <a:pt x="6671512" y="0"/>
                  </a:lnTo>
                  <a:lnTo>
                    <a:pt x="6671512" y="1390578"/>
                  </a:lnTo>
                  <a:lnTo>
                    <a:pt x="0" y="1390578"/>
                  </a:lnTo>
                  <a:close/>
                </a:path>
              </a:pathLst>
            </a:custGeom>
            <a:solidFill>
              <a:srgbClr val="172842"/>
            </a:solidFill>
          </p:spPr>
        </p:sp>
      </p:grpSp>
      <p:sp>
        <p:nvSpPr>
          <p:cNvPr id="22" name="TextBox 22"/>
          <p:cNvSpPr txBox="1"/>
          <p:nvPr/>
        </p:nvSpPr>
        <p:spPr>
          <a:xfrm>
            <a:off x="60154" y="5238391"/>
            <a:ext cx="4185739" cy="1087990"/>
          </a:xfrm>
          <a:prstGeom prst="rect">
            <a:avLst/>
          </a:prstGeom>
        </p:spPr>
        <p:txBody>
          <a:bodyPr wrap="square" lIns="0" tIns="0" rIns="0" bIns="0" rtlCol="0" anchor="t">
            <a:spAutoFit/>
          </a:bodyPr>
          <a:lstStyle/>
          <a:p>
            <a:pPr algn="ctr"/>
            <a:r>
              <a:rPr lang="en-US" sz="3535" dirty="0">
                <a:solidFill>
                  <a:srgbClr val="FF5E16"/>
                </a:solidFill>
                <a:latin typeface="Poppins Medium"/>
              </a:rPr>
              <a:t>Calendar &amp; Events</a:t>
            </a:r>
          </a:p>
          <a:p>
            <a:pPr algn="ctr"/>
            <a:r>
              <a:rPr lang="en-US" sz="3535" dirty="0">
                <a:solidFill>
                  <a:srgbClr val="FF5E16"/>
                </a:solidFill>
                <a:latin typeface="Poppins Medium"/>
              </a:rPr>
              <a:t> </a:t>
            </a:r>
          </a:p>
        </p:txBody>
      </p:sp>
      <p:sp>
        <p:nvSpPr>
          <p:cNvPr id="24" name="TextBox 24"/>
          <p:cNvSpPr txBox="1"/>
          <p:nvPr/>
        </p:nvSpPr>
        <p:spPr>
          <a:xfrm>
            <a:off x="87331" y="5903497"/>
            <a:ext cx="3692815" cy="3221459"/>
          </a:xfrm>
          <a:prstGeom prst="rect">
            <a:avLst/>
          </a:prstGeom>
        </p:spPr>
        <p:txBody>
          <a:bodyPr wrap="square" lIns="0" tIns="0" rIns="0" bIns="0" rtlCol="0" anchor="t">
            <a:spAutoFit/>
          </a:bodyPr>
          <a:lstStyle/>
          <a:p>
            <a:pPr lvl="0" algn="ctr">
              <a:lnSpc>
                <a:spcPct val="110000"/>
              </a:lnSpc>
              <a:spcAft>
                <a:spcPts val="600"/>
              </a:spcAft>
              <a:buSzPts val="1100"/>
              <a:tabLst>
                <a:tab pos="-457200" algn="l"/>
              </a:tabLst>
            </a:pPr>
            <a:r>
              <a:rPr lang="fr-FR" sz="2400" dirty="0">
                <a:solidFill>
                  <a:srgbClr val="FFFFFF"/>
                </a:solidFill>
                <a:latin typeface="Poppins Medium"/>
              </a:rPr>
              <a:t>intègre un calendrier en ligne avec la possibilité de programmer ou d’automatiser des événements tels que des conférences, des ateliers, des rencontres, des réunions etc. </a:t>
            </a:r>
          </a:p>
        </p:txBody>
      </p:sp>
      <p:sp>
        <p:nvSpPr>
          <p:cNvPr id="25" name="TextBox 25"/>
          <p:cNvSpPr txBox="1"/>
          <p:nvPr/>
        </p:nvSpPr>
        <p:spPr>
          <a:xfrm>
            <a:off x="4921923" y="5351320"/>
            <a:ext cx="2466620" cy="607859"/>
          </a:xfrm>
          <a:prstGeom prst="rect">
            <a:avLst/>
          </a:prstGeom>
        </p:spPr>
        <p:txBody>
          <a:bodyPr wrap="square" lIns="0" tIns="0" rIns="0" bIns="0" rtlCol="0" anchor="t">
            <a:spAutoFit/>
          </a:bodyPr>
          <a:lstStyle/>
          <a:p>
            <a:pPr algn="ctr">
              <a:lnSpc>
                <a:spcPts val="4950"/>
              </a:lnSpc>
            </a:pPr>
            <a:r>
              <a:rPr lang="en-US" sz="3535" dirty="0">
                <a:solidFill>
                  <a:srgbClr val="FF5E16"/>
                </a:solidFill>
                <a:latin typeface="Poppins Medium"/>
              </a:rPr>
              <a:t>FAQ </a:t>
            </a:r>
          </a:p>
        </p:txBody>
      </p:sp>
      <p:sp>
        <p:nvSpPr>
          <p:cNvPr id="27" name="TextBox 27"/>
          <p:cNvSpPr txBox="1"/>
          <p:nvPr/>
        </p:nvSpPr>
        <p:spPr>
          <a:xfrm>
            <a:off x="4775200" y="6041411"/>
            <a:ext cx="3652840" cy="3231654"/>
          </a:xfrm>
          <a:prstGeom prst="rect">
            <a:avLst/>
          </a:prstGeom>
        </p:spPr>
        <p:txBody>
          <a:bodyPr wrap="square" lIns="0" tIns="0" rIns="0" bIns="0" rtlCol="0" anchor="t">
            <a:spAutoFit/>
          </a:bodyPr>
          <a:lstStyle/>
          <a:p>
            <a:pPr algn="ctr">
              <a:lnSpc>
                <a:spcPts val="2848"/>
              </a:lnSpc>
            </a:pPr>
            <a:r>
              <a:rPr lang="fr-FR" sz="2400" dirty="0">
                <a:solidFill>
                  <a:srgbClr val="FFFFFF"/>
                </a:solidFill>
                <a:latin typeface="Poppins Medium"/>
              </a:rPr>
              <a:t>Il s’agit de fournir publiquement à tous les utilisateurs les questions les plus urgentes et récurrentes adressées aux Experts thématiques de la CBLT et aux administrateurs KMP.</a:t>
            </a:r>
            <a:endParaRPr lang="en-US" sz="2400" dirty="0">
              <a:solidFill>
                <a:srgbClr val="FFFFFF"/>
              </a:solidFill>
              <a:latin typeface="Poppins Medium"/>
            </a:endParaRPr>
          </a:p>
        </p:txBody>
      </p:sp>
      <p:sp>
        <p:nvSpPr>
          <p:cNvPr id="28" name="TextBox 28"/>
          <p:cNvSpPr txBox="1"/>
          <p:nvPr/>
        </p:nvSpPr>
        <p:spPr>
          <a:xfrm>
            <a:off x="8195229" y="5305837"/>
            <a:ext cx="5701900" cy="608500"/>
          </a:xfrm>
          <a:prstGeom prst="rect">
            <a:avLst/>
          </a:prstGeom>
        </p:spPr>
        <p:txBody>
          <a:bodyPr wrap="square" lIns="0" tIns="0" rIns="0" bIns="0" rtlCol="0" anchor="t">
            <a:spAutoFit/>
          </a:bodyPr>
          <a:lstStyle/>
          <a:p>
            <a:pPr algn="ctr">
              <a:lnSpc>
                <a:spcPts val="4950"/>
              </a:lnSpc>
            </a:pPr>
            <a:r>
              <a:rPr lang="fr-FR" sz="3535" dirty="0">
                <a:solidFill>
                  <a:srgbClr val="FF5E16"/>
                </a:solidFill>
                <a:latin typeface="Poppins Medium"/>
              </a:rPr>
              <a:t>Integration of Datasets</a:t>
            </a:r>
            <a:endParaRPr lang="en-US" sz="3535" dirty="0">
              <a:solidFill>
                <a:srgbClr val="FF5E16"/>
              </a:solidFill>
              <a:latin typeface="Poppins Medium"/>
            </a:endParaRPr>
          </a:p>
        </p:txBody>
      </p:sp>
      <p:sp>
        <p:nvSpPr>
          <p:cNvPr id="30" name="TextBox 30"/>
          <p:cNvSpPr txBox="1"/>
          <p:nvPr/>
        </p:nvSpPr>
        <p:spPr>
          <a:xfrm>
            <a:off x="9410394" y="6056860"/>
            <a:ext cx="3347385" cy="1436291"/>
          </a:xfrm>
          <a:prstGeom prst="rect">
            <a:avLst/>
          </a:prstGeom>
        </p:spPr>
        <p:txBody>
          <a:bodyPr lIns="0" tIns="0" rIns="0" bIns="0" rtlCol="0" anchor="t">
            <a:spAutoFit/>
          </a:bodyPr>
          <a:lstStyle/>
          <a:p>
            <a:pPr algn="ctr">
              <a:lnSpc>
                <a:spcPts val="2812"/>
              </a:lnSpc>
            </a:pPr>
            <a:r>
              <a:rPr lang="en-US" sz="2400" dirty="0">
                <a:solidFill>
                  <a:srgbClr val="FFFFFF"/>
                </a:solidFill>
                <a:latin typeface="Poppins Medium"/>
              </a:rPr>
              <a:t> 8 secteurs et 24 indicateurs clés sont identifies pour alimenter la KMP. </a:t>
            </a:r>
          </a:p>
        </p:txBody>
      </p:sp>
      <p:sp>
        <p:nvSpPr>
          <p:cNvPr id="31" name="TextBox 31"/>
          <p:cNvSpPr txBox="1"/>
          <p:nvPr/>
        </p:nvSpPr>
        <p:spPr>
          <a:xfrm>
            <a:off x="13791113" y="5351279"/>
            <a:ext cx="4409556" cy="607859"/>
          </a:xfrm>
          <a:prstGeom prst="rect">
            <a:avLst/>
          </a:prstGeom>
        </p:spPr>
        <p:txBody>
          <a:bodyPr wrap="square" lIns="0" tIns="0" rIns="0" bIns="0" rtlCol="0" anchor="t">
            <a:spAutoFit/>
          </a:bodyPr>
          <a:lstStyle/>
          <a:p>
            <a:pPr algn="ctr">
              <a:lnSpc>
                <a:spcPts val="4950"/>
              </a:lnSpc>
            </a:pPr>
            <a:r>
              <a:rPr lang="en-US" sz="3535" dirty="0">
                <a:solidFill>
                  <a:srgbClr val="FF5E16"/>
                </a:solidFill>
                <a:latin typeface="Poppins Medium"/>
              </a:rPr>
              <a:t>Mobile application</a:t>
            </a:r>
          </a:p>
        </p:txBody>
      </p:sp>
      <p:sp>
        <p:nvSpPr>
          <p:cNvPr id="33" name="TextBox 33"/>
          <p:cNvSpPr txBox="1"/>
          <p:nvPr/>
        </p:nvSpPr>
        <p:spPr>
          <a:xfrm>
            <a:off x="14116238" y="6146844"/>
            <a:ext cx="3652840" cy="2513509"/>
          </a:xfrm>
          <a:prstGeom prst="rect">
            <a:avLst/>
          </a:prstGeom>
        </p:spPr>
        <p:txBody>
          <a:bodyPr wrap="square" lIns="0" tIns="0" rIns="0" bIns="0" rtlCol="0" anchor="t">
            <a:spAutoFit/>
          </a:bodyPr>
          <a:lstStyle/>
          <a:p>
            <a:pPr algn="ctr">
              <a:lnSpc>
                <a:spcPts val="2812"/>
              </a:lnSpc>
            </a:pPr>
            <a:r>
              <a:rPr lang="en-US" sz="2008" dirty="0">
                <a:solidFill>
                  <a:srgbClr val="FFFFFF"/>
                </a:solidFill>
                <a:latin typeface="Poppins Medium"/>
              </a:rPr>
              <a:t> </a:t>
            </a:r>
            <a:r>
              <a:rPr lang="de-DE" sz="2400" dirty="0">
                <a:solidFill>
                  <a:srgbClr val="FFFFFF"/>
                </a:solidFill>
                <a:latin typeface="Poppins Medium"/>
              </a:rPr>
              <a:t>C‘est une application </a:t>
            </a:r>
            <a:r>
              <a:rPr lang="de-DE" sz="2400" dirty="0" err="1">
                <a:solidFill>
                  <a:srgbClr val="FFFFFF"/>
                </a:solidFill>
                <a:latin typeface="Poppins Medium"/>
              </a:rPr>
              <a:t>qui</a:t>
            </a:r>
            <a:r>
              <a:rPr lang="de-DE" sz="2400" dirty="0">
                <a:solidFill>
                  <a:srgbClr val="FFFFFF"/>
                </a:solidFill>
                <a:latin typeface="Poppins Medium"/>
              </a:rPr>
              <a:t> </a:t>
            </a:r>
            <a:r>
              <a:rPr lang="de-DE" sz="2400" dirty="0" err="1">
                <a:solidFill>
                  <a:srgbClr val="FFFFFF"/>
                </a:solidFill>
                <a:latin typeface="Poppins Medium"/>
              </a:rPr>
              <a:t>va</a:t>
            </a:r>
            <a:r>
              <a:rPr lang="de-DE" sz="2400" dirty="0">
                <a:solidFill>
                  <a:srgbClr val="FFFFFF"/>
                </a:solidFill>
                <a:latin typeface="Poppins Medium"/>
              </a:rPr>
              <a:t> </a:t>
            </a:r>
            <a:r>
              <a:rPr lang="de-DE" sz="2400" dirty="0" err="1">
                <a:solidFill>
                  <a:srgbClr val="FFFFFF"/>
                </a:solidFill>
                <a:latin typeface="Poppins Medium"/>
              </a:rPr>
              <a:t>être</a:t>
            </a:r>
            <a:r>
              <a:rPr lang="de-DE" sz="2400" dirty="0">
                <a:solidFill>
                  <a:srgbClr val="FFFFFF"/>
                </a:solidFill>
                <a:latin typeface="Poppins Medium"/>
              </a:rPr>
              <a:t> accessible à </a:t>
            </a:r>
            <a:r>
              <a:rPr lang="de-DE" sz="2400" dirty="0" err="1">
                <a:solidFill>
                  <a:srgbClr val="FFFFFF"/>
                </a:solidFill>
                <a:latin typeface="Poppins Medium"/>
              </a:rPr>
              <a:t>partir</a:t>
            </a:r>
            <a:r>
              <a:rPr lang="de-DE" sz="2400" dirty="0">
                <a:solidFill>
                  <a:srgbClr val="FFFFFF"/>
                </a:solidFill>
                <a:latin typeface="Poppins Medium"/>
              </a:rPr>
              <a:t> </a:t>
            </a:r>
            <a:r>
              <a:rPr lang="de-DE" sz="2400" dirty="0" err="1">
                <a:solidFill>
                  <a:srgbClr val="FFFFFF"/>
                </a:solidFill>
                <a:latin typeface="Poppins Medium"/>
              </a:rPr>
              <a:t>d'un</a:t>
            </a:r>
            <a:r>
              <a:rPr lang="de-DE" sz="2400" dirty="0">
                <a:solidFill>
                  <a:srgbClr val="FFFFFF"/>
                </a:solidFill>
                <a:latin typeface="Poppins Medium"/>
              </a:rPr>
              <a:t> </a:t>
            </a:r>
            <a:r>
              <a:rPr lang="de-DE" sz="2400" dirty="0" err="1">
                <a:solidFill>
                  <a:srgbClr val="FFFFFF"/>
                </a:solidFill>
                <a:latin typeface="Poppins Medium"/>
              </a:rPr>
              <a:t>smartphone</a:t>
            </a:r>
            <a:r>
              <a:rPr lang="de-DE" sz="2400" dirty="0">
                <a:solidFill>
                  <a:srgbClr val="FFFFFF"/>
                </a:solidFill>
                <a:latin typeface="Poppins Medium"/>
              </a:rPr>
              <a:t> (Android, iOS, </a:t>
            </a:r>
            <a:r>
              <a:rPr lang="de-DE" sz="2400" dirty="0" err="1">
                <a:solidFill>
                  <a:srgbClr val="FFFFFF"/>
                </a:solidFill>
                <a:latin typeface="Poppins Medium"/>
              </a:rPr>
              <a:t>windows</a:t>
            </a:r>
            <a:r>
              <a:rPr lang="de-DE" sz="2400" dirty="0">
                <a:solidFill>
                  <a:srgbClr val="FFFFFF"/>
                </a:solidFill>
                <a:latin typeface="Poppins Medium"/>
              </a:rPr>
              <a:t> </a:t>
            </a:r>
            <a:r>
              <a:rPr lang="de-DE" sz="2400" dirty="0" err="1">
                <a:solidFill>
                  <a:srgbClr val="FFFFFF"/>
                </a:solidFill>
                <a:latin typeface="Poppins Medium"/>
              </a:rPr>
              <a:t>phone</a:t>
            </a:r>
            <a:r>
              <a:rPr lang="de-DE" sz="2400" dirty="0">
                <a:solidFill>
                  <a:srgbClr val="FFFFFF"/>
                </a:solidFill>
                <a:latin typeface="Poppins Medium"/>
              </a:rPr>
              <a:t>) </a:t>
            </a:r>
            <a:r>
              <a:rPr lang="de-DE" sz="2400" dirty="0" err="1">
                <a:solidFill>
                  <a:srgbClr val="FFFFFF"/>
                </a:solidFill>
                <a:latin typeface="Poppins Medium"/>
              </a:rPr>
              <a:t>avec</a:t>
            </a:r>
            <a:r>
              <a:rPr lang="de-DE" sz="2400" dirty="0">
                <a:solidFill>
                  <a:srgbClr val="FFFFFF"/>
                </a:solidFill>
                <a:latin typeface="Poppins Medium"/>
              </a:rPr>
              <a:t> </a:t>
            </a:r>
            <a:r>
              <a:rPr lang="de-DE" sz="2400" dirty="0" err="1">
                <a:solidFill>
                  <a:srgbClr val="FFFFFF"/>
                </a:solidFill>
                <a:latin typeface="Poppins Medium"/>
              </a:rPr>
              <a:t>connexion</a:t>
            </a:r>
            <a:r>
              <a:rPr lang="de-DE" sz="2400" dirty="0">
                <a:solidFill>
                  <a:srgbClr val="FFFFFF"/>
                </a:solidFill>
                <a:latin typeface="Poppins Medium"/>
              </a:rPr>
              <a:t> </a:t>
            </a:r>
            <a:r>
              <a:rPr lang="de-DE" sz="2400" dirty="0" err="1">
                <a:solidFill>
                  <a:srgbClr val="FFFFFF"/>
                </a:solidFill>
                <a:latin typeface="Poppins Medium"/>
              </a:rPr>
              <a:t>internet</a:t>
            </a:r>
            <a:r>
              <a:rPr lang="de-DE" sz="2400" dirty="0">
                <a:solidFill>
                  <a:srgbClr val="FFFFFF"/>
                </a:solidFill>
                <a:latin typeface="Poppins Medium"/>
              </a:rPr>
              <a:t>. </a:t>
            </a:r>
            <a:endParaRPr lang="fr-FR" sz="2400" dirty="0">
              <a:solidFill>
                <a:srgbClr val="FFFFFF"/>
              </a:solidFill>
              <a:latin typeface="Poppins Medium"/>
            </a:endParaRPr>
          </a:p>
          <a:p>
            <a:pPr algn="ctr">
              <a:lnSpc>
                <a:spcPts val="2812"/>
              </a:lnSpc>
            </a:pPr>
            <a:endParaRPr lang="en-US" sz="2400" dirty="0">
              <a:solidFill>
                <a:srgbClr val="FFFFFF"/>
              </a:solidFill>
              <a:latin typeface="Poppins Medium"/>
            </a:endParaRPr>
          </a:p>
        </p:txBody>
      </p:sp>
      <p:sp>
        <p:nvSpPr>
          <p:cNvPr id="34" name="TextBox 34"/>
          <p:cNvSpPr txBox="1"/>
          <p:nvPr/>
        </p:nvSpPr>
        <p:spPr>
          <a:xfrm>
            <a:off x="2212994" y="595355"/>
            <a:ext cx="15393652" cy="694036"/>
          </a:xfrm>
          <a:prstGeom prst="rect">
            <a:avLst/>
          </a:prstGeom>
        </p:spPr>
        <p:txBody>
          <a:bodyPr wrap="square" lIns="0" tIns="0" rIns="0" bIns="0" rtlCol="0" anchor="t">
            <a:spAutoFit/>
          </a:bodyPr>
          <a:lstStyle/>
          <a:p>
            <a:pPr>
              <a:lnSpc>
                <a:spcPts val="5184"/>
              </a:lnSpc>
            </a:pPr>
            <a:r>
              <a:rPr lang="en-US" sz="5400" dirty="0">
                <a:solidFill>
                  <a:srgbClr val="172842"/>
                </a:solidFill>
                <a:latin typeface="Poppins ExtraBold"/>
              </a:rPr>
              <a:t>Les priorités pour l’année 2022 (suite &amp; fin)</a:t>
            </a:r>
            <a:endParaRPr lang="fr-BE" sz="5400" dirty="0">
              <a:solidFill>
                <a:srgbClr val="172842"/>
              </a:solidFill>
              <a:latin typeface="Poppins ExtraBold"/>
            </a:endParaRPr>
          </a:p>
        </p:txBody>
      </p:sp>
      <p:sp>
        <p:nvSpPr>
          <p:cNvPr id="48" name="TextBox 19">
            <a:extLst>
              <a:ext uri="{FF2B5EF4-FFF2-40B4-BE49-F238E27FC236}">
                <a16:creationId xmlns:a16="http://schemas.microsoft.com/office/drawing/2014/main" id="{25CB5BAD-12AC-82DE-1590-E68685E9A99F}"/>
              </a:ext>
            </a:extLst>
          </p:cNvPr>
          <p:cNvSpPr txBox="1"/>
          <p:nvPr/>
        </p:nvSpPr>
        <p:spPr>
          <a:xfrm>
            <a:off x="2489845" y="2516204"/>
            <a:ext cx="617535" cy="818961"/>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1</a:t>
            </a:r>
          </a:p>
        </p:txBody>
      </p:sp>
      <p:grpSp>
        <p:nvGrpSpPr>
          <p:cNvPr id="54" name="Groupe 53">
            <a:extLst>
              <a:ext uri="{FF2B5EF4-FFF2-40B4-BE49-F238E27FC236}">
                <a16:creationId xmlns:a16="http://schemas.microsoft.com/office/drawing/2014/main" id="{6B3D00B7-CA54-1E00-5F40-590BB99C8707}"/>
              </a:ext>
            </a:extLst>
          </p:cNvPr>
          <p:cNvGrpSpPr/>
          <p:nvPr/>
        </p:nvGrpSpPr>
        <p:grpSpPr>
          <a:xfrm>
            <a:off x="7232300" y="4197246"/>
            <a:ext cx="1075783" cy="1060322"/>
            <a:chOff x="2438400" y="7236365"/>
            <a:chExt cx="1075783" cy="1060322"/>
          </a:xfrm>
        </p:grpSpPr>
        <p:grpSp>
          <p:nvGrpSpPr>
            <p:cNvPr id="55" name="Group 12">
              <a:extLst>
                <a:ext uri="{FF2B5EF4-FFF2-40B4-BE49-F238E27FC236}">
                  <a16:creationId xmlns:a16="http://schemas.microsoft.com/office/drawing/2014/main" id="{88E766CA-5EB6-FBEC-1978-7E3F6906754F}"/>
                </a:ext>
              </a:extLst>
            </p:cNvPr>
            <p:cNvGrpSpPr/>
            <p:nvPr/>
          </p:nvGrpSpPr>
          <p:grpSpPr>
            <a:xfrm>
              <a:off x="2438400" y="7236365"/>
              <a:ext cx="1075783" cy="1060322"/>
              <a:chOff x="-108693" y="-1905"/>
              <a:chExt cx="6444525" cy="6351905"/>
            </a:xfrm>
          </p:grpSpPr>
          <p:sp>
            <p:nvSpPr>
              <p:cNvPr id="57" name="Freeform 13">
                <a:extLst>
                  <a:ext uri="{FF2B5EF4-FFF2-40B4-BE49-F238E27FC236}">
                    <a16:creationId xmlns:a16="http://schemas.microsoft.com/office/drawing/2014/main" id="{D63631BA-32E0-0FA4-C382-3CBE7A6FA72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58" name="Freeform 13">
                <a:extLst>
                  <a:ext uri="{FF2B5EF4-FFF2-40B4-BE49-F238E27FC236}">
                    <a16:creationId xmlns:a16="http://schemas.microsoft.com/office/drawing/2014/main" id="{710A7496-0C20-2F4D-894D-2A2D15876A2B}"/>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grpSp>
        <p:sp>
          <p:nvSpPr>
            <p:cNvPr id="56" name="TextBox 19">
              <a:extLst>
                <a:ext uri="{FF2B5EF4-FFF2-40B4-BE49-F238E27FC236}">
                  <a16:creationId xmlns:a16="http://schemas.microsoft.com/office/drawing/2014/main" id="{095248DE-E627-1563-BA9B-E10FFB0D51C5}"/>
                </a:ext>
              </a:extLst>
            </p:cNvPr>
            <p:cNvSpPr txBox="1"/>
            <p:nvPr/>
          </p:nvSpPr>
          <p:spPr>
            <a:xfrm>
              <a:off x="2677778" y="7290529"/>
              <a:ext cx="617535" cy="767582"/>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6</a:t>
              </a:r>
            </a:p>
          </p:txBody>
        </p:sp>
      </p:grpSp>
      <p:grpSp>
        <p:nvGrpSpPr>
          <p:cNvPr id="59" name="Groupe 58">
            <a:extLst>
              <a:ext uri="{FF2B5EF4-FFF2-40B4-BE49-F238E27FC236}">
                <a16:creationId xmlns:a16="http://schemas.microsoft.com/office/drawing/2014/main" id="{3E8F8421-EDB4-4759-071C-8FF759EFA429}"/>
              </a:ext>
            </a:extLst>
          </p:cNvPr>
          <p:cNvGrpSpPr/>
          <p:nvPr/>
        </p:nvGrpSpPr>
        <p:grpSpPr>
          <a:xfrm>
            <a:off x="11788476" y="4240108"/>
            <a:ext cx="1075783" cy="1060322"/>
            <a:chOff x="2438400" y="7236365"/>
            <a:chExt cx="1075783" cy="1060322"/>
          </a:xfrm>
        </p:grpSpPr>
        <p:grpSp>
          <p:nvGrpSpPr>
            <p:cNvPr id="60" name="Group 12">
              <a:extLst>
                <a:ext uri="{FF2B5EF4-FFF2-40B4-BE49-F238E27FC236}">
                  <a16:creationId xmlns:a16="http://schemas.microsoft.com/office/drawing/2014/main" id="{1D4D754F-04F3-12E2-482B-4D6283E71BCD}"/>
                </a:ext>
              </a:extLst>
            </p:cNvPr>
            <p:cNvGrpSpPr/>
            <p:nvPr/>
          </p:nvGrpSpPr>
          <p:grpSpPr>
            <a:xfrm>
              <a:off x="2438400" y="7236365"/>
              <a:ext cx="1075783" cy="1060322"/>
              <a:chOff x="-108693" y="-1905"/>
              <a:chExt cx="6444525" cy="6351905"/>
            </a:xfrm>
          </p:grpSpPr>
          <p:sp>
            <p:nvSpPr>
              <p:cNvPr id="62" name="Freeform 13">
                <a:extLst>
                  <a:ext uri="{FF2B5EF4-FFF2-40B4-BE49-F238E27FC236}">
                    <a16:creationId xmlns:a16="http://schemas.microsoft.com/office/drawing/2014/main" id="{50E653A4-8EAE-70D3-C00C-858185C8366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63" name="Freeform 13">
                <a:extLst>
                  <a:ext uri="{FF2B5EF4-FFF2-40B4-BE49-F238E27FC236}">
                    <a16:creationId xmlns:a16="http://schemas.microsoft.com/office/drawing/2014/main" id="{A5FC9212-7386-1F90-3633-CB5C7ADC7763}"/>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grpSp>
        <p:sp>
          <p:nvSpPr>
            <p:cNvPr id="61" name="TextBox 19">
              <a:extLst>
                <a:ext uri="{FF2B5EF4-FFF2-40B4-BE49-F238E27FC236}">
                  <a16:creationId xmlns:a16="http://schemas.microsoft.com/office/drawing/2014/main" id="{C652D208-9AAA-1B16-7175-5C69BB012FBE}"/>
                </a:ext>
              </a:extLst>
            </p:cNvPr>
            <p:cNvSpPr txBox="1"/>
            <p:nvPr/>
          </p:nvSpPr>
          <p:spPr>
            <a:xfrm>
              <a:off x="2677778" y="7290529"/>
              <a:ext cx="617535" cy="767582"/>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7</a:t>
              </a:r>
            </a:p>
          </p:txBody>
        </p:sp>
      </p:grpSp>
      <p:grpSp>
        <p:nvGrpSpPr>
          <p:cNvPr id="64" name="Groupe 63">
            <a:extLst>
              <a:ext uri="{FF2B5EF4-FFF2-40B4-BE49-F238E27FC236}">
                <a16:creationId xmlns:a16="http://schemas.microsoft.com/office/drawing/2014/main" id="{BC1BDC38-AE32-5E5B-B2F5-D2AAFFBB4F12}"/>
              </a:ext>
            </a:extLst>
          </p:cNvPr>
          <p:cNvGrpSpPr/>
          <p:nvPr/>
        </p:nvGrpSpPr>
        <p:grpSpPr>
          <a:xfrm>
            <a:off x="16667895" y="4290414"/>
            <a:ext cx="1075783" cy="1060322"/>
            <a:chOff x="2438400" y="7236365"/>
            <a:chExt cx="1075783" cy="1060322"/>
          </a:xfrm>
        </p:grpSpPr>
        <p:grpSp>
          <p:nvGrpSpPr>
            <p:cNvPr id="65" name="Group 12">
              <a:extLst>
                <a:ext uri="{FF2B5EF4-FFF2-40B4-BE49-F238E27FC236}">
                  <a16:creationId xmlns:a16="http://schemas.microsoft.com/office/drawing/2014/main" id="{EDB8005E-2B47-4851-1417-96008A9B0AC4}"/>
                </a:ext>
              </a:extLst>
            </p:cNvPr>
            <p:cNvGrpSpPr/>
            <p:nvPr/>
          </p:nvGrpSpPr>
          <p:grpSpPr>
            <a:xfrm>
              <a:off x="2438400" y="7236365"/>
              <a:ext cx="1075783" cy="1060322"/>
              <a:chOff x="-108693" y="-1905"/>
              <a:chExt cx="6444525" cy="6351905"/>
            </a:xfrm>
          </p:grpSpPr>
          <p:sp>
            <p:nvSpPr>
              <p:cNvPr id="67" name="Freeform 13">
                <a:extLst>
                  <a:ext uri="{FF2B5EF4-FFF2-40B4-BE49-F238E27FC236}">
                    <a16:creationId xmlns:a16="http://schemas.microsoft.com/office/drawing/2014/main" id="{96A6B852-4C3C-C8E2-3331-E069F6A7D8D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sp>
            <p:nvSpPr>
              <p:cNvPr id="68" name="Freeform 13">
                <a:extLst>
                  <a:ext uri="{FF2B5EF4-FFF2-40B4-BE49-F238E27FC236}">
                    <a16:creationId xmlns:a16="http://schemas.microsoft.com/office/drawing/2014/main" id="{55402B8F-856A-F48A-2C46-194291E52CDE}"/>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E16"/>
              </a:solidFill>
            </p:spPr>
          </p:sp>
        </p:grpSp>
        <p:sp>
          <p:nvSpPr>
            <p:cNvPr id="66" name="TextBox 19">
              <a:extLst>
                <a:ext uri="{FF2B5EF4-FFF2-40B4-BE49-F238E27FC236}">
                  <a16:creationId xmlns:a16="http://schemas.microsoft.com/office/drawing/2014/main" id="{22674E2F-D415-7264-4486-A89FFFE9AFD0}"/>
                </a:ext>
              </a:extLst>
            </p:cNvPr>
            <p:cNvSpPr txBox="1"/>
            <p:nvPr/>
          </p:nvSpPr>
          <p:spPr>
            <a:xfrm>
              <a:off x="2677778" y="7290529"/>
              <a:ext cx="617535" cy="767582"/>
            </a:xfrm>
            <a:prstGeom prst="rect">
              <a:avLst/>
            </a:prstGeom>
          </p:spPr>
          <p:txBody>
            <a:bodyPr lIns="0" tIns="0" rIns="0" bIns="0" rtlCol="0" anchor="t">
              <a:spAutoFit/>
            </a:bodyPr>
            <a:lstStyle/>
            <a:p>
              <a:pPr algn="ctr">
                <a:lnSpc>
                  <a:spcPts val="6303"/>
                </a:lnSpc>
              </a:pPr>
              <a:r>
                <a:rPr lang="en-US" sz="4502" dirty="0">
                  <a:solidFill>
                    <a:srgbClr val="FFFFFF"/>
                  </a:solidFill>
                  <a:latin typeface="Poppins Medium"/>
                </a:rPr>
                <a:t>8</a:t>
              </a:r>
            </a:p>
          </p:txBody>
        </p:sp>
      </p:grpSp>
      <p:grpSp>
        <p:nvGrpSpPr>
          <p:cNvPr id="74" name="Groupe 73">
            <a:extLst>
              <a:ext uri="{FF2B5EF4-FFF2-40B4-BE49-F238E27FC236}">
                <a16:creationId xmlns:a16="http://schemas.microsoft.com/office/drawing/2014/main" id="{E1A34796-9683-BBFC-CAFF-161FA980B791}"/>
              </a:ext>
            </a:extLst>
          </p:cNvPr>
          <p:cNvGrpSpPr/>
          <p:nvPr/>
        </p:nvGrpSpPr>
        <p:grpSpPr>
          <a:xfrm>
            <a:off x="2148385" y="4162342"/>
            <a:ext cx="1075783" cy="1060322"/>
            <a:chOff x="2438400" y="7236365"/>
            <a:chExt cx="1075783" cy="1060322"/>
          </a:xfrm>
          <a:solidFill>
            <a:srgbClr val="F85C16"/>
          </a:solidFill>
        </p:grpSpPr>
        <p:grpSp>
          <p:nvGrpSpPr>
            <p:cNvPr id="75" name="Group 12">
              <a:extLst>
                <a:ext uri="{FF2B5EF4-FFF2-40B4-BE49-F238E27FC236}">
                  <a16:creationId xmlns:a16="http://schemas.microsoft.com/office/drawing/2014/main" id="{1CA55A76-AAD6-4C3B-1A1C-B8211E0610B3}"/>
                </a:ext>
              </a:extLst>
            </p:cNvPr>
            <p:cNvGrpSpPr/>
            <p:nvPr/>
          </p:nvGrpSpPr>
          <p:grpSpPr>
            <a:xfrm>
              <a:off x="2438400" y="7236365"/>
              <a:ext cx="1075783" cy="1060322"/>
              <a:chOff x="-108693" y="-1905"/>
              <a:chExt cx="6444525" cy="6351905"/>
            </a:xfrm>
            <a:grpFill/>
          </p:grpSpPr>
          <p:sp>
            <p:nvSpPr>
              <p:cNvPr id="77" name="Freeform 13">
                <a:extLst>
                  <a:ext uri="{FF2B5EF4-FFF2-40B4-BE49-F238E27FC236}">
                    <a16:creationId xmlns:a16="http://schemas.microsoft.com/office/drawing/2014/main" id="{3D10D3D4-780D-0119-08AA-2B656BA2360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sp>
            <p:nvSpPr>
              <p:cNvPr id="78" name="Freeform 13">
                <a:extLst>
                  <a:ext uri="{FF2B5EF4-FFF2-40B4-BE49-F238E27FC236}">
                    <a16:creationId xmlns:a16="http://schemas.microsoft.com/office/drawing/2014/main" id="{20B9C8D1-1C82-C317-A263-4321DAD1DD0E}"/>
                  </a:ext>
                </a:extLst>
              </p:cNvPr>
              <p:cNvSpPr/>
              <p:nvPr/>
            </p:nvSpPr>
            <p:spPr>
              <a:xfrm>
                <a:off x="-108693" y="-1905"/>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76" name="TextBox 19">
              <a:extLst>
                <a:ext uri="{FF2B5EF4-FFF2-40B4-BE49-F238E27FC236}">
                  <a16:creationId xmlns:a16="http://schemas.microsoft.com/office/drawing/2014/main" id="{35C9DB38-111A-65FA-04BD-AC8162539944}"/>
                </a:ext>
              </a:extLst>
            </p:cNvPr>
            <p:cNvSpPr txBox="1"/>
            <p:nvPr/>
          </p:nvSpPr>
          <p:spPr>
            <a:xfrm>
              <a:off x="2677778" y="7290529"/>
              <a:ext cx="617535" cy="767582"/>
            </a:xfrm>
            <a:prstGeom prst="rect">
              <a:avLst/>
            </a:prstGeom>
            <a:grpFill/>
          </p:spPr>
          <p:txBody>
            <a:bodyPr lIns="0" tIns="0" rIns="0" bIns="0" rtlCol="0" anchor="t">
              <a:spAutoFit/>
            </a:bodyPr>
            <a:lstStyle/>
            <a:p>
              <a:pPr algn="ctr">
                <a:lnSpc>
                  <a:spcPts val="6303"/>
                </a:lnSpc>
              </a:pPr>
              <a:r>
                <a:rPr lang="en-US" sz="4502" dirty="0">
                  <a:solidFill>
                    <a:srgbClr val="FFFFFF"/>
                  </a:solidFill>
                  <a:latin typeface="Poppins Medium"/>
                </a:rPr>
                <a:t>5</a:t>
              </a:r>
            </a:p>
          </p:txBody>
        </p:sp>
      </p:grpSp>
      <p:pic>
        <p:nvPicPr>
          <p:cNvPr id="79" name="Image 78">
            <a:extLst>
              <a:ext uri="{FF2B5EF4-FFF2-40B4-BE49-F238E27FC236}">
                <a16:creationId xmlns:a16="http://schemas.microsoft.com/office/drawing/2014/main" id="{07FC111F-CD86-BC6A-B38A-0D4F63FE73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90732" y="2517141"/>
            <a:ext cx="2682774" cy="2604819"/>
          </a:xfrm>
          <a:prstGeom prst="ellipse">
            <a:avLst/>
          </a:prstGeom>
          <a:noFill/>
          <a:ln w="76200">
            <a:solidFill>
              <a:srgbClr val="F85C16"/>
            </a:solidFill>
          </a:ln>
        </p:spPr>
      </p:pic>
      <p:pic>
        <p:nvPicPr>
          <p:cNvPr id="80" name="Image 79" descr="FAQ: najczęściej zadawane pytania | Campus France Pologne">
            <a:extLst>
              <a:ext uri="{FF2B5EF4-FFF2-40B4-BE49-F238E27FC236}">
                <a16:creationId xmlns:a16="http://schemas.microsoft.com/office/drawing/2014/main" id="{71D67329-07C6-DA65-06FB-325784404C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4072" y="2449965"/>
            <a:ext cx="2947266" cy="2807443"/>
          </a:xfrm>
          <a:prstGeom prst="ellipse">
            <a:avLst/>
          </a:prstGeom>
          <a:noFill/>
          <a:ln w="76200">
            <a:noFill/>
          </a:ln>
        </p:spPr>
      </p:pic>
      <p:grpSp>
        <p:nvGrpSpPr>
          <p:cNvPr id="42" name="Groupe 41">
            <a:extLst>
              <a:ext uri="{FF2B5EF4-FFF2-40B4-BE49-F238E27FC236}">
                <a16:creationId xmlns:a16="http://schemas.microsoft.com/office/drawing/2014/main" id="{EE5C7B04-C51D-7769-D106-1087899E5A1D}"/>
              </a:ext>
            </a:extLst>
          </p:cNvPr>
          <p:cNvGrpSpPr/>
          <p:nvPr/>
        </p:nvGrpSpPr>
        <p:grpSpPr>
          <a:xfrm>
            <a:off x="257159" y="146489"/>
            <a:ext cx="1876441" cy="1187989"/>
            <a:chOff x="198169" y="723900"/>
            <a:chExt cx="1876441" cy="1187989"/>
          </a:xfrm>
        </p:grpSpPr>
        <p:sp>
          <p:nvSpPr>
            <p:cNvPr id="43" name="ZoneTexte 42">
              <a:extLst>
                <a:ext uri="{FF2B5EF4-FFF2-40B4-BE49-F238E27FC236}">
                  <a16:creationId xmlns:a16="http://schemas.microsoft.com/office/drawing/2014/main" id="{543B2B54-436D-5311-BA84-18834D162810}"/>
                </a:ext>
              </a:extLst>
            </p:cNvPr>
            <p:cNvSpPr txBox="1"/>
            <p:nvPr/>
          </p:nvSpPr>
          <p:spPr>
            <a:xfrm>
              <a:off x="198169" y="723900"/>
              <a:ext cx="1876441" cy="1187989"/>
            </a:xfrm>
            <a:prstGeom prst="rect">
              <a:avLst/>
            </a:prstGeom>
            <a:solidFill>
              <a:srgbClr val="F85C16"/>
            </a:solidFill>
            <a:ln w="76200">
              <a:solidFill>
                <a:schemeClr val="bg1"/>
              </a:solidFill>
            </a:ln>
          </p:spPr>
          <p:txBody>
            <a:bodyPr wrap="square" rtlCol="0">
              <a:spAutoFit/>
            </a:bodyPr>
            <a:lstStyle/>
            <a:p>
              <a:endParaRPr lang="fr-FR" dirty="0"/>
            </a:p>
          </p:txBody>
        </p:sp>
        <p:sp>
          <p:nvSpPr>
            <p:cNvPr id="44" name="TextBox 35">
              <a:extLst>
                <a:ext uri="{FF2B5EF4-FFF2-40B4-BE49-F238E27FC236}">
                  <a16:creationId xmlns:a16="http://schemas.microsoft.com/office/drawing/2014/main" id="{B6E7C75B-A612-A2A2-6DAD-F4B7B2323497}"/>
                </a:ext>
              </a:extLst>
            </p:cNvPr>
            <p:cNvSpPr txBox="1"/>
            <p:nvPr/>
          </p:nvSpPr>
          <p:spPr>
            <a:xfrm>
              <a:off x="447945" y="993591"/>
              <a:ext cx="1033045" cy="632866"/>
            </a:xfrm>
            <a:prstGeom prst="rect">
              <a:avLst/>
            </a:prstGeom>
          </p:spPr>
          <p:txBody>
            <a:bodyPr wrap="square" lIns="0" tIns="0" rIns="0" bIns="0" rtlCol="0" anchor="t">
              <a:spAutoFit/>
            </a:bodyPr>
            <a:lstStyle/>
            <a:p>
              <a:pPr algn="ctr">
                <a:lnSpc>
                  <a:spcPts val="4887"/>
                </a:lnSpc>
              </a:pPr>
              <a:r>
                <a:rPr lang="en-US" sz="4500" dirty="0">
                  <a:solidFill>
                    <a:schemeClr val="bg1"/>
                  </a:solidFill>
                  <a:latin typeface="Poppins"/>
                </a:rPr>
                <a:t>3.3</a:t>
              </a:r>
            </a:p>
          </p:txBody>
        </p:sp>
      </p:grpSp>
      <p:pic>
        <p:nvPicPr>
          <p:cNvPr id="45" name="Picture 2">
            <a:extLst>
              <a:ext uri="{FF2B5EF4-FFF2-40B4-BE49-F238E27FC236}">
                <a16:creationId xmlns:a16="http://schemas.microsoft.com/office/drawing/2014/main" id="{7E5C1B58-8E5A-2DAE-645E-2BFAE1FB9D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47582" y="2781300"/>
            <a:ext cx="2750670" cy="2237692"/>
          </a:xfrm>
          <a:prstGeom prst="rect">
            <a:avLst/>
          </a:prstGeom>
        </p:spPr>
      </p:pic>
      <p:pic>
        <p:nvPicPr>
          <p:cNvPr id="5" name="Image 4">
            <a:extLst>
              <a:ext uri="{FF2B5EF4-FFF2-40B4-BE49-F238E27FC236}">
                <a16:creationId xmlns:a16="http://schemas.microsoft.com/office/drawing/2014/main" id="{38860237-6B29-023C-BD4A-78B3BBD38F98}"/>
              </a:ext>
            </a:extLst>
          </p:cNvPr>
          <p:cNvPicPr>
            <a:picLocks noChangeAspect="1"/>
          </p:cNvPicPr>
          <p:nvPr/>
        </p:nvPicPr>
        <p:blipFill>
          <a:blip r:embed="rId6"/>
          <a:stretch>
            <a:fillRect/>
          </a:stretch>
        </p:blipFill>
        <p:spPr>
          <a:xfrm>
            <a:off x="153732" y="2915442"/>
            <a:ext cx="2330570" cy="2171812"/>
          </a:xfrm>
          <a:prstGeom prst="ellipse">
            <a:avLst/>
          </a:prstGeom>
        </p:spPr>
      </p:pic>
    </p:spTree>
    <p:extLst>
      <p:ext uri="{BB962C8B-B14F-4D97-AF65-F5344CB8AC3E}">
        <p14:creationId xmlns:p14="http://schemas.microsoft.com/office/powerpoint/2010/main" val="2673107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1229</Words>
  <Application>Microsoft Office PowerPoint</Application>
  <PresentationFormat>Personnalisé</PresentationFormat>
  <Paragraphs>179</Paragraphs>
  <Slides>18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Poppins Medium Bold</vt:lpstr>
      <vt:lpstr>Poppins Medium</vt:lpstr>
      <vt:lpstr>Poppins</vt:lpstr>
      <vt:lpstr>Arial</vt:lpstr>
      <vt:lpstr>Calibri</vt:lpstr>
      <vt:lpstr>Century Gothic</vt:lpstr>
      <vt:lpstr>Poppins ExtraBold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Simple Modern Professional Digital Business Company Proposal Presentation Template</dc:title>
  <dc:creator>PROLAC-CBLT</dc:creator>
  <cp:lastModifiedBy>Alio Abdoulaye</cp:lastModifiedBy>
  <cp:revision>68</cp:revision>
  <dcterms:created xsi:type="dcterms:W3CDTF">2006-08-16T00:00:00Z</dcterms:created>
  <dcterms:modified xsi:type="dcterms:W3CDTF">2023-05-24T10:23:18Z</dcterms:modified>
  <dc:identifier>DAFBLSA7T2M</dc:identifier>
</cp:coreProperties>
</file>