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2192000" cy="6858000"/>
  <p:notesSz cx="12192000" cy="6858000"/>
  <p:embeddedFontLst>
    <p:embeddedFont>
      <p:font typeface="IAVWGW+BaskOldFace"/>
      <p:regular r:id="rId23"/>
    </p:embeddedFont>
    <p:embeddedFont>
      <p:font typeface="FOLUOA+ArialMT"/>
      <p:regular r:id="rId24"/>
    </p:embeddedFont>
    <p:embeddedFont>
      <p:font typeface="ORRRRK+Calibri-Light,Bold"/>
      <p:regular r:id="rId25"/>
    </p:embeddedFont>
    <p:embeddedFont>
      <p:font typeface="DCJGQE+BaskOldFace,Bold"/>
      <p:regular r:id="rId26"/>
    </p:embeddedFont>
    <p:embeddedFont>
      <p:font typeface="DBRRBU+Calibri-Light"/>
      <p:regular r:id="rId27"/>
    </p:embeddedFont>
    <p:embeddedFont>
      <p:font typeface="FCUNLB+Wingdings-Regular"/>
      <p:regular r:id="rId2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font" Target="fonts/font1.fntdata" /><Relationship Id="rId24" Type="http://schemas.openxmlformats.org/officeDocument/2006/relationships/font" Target="fonts/font2.fntdata" /><Relationship Id="rId25" Type="http://schemas.openxmlformats.org/officeDocument/2006/relationships/font" Target="fonts/font3.fntdata" /><Relationship Id="rId26" Type="http://schemas.openxmlformats.org/officeDocument/2006/relationships/font" Target="fonts/font4.fntdata" /><Relationship Id="rId27" Type="http://schemas.openxmlformats.org/officeDocument/2006/relationships/font" Target="fonts/font5.fntdata" /><Relationship Id="rId28" Type="http://schemas.openxmlformats.org/officeDocument/2006/relationships/font" Target="fonts/font6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Relationship Id="rId3" Type="http://schemas.openxmlformats.org/officeDocument/2006/relationships/hyperlink" Target="https://www.worldbank.org/en/region/afr/publication/climate-migration-in-africa-how-to-turn-the-tide" TargetMode="Ex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5297" y="3341692"/>
            <a:ext cx="7247040" cy="9098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The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Potency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of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Climate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Migration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in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West</a:t>
            </a:r>
          </a:p>
          <a:p>
            <a:pPr marL="0" marR="0">
              <a:lnSpc>
                <a:spcPts val="3300"/>
              </a:lnSpc>
              <a:spcBef>
                <a:spcPts val="263"/>
              </a:spcBef>
              <a:spcAft>
                <a:spcPts val="0"/>
              </a:spcAft>
            </a:pP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Africa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–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A</a:t>
            </a:r>
            <a:r>
              <a:rPr dirty="0" sz="3300" spc="23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Focus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on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the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3300">
                <a:solidFill>
                  <a:srgbClr val="ffffff"/>
                </a:solidFill>
                <a:latin typeface="IAVWGW+BaskOldFace"/>
                <a:cs typeface="IAVWGW+BaskOldFace"/>
              </a:rPr>
              <a:t>Sahel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0532" y="4566300"/>
            <a:ext cx="4931476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|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Kanta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Kumari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Rigaud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|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Lead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Climate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Change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Specialist,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World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ffffff"/>
                </a:solidFill>
                <a:latin typeface="IAVWGW+BaskOldFace"/>
                <a:cs typeface="IAVWGW+BaskOldFace"/>
              </a:rPr>
              <a:t>Bank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0286" y="6026504"/>
            <a:ext cx="7206915" cy="7523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|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Presentation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at</a:t>
            </a:r>
            <a:r>
              <a:rPr dirty="0" sz="1400" spc="35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the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AFW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South-South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Leaning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Exchange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Platform</a:t>
            </a:r>
          </a:p>
          <a:p>
            <a:pPr marL="0" marR="0">
              <a:lnSpc>
                <a:spcPts val="1400"/>
              </a:lnSpc>
              <a:spcBef>
                <a:spcPts val="711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|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“How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Can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Community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&amp;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Local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Dev.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Support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Climate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Adaptation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&amp;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Resilience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to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Climate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Change</a:t>
            </a:r>
          </a:p>
          <a:p>
            <a:pPr marL="0" marR="0">
              <a:lnSpc>
                <a:spcPts val="1400"/>
              </a:lnSpc>
              <a:spcBef>
                <a:spcPts val="712"/>
              </a:spcBef>
              <a:spcAft>
                <a:spcPts val="0"/>
              </a:spcAft>
            </a:pP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|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May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24,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ffffff"/>
                </a:solidFill>
                <a:latin typeface="IAVWGW+BaskOldFace"/>
                <a:cs typeface="IAVWGW+BaskOldFace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86930" y="354396"/>
            <a:ext cx="10048324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Climate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change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a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potent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driver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of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migration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in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absence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of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concrete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action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48119" y="1234120"/>
            <a:ext cx="3171392" cy="2986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Normalized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population</a:t>
            </a:r>
            <a:r>
              <a:rPr dirty="0" sz="1800" spc="1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DCJGQE+BaskOldFace,Bold"/>
                <a:cs typeface="DCJGQE+BaskOldFace,Bold"/>
              </a:rPr>
              <a:t>2050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53302" y="2634203"/>
            <a:ext cx="108540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c000"/>
                </a:solidFill>
                <a:latin typeface="DBRRBU+Calibri-Light"/>
                <a:cs typeface="DBRRBU+Calibri-Light"/>
              </a:rPr>
              <a:t>Climate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7687" y="2963387"/>
            <a:ext cx="1731146" cy="13304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238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c000"/>
                </a:solidFill>
                <a:latin typeface="DBRRBU+Calibri-Light"/>
                <a:cs typeface="DBRRBU+Calibri-Light"/>
              </a:rPr>
              <a:t>induced</a:t>
            </a:r>
          </a:p>
          <a:p>
            <a:pPr marL="8255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>
                <a:solidFill>
                  <a:srgbClr val="ffc000"/>
                </a:solidFill>
                <a:latin typeface="DBRRBU+Calibri-Light"/>
                <a:cs typeface="DBRRBU+Calibri-Light"/>
              </a:rPr>
              <a:t>migration</a:t>
            </a:r>
            <a:r>
              <a:rPr dirty="0" sz="2400">
                <a:solidFill>
                  <a:srgbClr val="ffc000"/>
                </a:solidFill>
                <a:latin typeface="DBRRBU+Calibri-Light"/>
                <a:cs typeface="DBRRBU+Calibri-Light"/>
              </a:rPr>
              <a:t> </a:t>
            </a:r>
            <a:r>
              <a:rPr dirty="0" sz="2400">
                <a:solidFill>
                  <a:srgbClr val="ffc000"/>
                </a:solidFill>
                <a:latin typeface="DBRRBU+Calibri-Light"/>
                <a:cs typeface="DBRRBU+Calibri-Light"/>
              </a:rPr>
              <a:t>–</a:t>
            </a:r>
          </a:p>
          <a:p>
            <a:pPr marL="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BRRBU+Calibri-Light"/>
                <a:cs typeface="DBRRBU+Calibri-Light"/>
              </a:rPr>
              <a:t>Results</a:t>
            </a:r>
            <a:r>
              <a:rPr dirty="0" sz="2400">
                <a:solidFill>
                  <a:srgbClr val="ffffff"/>
                </a:solidFill>
                <a:latin typeface="DBRRBU+Calibri-Light"/>
                <a:cs typeface="DBRRBU+Calibri-Light"/>
              </a:rPr>
              <a:t> </a:t>
            </a:r>
            <a:r>
              <a:rPr dirty="0" sz="2400">
                <a:solidFill>
                  <a:srgbClr val="ffffff"/>
                </a:solidFill>
                <a:latin typeface="DBRRBU+Calibri-Light"/>
                <a:cs typeface="DBRRBU+Calibri-Light"/>
              </a:rPr>
              <a:t>West</a:t>
            </a:r>
          </a:p>
          <a:p>
            <a:pPr marL="426839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BRRBU+Calibri-Light"/>
                <a:cs typeface="DBRRBU+Calibri-Light"/>
              </a:rPr>
              <a:t>Africa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638013" y="3810612"/>
            <a:ext cx="651966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DCJGQE+BaskOldFace,Bold"/>
                <a:cs typeface="DCJGQE+BaskOldFace,Bold"/>
              </a:rPr>
              <a:t>2050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04120" y="4821347"/>
            <a:ext cx="4962224" cy="4626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Climate</a:t>
            </a:r>
            <a:r>
              <a:rPr dirty="0" sz="1400" spc="318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migrants</a:t>
            </a:r>
            <a:r>
              <a:rPr dirty="0" sz="1400" spc="327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–</a:t>
            </a:r>
            <a:r>
              <a:rPr dirty="0" sz="1400" spc="314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could</a:t>
            </a:r>
            <a:r>
              <a:rPr dirty="0" sz="1400" spc="321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reach</a:t>
            </a:r>
            <a:r>
              <a:rPr dirty="0" sz="1400" spc="325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an</a:t>
            </a:r>
            <a:r>
              <a:rPr dirty="0" sz="1400" spc="316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average</a:t>
            </a:r>
            <a:r>
              <a:rPr dirty="0" sz="1400" spc="308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from</a:t>
            </a:r>
            <a:r>
              <a:rPr dirty="0" sz="1400" spc="321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7.4</a:t>
            </a:r>
            <a:r>
              <a:rPr dirty="0" sz="1400" spc="31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million</a:t>
            </a:r>
          </a:p>
          <a:p>
            <a:pPr marL="28575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(optimistic)</a:t>
            </a:r>
            <a:r>
              <a:rPr dirty="0" sz="1400" spc="23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to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19.3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million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(pessimistic)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by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2050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904120" y="5461427"/>
            <a:ext cx="4961413" cy="462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Emergence</a:t>
            </a:r>
            <a:r>
              <a:rPr dirty="0" sz="1400" spc="88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of</a:t>
            </a:r>
            <a:r>
              <a:rPr dirty="0" sz="1400" spc="89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hotspots</a:t>
            </a:r>
            <a:r>
              <a:rPr dirty="0" sz="1400" spc="116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–</a:t>
            </a:r>
            <a:r>
              <a:rPr dirty="0" sz="1400" spc="91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as</a:t>
            </a:r>
            <a:r>
              <a:rPr dirty="0" sz="1400" spc="101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early</a:t>
            </a:r>
            <a:r>
              <a:rPr dirty="0" sz="1400" spc="93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as</a:t>
            </a:r>
            <a:r>
              <a:rPr dirty="0" sz="1400" spc="101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2030</a:t>
            </a:r>
            <a:r>
              <a:rPr dirty="0" sz="1400" spc="93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with</a:t>
            </a:r>
            <a:r>
              <a:rPr dirty="0" sz="1400" spc="1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movement</a:t>
            </a:r>
            <a:r>
              <a:rPr dirty="0" sz="1400" spc="88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from</a:t>
            </a:r>
          </a:p>
          <a:p>
            <a:pPr marL="28575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less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viable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areas</a:t>
            </a:r>
            <a:r>
              <a:rPr dirty="0" sz="1400" spc="35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to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areas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with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better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opportunities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04120" y="6101507"/>
            <a:ext cx="4963034" cy="462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Locality</a:t>
            </a:r>
            <a:r>
              <a:rPr dirty="0" sz="1400" spc="239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matte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r</a:t>
            </a:r>
            <a:r>
              <a:rPr dirty="0" sz="1400" spc="231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-</a:t>
            </a:r>
            <a:r>
              <a:rPr dirty="0" sz="1400" spc="229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migration</a:t>
            </a:r>
            <a:r>
              <a:rPr dirty="0" sz="1400" spc="238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hotspots</a:t>
            </a:r>
            <a:r>
              <a:rPr dirty="0" sz="1400" spc="255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are</a:t>
            </a:r>
            <a:r>
              <a:rPr dirty="0" sz="1400" spc="231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not</a:t>
            </a:r>
            <a:r>
              <a:rPr dirty="0" sz="1400" spc="229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pre-destined</a:t>
            </a:r>
            <a:r>
              <a:rPr dirty="0" sz="1400" spc="817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but</a:t>
            </a:r>
          </a:p>
          <a:p>
            <a:pPr marL="28575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will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depend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on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early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and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concrete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climate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&amp;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development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action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26258" y="228050"/>
            <a:ext cx="5890601" cy="16497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West</a:t>
            </a: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Africa</a:t>
            </a: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-</a:t>
            </a: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climate</a:t>
            </a: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induced</a:t>
            </a:r>
          </a:p>
          <a:p>
            <a:pPr marL="0" marR="0">
              <a:lnSpc>
                <a:spcPts val="4050"/>
              </a:lnSpc>
              <a:spcBef>
                <a:spcPts val="27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migration</a:t>
            </a: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trends</a:t>
            </a: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upwards</a:t>
            </a: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across</a:t>
            </a:r>
          </a:p>
          <a:p>
            <a:pPr marL="0" marR="0">
              <a:lnSpc>
                <a:spcPts val="405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all</a:t>
            </a: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600">
                <a:solidFill>
                  <a:srgbClr val="000000"/>
                </a:solidFill>
                <a:latin typeface="Garamond"/>
                <a:cs typeface="Garamond"/>
              </a:rPr>
              <a:t>scenarios(1)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87836" y="1491715"/>
            <a:ext cx="133987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Cote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d’Ivoire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4184" y="1537881"/>
            <a:ext cx="68315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Benin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98051" y="2407692"/>
            <a:ext cx="4247574" cy="8114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750" spc="1601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Climate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migration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trajectory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reflects</a:t>
            </a:r>
            <a:r>
              <a:rPr dirty="0" sz="1700" spc="425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climate</a:t>
            </a:r>
          </a:p>
          <a:p>
            <a:pPr marL="342900" marR="0">
              <a:lnSpc>
                <a:spcPts val="1700"/>
              </a:lnSpc>
              <a:spcBef>
                <a:spcPts val="339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induced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spatial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population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shifts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from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2020-</a:t>
            </a:r>
          </a:p>
          <a:p>
            <a:pPr marL="342900" marR="0">
              <a:lnSpc>
                <a:spcPts val="1700"/>
              </a:lnSpc>
              <a:spcBef>
                <a:spcPts val="339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50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98051" y="3184931"/>
            <a:ext cx="4084569" cy="10705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750" spc="1601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Pessimistic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scenario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displays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a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higher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pace</a:t>
            </a:r>
          </a:p>
          <a:p>
            <a:pPr marL="342900" marR="0">
              <a:lnSpc>
                <a:spcPts val="1700"/>
              </a:lnSpc>
              <a:spcBef>
                <a:spcPts val="34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of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increase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in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most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cases</a:t>
            </a:r>
          </a:p>
          <a:p>
            <a:pPr marL="0" marR="0">
              <a:lnSpc>
                <a:spcPts val="1955"/>
              </a:lnSpc>
              <a:spcBef>
                <a:spcPts val="3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750" spc="1601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Some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countries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exhibit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more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uncertainty</a:t>
            </a:r>
          </a:p>
          <a:p>
            <a:pPr marL="342900" marR="0">
              <a:lnSpc>
                <a:spcPts val="1700"/>
              </a:lnSpc>
              <a:spcBef>
                <a:spcPts val="339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(e.g..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Senegal,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Nigeria,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STP)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82398" y="3576719"/>
            <a:ext cx="1274398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Sao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Tome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Principe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14621" y="3717569"/>
            <a:ext cx="1177751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Mauritania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7526" y="3853718"/>
            <a:ext cx="75582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Ghana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98051" y="4221252"/>
            <a:ext cx="4177635" cy="15886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750" spc="1601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Climate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migrants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in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2050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are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1.0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%–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2.37%</a:t>
            </a:r>
          </a:p>
          <a:p>
            <a:pPr marL="342900" marR="0">
              <a:lnSpc>
                <a:spcPts val="1700"/>
              </a:lnSpc>
              <a:spcBef>
                <a:spcPts val="339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of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total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population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(including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hinterland</a:t>
            </a:r>
          </a:p>
          <a:p>
            <a:pPr marL="342900" marR="0">
              <a:lnSpc>
                <a:spcPts val="1700"/>
              </a:lnSpc>
              <a:spcBef>
                <a:spcPts val="339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countries)</a:t>
            </a:r>
          </a:p>
          <a:p>
            <a:pPr marL="0" marR="0">
              <a:lnSpc>
                <a:spcPts val="1955"/>
              </a:lnSpc>
              <a:spcBef>
                <a:spcPts val="30"/>
              </a:spcBef>
              <a:spcAft>
                <a:spcPts val="0"/>
              </a:spcAft>
            </a:pPr>
            <a:r>
              <a:rPr dirty="0" sz="17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750" spc="1601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Sao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Tome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–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modelling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done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@1km</a:t>
            </a:r>
          </a:p>
          <a:p>
            <a:pPr marL="342900" marR="0">
              <a:lnSpc>
                <a:spcPts val="1700"/>
              </a:lnSpc>
              <a:spcBef>
                <a:spcPts val="390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because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of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scale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–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so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not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comparable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with</a:t>
            </a:r>
          </a:p>
          <a:p>
            <a:pPr marL="342900" marR="0">
              <a:lnSpc>
                <a:spcPts val="1700"/>
              </a:lnSpc>
              <a:spcBef>
                <a:spcPts val="339"/>
              </a:spcBef>
              <a:spcAft>
                <a:spcPts val="0"/>
              </a:spcAft>
            </a:pPr>
            <a:r>
              <a:rPr dirty="0" sz="1700">
                <a:solidFill>
                  <a:srgbClr val="000000"/>
                </a:solidFill>
                <a:latin typeface="IAVWGW+BaskOldFace"/>
                <a:cs typeface="IAVWGW+BaskOldFace"/>
              </a:rPr>
              <a:t>others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187440" y="5941349"/>
            <a:ext cx="81542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Nigeria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26650" y="5983654"/>
            <a:ext cx="61250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Togo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88709" y="6040284"/>
            <a:ext cx="87458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Sénégal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07671" y="70846"/>
            <a:ext cx="5874179" cy="1470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752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West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Africa: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climate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migration</a:t>
            </a:r>
          </a:p>
          <a:p>
            <a:pPr marL="917520" marR="0">
              <a:lnSpc>
                <a:spcPts val="36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hotspots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intensify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&amp;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spread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by</a:t>
            </a:r>
          </a:p>
          <a:p>
            <a:pPr marL="0" marR="0">
              <a:lnSpc>
                <a:spcPts val="36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2700" baseline="41532">
                <a:solidFill>
                  <a:srgbClr val="000000"/>
                </a:solidFill>
                <a:latin typeface="Calibri"/>
                <a:cs typeface="Calibri"/>
              </a:rPr>
              <a:t>Ghana</a:t>
            </a:r>
            <a:r>
              <a:rPr dirty="0" sz="2700" baseline="41532" spc="186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2050(2)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1505" y="867987"/>
            <a:ext cx="68315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Benin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52167" y="1020194"/>
            <a:ext cx="133987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Cote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d’Ivoire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48735" y="1768494"/>
            <a:ext cx="4619071" cy="18646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2050" spc="1413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Emergence</a:t>
            </a:r>
            <a:r>
              <a:rPr dirty="0" sz="2000" spc="1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dirty="0" sz="2000" spc="82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climate</a:t>
            </a:r>
            <a:r>
              <a:rPr dirty="0" sz="2000" spc="95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migration</a:t>
            </a:r>
            <a:r>
              <a:rPr dirty="0" sz="2000" spc="98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hotspots</a:t>
            </a:r>
          </a:p>
          <a:p>
            <a:pPr marL="342900" marR="0">
              <a:lnSpc>
                <a:spcPts val="2250"/>
              </a:lnSpc>
              <a:spcBef>
                <a:spcPts val="15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as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early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as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2030</a:t>
            </a:r>
          </a:p>
          <a:p>
            <a:pPr marL="0" marR="0">
              <a:lnSpc>
                <a:spcPts val="2290"/>
              </a:lnSpc>
              <a:spcBef>
                <a:spcPts val="17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2050" spc="1413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Reflect</a:t>
            </a:r>
            <a:r>
              <a:rPr dirty="0" sz="2000" spc="42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losses</a:t>
            </a:r>
            <a:r>
              <a:rPr dirty="0" sz="2000" spc="39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dirty="0" sz="2000" spc="40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viability</a:t>
            </a:r>
            <a:r>
              <a:rPr dirty="0" sz="2000" spc="42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  <a:r>
              <a:rPr dirty="0" sz="2000" spc="401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ecosystems</a:t>
            </a:r>
          </a:p>
          <a:p>
            <a:pPr marL="342900" marR="0">
              <a:lnSpc>
                <a:spcPts val="2250"/>
              </a:lnSpc>
              <a:spcBef>
                <a:spcPts val="15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and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habitability</a:t>
            </a:r>
          </a:p>
          <a:p>
            <a:pPr marL="0" marR="0">
              <a:lnSpc>
                <a:spcPts val="2290"/>
              </a:lnSpc>
              <a:spcBef>
                <a:spcPts val="17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2050" spc="1413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Opportunities</a:t>
            </a:r>
            <a:r>
              <a:rPr dirty="0" sz="2000" spc="923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for</a:t>
            </a:r>
            <a:r>
              <a:rPr dirty="0" sz="2000" spc="896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far-sighted</a:t>
            </a:r>
            <a:r>
              <a:rPr dirty="0" sz="2000" spc="917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planning</a:t>
            </a:r>
          </a:p>
          <a:p>
            <a:pPr marL="342900" marR="0">
              <a:lnSpc>
                <a:spcPts val="2250"/>
              </a:lnSpc>
              <a:spcBef>
                <a:spcPts val="15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and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2000">
                <a:solidFill>
                  <a:srgbClr val="000000"/>
                </a:solidFill>
                <a:latin typeface="Garamond"/>
                <a:cs typeface="Garamond"/>
              </a:rPr>
              <a:t>action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3065" y="4030214"/>
            <a:ext cx="61250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Togo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95599" y="4044699"/>
            <a:ext cx="1177751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Mauritania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26396" y="4095907"/>
            <a:ext cx="87458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Sénégal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271467" y="4211071"/>
            <a:ext cx="81542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Nigeria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745524" y="4917222"/>
            <a:ext cx="1274398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Sao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Tome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Principe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99957" y="388112"/>
            <a:ext cx="3915868" cy="1958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West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Africa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: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share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of</a:t>
            </a:r>
          </a:p>
          <a:p>
            <a:pPr marL="0" marR="0">
              <a:lnSpc>
                <a:spcPts val="3600"/>
              </a:lnSpc>
              <a:spcBef>
                <a:spcPts val="239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climate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migrants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against</a:t>
            </a:r>
          </a:p>
          <a:p>
            <a:pPr marL="0" marR="0">
              <a:lnSpc>
                <a:spcPts val="3600"/>
              </a:lnSpc>
              <a:spcBef>
                <a:spcPts val="29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other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migrants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varies</a:t>
            </a:r>
          </a:p>
          <a:p>
            <a:pPr marL="0" marR="0">
              <a:lnSpc>
                <a:spcPts val="3600"/>
              </a:lnSpc>
              <a:spcBef>
                <a:spcPts val="24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across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countries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dirty="0" sz="3200">
                <a:solidFill>
                  <a:srgbClr val="000000"/>
                </a:solidFill>
                <a:latin typeface="Garamond"/>
                <a:cs typeface="Garamond"/>
              </a:rPr>
              <a:t>(3)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9285" y="593881"/>
            <a:ext cx="68315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Benin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34859" y="593881"/>
            <a:ext cx="75582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Ghana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03863" y="622697"/>
            <a:ext cx="133987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Cote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d’Ivoire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81404" y="3562802"/>
            <a:ext cx="87458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Sénégal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63660" y="3626802"/>
            <a:ext cx="1274398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Sao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Tome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Principe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45649" y="3638330"/>
            <a:ext cx="61250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Togo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274313" y="3626802"/>
            <a:ext cx="81542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Nigeria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02248" y="3727701"/>
            <a:ext cx="1177751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Mauritania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9981" y="6146683"/>
            <a:ext cx="10700081" cy="451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While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climate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migrants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as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a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%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of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total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population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remain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relatively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low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for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coastal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West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Africa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–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it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can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make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up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a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significant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proportion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of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all</a:t>
            </a:r>
          </a:p>
          <a:p>
            <a:pPr marL="0" marR="0">
              <a:lnSpc>
                <a:spcPts val="1575"/>
              </a:lnSpc>
              <a:spcBef>
                <a:spcPts val="105"/>
              </a:spcBef>
              <a:spcAft>
                <a:spcPts val="0"/>
              </a:spcAft>
            </a:pP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migration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by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2050,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particularly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under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the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high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emissions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scenarios,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and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significantly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so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for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countries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like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Benin,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Senegal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and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 </a:t>
            </a:r>
            <a:r>
              <a:rPr dirty="0" sz="1400" b="1">
                <a:solidFill>
                  <a:srgbClr val="002060"/>
                </a:solidFill>
                <a:latin typeface="Garamond"/>
                <a:cs typeface="Garamond"/>
              </a:rPr>
              <a:t>Nigeria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2221" y="670724"/>
            <a:ext cx="10078186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An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end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to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end</a:t>
            </a:r>
            <a:r>
              <a:rPr dirty="0" sz="2800" spc="698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“Migration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&amp;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Climate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Informed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Solutions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Framework”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60704" y="1542338"/>
            <a:ext cx="3989637" cy="840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Action</a:t>
            </a:r>
            <a:r>
              <a:rPr dirty="0" sz="2000" spc="316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is</a:t>
            </a:r>
            <a:r>
              <a:rPr dirty="0" sz="2000" spc="32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needed</a:t>
            </a:r>
            <a:r>
              <a:rPr dirty="0" sz="2000" spc="315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in</a:t>
            </a:r>
            <a:r>
              <a:rPr dirty="0" sz="2000" spc="31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ed7d31"/>
                </a:solidFill>
                <a:latin typeface="IAVWGW+BaskOldFace"/>
                <a:cs typeface="IAVWGW+BaskOldFace"/>
              </a:rPr>
              <a:t>key</a:t>
            </a:r>
            <a:r>
              <a:rPr dirty="0" sz="2000" spc="315">
                <a:solidFill>
                  <a:srgbClr val="ed7d31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ed7d31"/>
                </a:solidFill>
                <a:latin typeface="IAVWGW+BaskOldFace"/>
                <a:cs typeface="IAVWGW+BaskOldFace"/>
              </a:rPr>
              <a:t>policy</a:t>
            </a:r>
            <a:r>
              <a:rPr dirty="0" sz="2000" spc="332">
                <a:solidFill>
                  <a:srgbClr val="ed7d31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ed7d31"/>
                </a:solidFill>
                <a:latin typeface="IAVWGW+BaskOldFace"/>
                <a:cs typeface="IAVWGW+BaskOldFace"/>
              </a:rPr>
              <a:t>areas</a:t>
            </a:r>
          </a:p>
          <a:p>
            <a:pPr marL="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and</a:t>
            </a:r>
            <a:r>
              <a:rPr dirty="0" sz="2000" spc="49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ed7d31"/>
                </a:solidFill>
                <a:latin typeface="IAVWGW+BaskOldFace"/>
                <a:cs typeface="IAVWGW+BaskOldFace"/>
              </a:rPr>
              <a:t>action</a:t>
            </a:r>
            <a:r>
              <a:rPr dirty="0" sz="2000" spc="51">
                <a:solidFill>
                  <a:srgbClr val="ed7d31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ed7d31"/>
                </a:solidFill>
                <a:latin typeface="IAVWGW+BaskOldFace"/>
                <a:cs typeface="IAVWGW+BaskOldFace"/>
              </a:rPr>
              <a:t>domains</a:t>
            </a:r>
            <a:r>
              <a:rPr dirty="0" sz="2000" spc="64">
                <a:solidFill>
                  <a:srgbClr val="ed7d31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at</a:t>
            </a:r>
            <a:r>
              <a:rPr dirty="0" sz="2000" spc="43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the</a:t>
            </a:r>
            <a:r>
              <a:rPr dirty="0" sz="2000" spc="47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intersection</a:t>
            </a:r>
          </a:p>
          <a:p>
            <a:pPr marL="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of</a:t>
            </a:r>
            <a:r>
              <a:rPr dirty="0" sz="2000" spc="3345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climate,</a:t>
            </a:r>
            <a:r>
              <a:rPr dirty="0" sz="2000" spc="3343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migration,</a:t>
            </a:r>
            <a:r>
              <a:rPr dirty="0" sz="2000" spc="3347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and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60704" y="2365299"/>
            <a:ext cx="152335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development.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60704" y="4060474"/>
            <a:ext cx="965497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Support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38788" y="4060474"/>
            <a:ext cx="354930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of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05684" y="4060474"/>
            <a:ext cx="1521866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development,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60704" y="4365274"/>
            <a:ext cx="4066102" cy="181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humanitarian,</a:t>
            </a:r>
            <a:r>
              <a:rPr dirty="0" sz="2000" spc="1477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and</a:t>
            </a:r>
            <a:r>
              <a:rPr dirty="0" sz="2000" spc="1469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peace</a:t>
            </a:r>
            <a:r>
              <a:rPr dirty="0" sz="2000" spc="1478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ed7d31"/>
                </a:solidFill>
                <a:latin typeface="IAVWGW+BaskOldFace"/>
                <a:cs typeface="IAVWGW+BaskOldFace"/>
              </a:rPr>
              <a:t>partners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alongside</a:t>
            </a:r>
            <a:r>
              <a:rPr dirty="0" sz="2000" spc="1285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local,</a:t>
            </a:r>
            <a:r>
              <a:rPr dirty="0" sz="2000" spc="397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national</a:t>
            </a:r>
            <a:r>
              <a:rPr dirty="0" sz="2000" spc="1264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and</a:t>
            </a:r>
            <a:r>
              <a:rPr dirty="0" sz="2000" spc="382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global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actors</a:t>
            </a:r>
            <a:r>
              <a:rPr dirty="0" sz="2000" spc="578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to</a:t>
            </a:r>
            <a:r>
              <a:rPr dirty="0" sz="2000" spc="563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avert,</a:t>
            </a:r>
            <a:r>
              <a:rPr dirty="0" sz="2000" spc="559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minimize,</a:t>
            </a:r>
            <a:r>
              <a:rPr dirty="0" sz="2000" spc="575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or</a:t>
            </a:r>
            <a:r>
              <a:rPr dirty="0" sz="2000" spc="575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ed7d31"/>
                </a:solidFill>
                <a:latin typeface="IAVWGW+BaskOldFace"/>
                <a:cs typeface="IAVWGW+BaskOldFace"/>
              </a:rPr>
              <a:t>reduce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ed7d31"/>
                </a:solidFill>
                <a:latin typeface="IAVWGW+BaskOldFace"/>
                <a:cs typeface="IAVWGW+BaskOldFace"/>
              </a:rPr>
              <a:t>distress</a:t>
            </a:r>
            <a:r>
              <a:rPr dirty="0" sz="2000" spc="425">
                <a:solidFill>
                  <a:srgbClr val="ed7d31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driven</a:t>
            </a:r>
            <a:r>
              <a:rPr dirty="0" sz="2000" spc="405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ed7d31"/>
                </a:solidFill>
                <a:latin typeface="IAVWGW+BaskOldFace"/>
                <a:cs typeface="IAVWGW+BaskOldFace"/>
              </a:rPr>
              <a:t>migration</a:t>
            </a:r>
            <a:r>
              <a:rPr dirty="0" sz="2000" spc="409">
                <a:solidFill>
                  <a:srgbClr val="ed7d31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and</a:t>
            </a:r>
            <a:r>
              <a:rPr dirty="0" sz="2000" spc="396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harness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ed7d31"/>
                </a:solidFill>
                <a:latin typeface="IAVWGW+BaskOldFace"/>
                <a:cs typeface="IAVWGW+BaskOldFace"/>
              </a:rPr>
              <a:t>opportunities</a:t>
            </a:r>
            <a:r>
              <a:rPr dirty="0" sz="2000" spc="640">
                <a:solidFill>
                  <a:srgbClr val="ed7d31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through</a:t>
            </a:r>
            <a:r>
              <a:rPr dirty="0" sz="2000" spc="634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economic</a:t>
            </a:r>
            <a:r>
              <a:rPr dirty="0" sz="2000" spc="638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and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urban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transitions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39011" y="625591"/>
            <a:ext cx="1016450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Advancing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local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action: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Operationally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relevant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vulnerability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assessments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24638" y="1936380"/>
            <a:ext cx="5136876" cy="9468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2050" spc="963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Creating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vulnerability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clusters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for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localities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with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similar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profiles</a:t>
            </a:r>
            <a:r>
              <a:rPr dirty="0" sz="2000" spc="55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provides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valuable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evidence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for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thinking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regionally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acting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locally.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24638" y="3155580"/>
            <a:ext cx="5141341" cy="9468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2050" spc="963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Helps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develop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community-centered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adaptation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plans,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using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location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specific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vulnerability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information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24638" y="4376433"/>
            <a:ext cx="4986762" cy="640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5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000000"/>
                </a:solidFill>
                <a:latin typeface="FCUNLB+Wingdings-Regular"/>
                <a:cs typeface="FCUNLB+Wingdings-Regular"/>
              </a:rPr>
              <a:t>Ø</a:t>
            </a:r>
            <a:r>
              <a:rPr dirty="0" sz="205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Basis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for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locally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driven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climate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action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tailored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to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local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needs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and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priorities;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supports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67871" y="4800150"/>
            <a:ext cx="3368369" cy="856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Unique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climate-conflict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clusters</a:t>
            </a:r>
          </a:p>
          <a:p>
            <a:pPr marL="28575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identified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sub-regions</a:t>
            </a:r>
          </a:p>
          <a:p>
            <a:pPr marL="45720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Sahel: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19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clusters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810388" y="5029568"/>
            <a:ext cx="3682562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partnerships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between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governments,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communities,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and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civil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society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25071" y="5623110"/>
            <a:ext cx="2496947" cy="307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Lake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Chad: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15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clusters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17532" y="657999"/>
            <a:ext cx="1028898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Recap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27698" y="1567293"/>
            <a:ext cx="7836189" cy="611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62626"/>
                </a:solidFill>
                <a:latin typeface="FOLUOA+ArialMT"/>
                <a:cs typeface="FOLUOA+ArialMT"/>
              </a:rPr>
              <a:t>•</a:t>
            </a:r>
            <a:r>
              <a:rPr dirty="0" sz="2050" spc="513">
                <a:solidFill>
                  <a:srgbClr val="262626"/>
                </a:solidFill>
                <a:latin typeface="FOLUOA+ArialMT"/>
                <a:cs typeface="FOLUOA+ArialMT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Climate</a:t>
            </a:r>
            <a:r>
              <a:rPr dirty="0" sz="2000" spc="-4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has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emerged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as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compounding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driver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mobility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along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others,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including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poverty,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demographics,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fragility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or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political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instability.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27698" y="2517254"/>
            <a:ext cx="7479659" cy="6116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62626"/>
                </a:solidFill>
                <a:latin typeface="FOLUOA+ArialMT"/>
                <a:cs typeface="FOLUOA+ArialMT"/>
              </a:rPr>
              <a:t>•</a:t>
            </a:r>
            <a:r>
              <a:rPr dirty="0" sz="2050" spc="513">
                <a:solidFill>
                  <a:srgbClr val="262626"/>
                </a:solidFill>
                <a:latin typeface="FOLUOA+ArialMT"/>
                <a:cs typeface="FOLUOA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As</a:t>
            </a:r>
            <a:r>
              <a:rPr dirty="0" sz="2000" spc="1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climate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impacts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intensify</a:t>
            </a:r>
            <a:r>
              <a:rPr dirty="0" sz="2000" spc="-64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escalate,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potency</a:t>
            </a:r>
            <a:r>
              <a:rPr dirty="0" sz="2000" spc="-1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for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climate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to</a:t>
            </a:r>
          </a:p>
          <a:p>
            <a:pPr marL="228600" marR="0">
              <a:lnSpc>
                <a:spcPts val="200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drive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migration</a:t>
            </a:r>
            <a:r>
              <a:rPr dirty="0" sz="2000" spc="-81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will</a:t>
            </a:r>
            <a:r>
              <a:rPr dirty="0" sz="2000" spc="1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increase.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94673" y="3015097"/>
            <a:ext cx="1800559" cy="9098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5868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ffffff"/>
                </a:solidFill>
                <a:latin typeface="ORRRRK+Calibri-Light,Bold"/>
                <a:cs typeface="ORRRRK+Calibri-Light,Bold"/>
              </a:rPr>
              <a:t>Key</a:t>
            </a:r>
          </a:p>
          <a:p>
            <a:pPr marL="0" marR="0">
              <a:lnSpc>
                <a:spcPts val="3300"/>
              </a:lnSpc>
              <a:spcBef>
                <a:spcPts val="263"/>
              </a:spcBef>
              <a:spcAft>
                <a:spcPts val="0"/>
              </a:spcAft>
            </a:pPr>
            <a:r>
              <a:rPr dirty="0" sz="3300">
                <a:solidFill>
                  <a:srgbClr val="ffffff"/>
                </a:solidFill>
                <a:latin typeface="ORRRRK+Calibri-Light,Bold"/>
                <a:cs typeface="ORRRRK+Calibri-Light,Bold"/>
              </a:rPr>
              <a:t>Messages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27698" y="3467213"/>
            <a:ext cx="243547" cy="328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62626"/>
                </a:solidFill>
                <a:latin typeface="FOLUOA+ArialMT"/>
                <a:cs typeface="FOLUOA+ArialMT"/>
              </a:rPr>
              <a:t>•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56298" y="3512401"/>
            <a:ext cx="7663102" cy="8407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Locality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matters: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countries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could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see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dirty="0" sz="2000" spc="104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emergence</a:t>
            </a:r>
            <a:r>
              <a:rPr dirty="0" sz="2000" spc="-1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“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hotspots”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2000"/>
              </a:lnSpc>
              <a:spcBef>
                <a:spcPts val="159"/>
              </a:spcBef>
              <a:spcAft>
                <a:spcPts val="0"/>
              </a:spcAft>
            </a:pP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climate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in-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and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climate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out-migration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impacting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poor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most</a:t>
            </a:r>
          </a:p>
          <a:p>
            <a:pPr marL="0" marR="0">
              <a:lnSpc>
                <a:spcPts val="2000"/>
              </a:lnSpc>
              <a:spcBef>
                <a:spcPts val="109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vulnerable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disproportionately.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27698" y="4691493"/>
            <a:ext cx="7477915" cy="885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62626"/>
                </a:solidFill>
                <a:latin typeface="FOLUOA+ArialMT"/>
                <a:cs typeface="FOLUOA+ArialMT"/>
              </a:rPr>
              <a:t>•</a:t>
            </a:r>
            <a:r>
              <a:rPr dirty="0" sz="2050" spc="513">
                <a:solidFill>
                  <a:srgbClr val="262626"/>
                </a:solidFill>
                <a:latin typeface="FOLUOA+ArialMT"/>
                <a:cs typeface="FOLUOA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Urgency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for</a:t>
            </a:r>
            <a:r>
              <a:rPr dirty="0" sz="2000" spc="-73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far-sighted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planning</a:t>
            </a:r>
            <a:r>
              <a:rPr dirty="0" sz="2000" spc="-8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through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landscape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territorial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approaches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with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focus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on</a:t>
            </a:r>
            <a:r>
              <a:rPr dirty="0" sz="2000" spc="-38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inclusive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,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locally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led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development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that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is</a:t>
            </a:r>
          </a:p>
          <a:p>
            <a:pPr marL="2286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green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and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resilient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3129" y="2325944"/>
            <a:ext cx="2272663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4472c4"/>
                </a:solidFill>
                <a:latin typeface="Garamond"/>
                <a:cs typeface="Garamond"/>
              </a:rPr>
              <a:t>Thank</a:t>
            </a:r>
            <a:r>
              <a:rPr dirty="0" sz="4000">
                <a:solidFill>
                  <a:srgbClr val="4472c4"/>
                </a:solidFill>
                <a:latin typeface="Garamond"/>
                <a:cs typeface="Garamond"/>
              </a:rPr>
              <a:t> </a:t>
            </a:r>
            <a:r>
              <a:rPr dirty="0" sz="4000">
                <a:solidFill>
                  <a:srgbClr val="4472c4"/>
                </a:solidFill>
                <a:latin typeface="Garamond"/>
                <a:cs typeface="Garamond"/>
              </a:rPr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130" y="4352864"/>
            <a:ext cx="8683375" cy="728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595959"/>
                </a:solidFill>
                <a:latin typeface="DCJGQE+BaskOldFace,Bold"/>
                <a:cs typeface="DCJGQE+BaskOldFace,Bold"/>
              </a:rPr>
              <a:t>World</a:t>
            </a:r>
            <a:r>
              <a:rPr dirty="0" sz="1600">
                <a:solidFill>
                  <a:srgbClr val="595959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595959"/>
                </a:solidFill>
                <a:latin typeface="DCJGQE+BaskOldFace,Bold"/>
                <a:cs typeface="DCJGQE+BaskOldFace,Bold"/>
              </a:rPr>
              <a:t>Bank</a:t>
            </a:r>
            <a:r>
              <a:rPr dirty="0" sz="1600">
                <a:solidFill>
                  <a:srgbClr val="595959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595959"/>
                </a:solidFill>
                <a:latin typeface="DCJGQE+BaskOldFace,Bold"/>
                <a:cs typeface="DCJGQE+BaskOldFace,Bold"/>
              </a:rPr>
              <a:t>team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: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Kanta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Rigaud;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David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Maleki;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Anna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Casals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Fernandez;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Anmol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Arora;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Nathalie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Abu-Ata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595959"/>
                </a:solidFill>
                <a:latin typeface="DCJGQE+BaskOldFace,Bold"/>
                <a:cs typeface="DCJGQE+BaskOldFace,Bold"/>
              </a:rPr>
              <a:t>CIESIN</a:t>
            </a:r>
            <a:r>
              <a:rPr dirty="0" sz="1600" spc="10">
                <a:solidFill>
                  <a:srgbClr val="595959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–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Columbia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University: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Alex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de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Sherbinin,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Susana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Adamo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595959"/>
                </a:solidFill>
                <a:latin typeface="DCJGQE+BaskOldFace,Bold"/>
                <a:cs typeface="DCJGQE+BaskOldFace,Bold"/>
              </a:rPr>
              <a:t>CUNY</a:t>
            </a:r>
            <a:r>
              <a:rPr dirty="0" sz="1600">
                <a:solidFill>
                  <a:srgbClr val="595959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Institute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of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Demographic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Research:</a:t>
            </a:r>
            <a:r>
              <a:rPr dirty="0" sz="1600" spc="401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Bryan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595959"/>
                </a:solidFill>
                <a:latin typeface="IAVWGW+BaskOldFace"/>
                <a:cs typeface="IAVWGW+BaskOldFace"/>
              </a:rPr>
              <a:t>Jones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963" y="5759631"/>
            <a:ext cx="3709154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Groundswell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Africa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is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supported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000">
                <a:solidFill>
                  <a:srgbClr val="000000"/>
                </a:solidFill>
                <a:latin typeface="IAVWGW+BaskOldFace"/>
                <a:cs typeface="IAVWGW+BaskOldFace"/>
              </a:rPr>
              <a:t>by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4450" y="720259"/>
            <a:ext cx="1541189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IAVWGW+BaskOldFace"/>
                <a:cs typeface="IAVWGW+BaskOldFace"/>
              </a:rPr>
              <a:t>Outline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8805" y="2614247"/>
            <a:ext cx="6740431" cy="12321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IAVWGW+BaskOldFace"/>
                <a:cs typeface="IAVWGW+BaskOldFace"/>
              </a:rPr>
              <a:t>I.</a:t>
            </a:r>
            <a:r>
              <a:rPr dirty="0" sz="2250" spc="2581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The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Context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–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Climate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Migration</a:t>
            </a:r>
          </a:p>
          <a:p>
            <a:pPr marL="0" marR="0">
              <a:lnSpc>
                <a:spcPts val="2250"/>
              </a:lnSpc>
              <a:spcBef>
                <a:spcPts val="1326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IAVWGW+BaskOldFace"/>
                <a:cs typeface="IAVWGW+BaskOldFace"/>
              </a:rPr>
              <a:t>II.</a:t>
            </a:r>
            <a:r>
              <a:rPr dirty="0" sz="2250" spc="1775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Climate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Migration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Futures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–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Focus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on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the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West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Africa</a:t>
            </a:r>
          </a:p>
          <a:p>
            <a:pPr marL="0" marR="0">
              <a:lnSpc>
                <a:spcPts val="2250"/>
              </a:lnSpc>
              <a:spcBef>
                <a:spcPts val="1375"/>
              </a:spcBef>
              <a:spcAft>
                <a:spcPts val="0"/>
              </a:spcAft>
            </a:pPr>
            <a:r>
              <a:rPr dirty="0" sz="2250">
                <a:solidFill>
                  <a:srgbClr val="000000"/>
                </a:solidFill>
                <a:latin typeface="IAVWGW+BaskOldFace"/>
                <a:cs typeface="IAVWGW+BaskOldFace"/>
              </a:rPr>
              <a:t>III.</a:t>
            </a:r>
            <a:r>
              <a:rPr dirty="0" sz="2250" spc="967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Call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to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200">
                <a:solidFill>
                  <a:srgbClr val="000000"/>
                </a:solidFill>
                <a:latin typeface="IAVWGW+BaskOldFace"/>
                <a:cs typeface="IAVWGW+BaskOldFace"/>
              </a:rPr>
              <a:t>Action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61225" y="1349868"/>
            <a:ext cx="7836189" cy="611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62626"/>
                </a:solidFill>
                <a:latin typeface="FOLUOA+ArialMT"/>
                <a:cs typeface="FOLUOA+ArialMT"/>
              </a:rPr>
              <a:t>•</a:t>
            </a:r>
            <a:r>
              <a:rPr dirty="0" sz="2050" spc="513">
                <a:solidFill>
                  <a:srgbClr val="262626"/>
                </a:solidFill>
                <a:latin typeface="FOLUOA+ArialMT"/>
                <a:cs typeface="FOLUOA+ArialMT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Climate</a:t>
            </a:r>
            <a:r>
              <a:rPr dirty="0" sz="2000" spc="-4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has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emerged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as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compounding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driver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mobility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along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others,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including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poverty,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demographics,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fragility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or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political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instability.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61225" y="2299828"/>
            <a:ext cx="7479659" cy="6116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62626"/>
                </a:solidFill>
                <a:latin typeface="FOLUOA+ArialMT"/>
                <a:cs typeface="FOLUOA+ArialMT"/>
              </a:rPr>
              <a:t>•</a:t>
            </a:r>
            <a:r>
              <a:rPr dirty="0" sz="2050" spc="513">
                <a:solidFill>
                  <a:srgbClr val="262626"/>
                </a:solidFill>
                <a:latin typeface="FOLUOA+ArialMT"/>
                <a:cs typeface="FOLUOA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As</a:t>
            </a:r>
            <a:r>
              <a:rPr dirty="0" sz="2000" spc="1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climate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impacts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intensify</a:t>
            </a:r>
            <a:r>
              <a:rPr dirty="0" sz="2000" spc="-64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escalate,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potency</a:t>
            </a:r>
            <a:r>
              <a:rPr dirty="0" sz="2000" spc="-1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for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climate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to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drive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migration</a:t>
            </a:r>
            <a:r>
              <a:rPr dirty="0" sz="2000" spc="-81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will</a:t>
            </a:r>
            <a:r>
              <a:rPr dirty="0" sz="2000" spc="1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increase.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94673" y="3015097"/>
            <a:ext cx="1800559" cy="9098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5868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ffffff"/>
                </a:solidFill>
                <a:latin typeface="ORRRRK+Calibri-Light,Bold"/>
                <a:cs typeface="ORRRRK+Calibri-Light,Bold"/>
              </a:rPr>
              <a:t>Key</a:t>
            </a:r>
          </a:p>
          <a:p>
            <a:pPr marL="0" marR="0">
              <a:lnSpc>
                <a:spcPts val="3300"/>
              </a:lnSpc>
              <a:spcBef>
                <a:spcPts val="263"/>
              </a:spcBef>
              <a:spcAft>
                <a:spcPts val="0"/>
              </a:spcAft>
            </a:pPr>
            <a:r>
              <a:rPr dirty="0" sz="3300">
                <a:solidFill>
                  <a:srgbClr val="ffffff"/>
                </a:solidFill>
                <a:latin typeface="ORRRRK+Calibri-Light,Bold"/>
                <a:cs typeface="ORRRRK+Calibri-Light,Bold"/>
              </a:rPr>
              <a:t>Messages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61225" y="3249788"/>
            <a:ext cx="7891702" cy="885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62626"/>
                </a:solidFill>
                <a:latin typeface="FOLUOA+ArialMT"/>
                <a:cs typeface="FOLUOA+ArialMT"/>
              </a:rPr>
              <a:t>•</a:t>
            </a:r>
            <a:r>
              <a:rPr dirty="0" sz="2050" spc="513">
                <a:solidFill>
                  <a:srgbClr val="262626"/>
                </a:solidFill>
                <a:latin typeface="FOLUOA+ArialMT"/>
                <a:cs typeface="FOLUOA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Locality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matters: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countries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could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see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an</a:t>
            </a:r>
            <a:r>
              <a:rPr dirty="0" sz="2000" spc="104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emergence</a:t>
            </a:r>
            <a:r>
              <a:rPr dirty="0" sz="2000" spc="-1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of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“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hotspots”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of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climate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in-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and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climate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out-migration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impacting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the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poor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most</a:t>
            </a:r>
          </a:p>
          <a:p>
            <a:pPr marL="2286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vulnerable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disproportionately.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61225" y="4474068"/>
            <a:ext cx="7477915" cy="8859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262626"/>
                </a:solidFill>
                <a:latin typeface="FOLUOA+ArialMT"/>
                <a:cs typeface="FOLUOA+ArialMT"/>
              </a:rPr>
              <a:t>•</a:t>
            </a:r>
            <a:r>
              <a:rPr dirty="0" sz="2050" spc="513">
                <a:solidFill>
                  <a:srgbClr val="262626"/>
                </a:solidFill>
                <a:latin typeface="FOLUOA+ArialMT"/>
                <a:cs typeface="FOLUOA+ArialMT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Urgency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for</a:t>
            </a:r>
            <a:r>
              <a:rPr dirty="0" sz="2000" spc="-73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far-sighted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planning</a:t>
            </a:r>
            <a:r>
              <a:rPr dirty="0" sz="2000" spc="-8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through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landscape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and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territorial</a:t>
            </a:r>
          </a:p>
          <a:p>
            <a:pPr marL="228600" marR="0">
              <a:lnSpc>
                <a:spcPts val="2000"/>
              </a:lnSpc>
              <a:spcBef>
                <a:spcPts val="160"/>
              </a:spcBef>
              <a:spcAft>
                <a:spcPts val="0"/>
              </a:spcAft>
            </a:pP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approaches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with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a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focus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on</a:t>
            </a:r>
            <a:r>
              <a:rPr dirty="0" sz="2000" spc="-38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inclusive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,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locally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led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development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that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is</a:t>
            </a:r>
          </a:p>
          <a:p>
            <a:pPr marL="228600" marR="0">
              <a:lnSpc>
                <a:spcPts val="20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green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and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262626"/>
                </a:solidFill>
                <a:latin typeface="Calibri"/>
                <a:cs typeface="Calibri"/>
              </a:rPr>
              <a:t>resilient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9243" y="492027"/>
            <a:ext cx="11371408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Context: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The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Sahel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has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always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been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a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highly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mobile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region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with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increasing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IDPs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19750" y="1213815"/>
            <a:ext cx="450502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Internal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displacements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by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conflict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&amp;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disasters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in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2022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(IDMC)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4860" y="1345981"/>
            <a:ext cx="5514025" cy="93696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650" spc="763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Highly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mobile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region</a:t>
            </a:r>
            <a:r>
              <a:rPr dirty="0" sz="1600" spc="27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with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various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forms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of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voluntary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mobility</a:t>
            </a:r>
          </a:p>
          <a:p>
            <a:pPr marL="228600" marR="0">
              <a:lnSpc>
                <a:spcPts val="1600"/>
              </a:lnSpc>
              <a:spcBef>
                <a:spcPts val="177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(economic,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trade,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nomadic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pastoralism)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and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forced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migration.</a:t>
            </a:r>
          </a:p>
          <a:p>
            <a:pPr marL="22860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These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movements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have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been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an</a:t>
            </a:r>
            <a:r>
              <a:rPr dirty="0" sz="1600" spc="57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important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livelihood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strategy</a:t>
            </a:r>
            <a:r>
              <a:rPr dirty="0" sz="1600" spc="12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to</a:t>
            </a:r>
          </a:p>
          <a:p>
            <a:pPr marL="228600" marR="0">
              <a:lnSpc>
                <a:spcPts val="1600"/>
              </a:lnSpc>
              <a:spcBef>
                <a:spcPts val="127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cope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with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Sahel’s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dry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season.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04860" y="2589102"/>
            <a:ext cx="5495906" cy="522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650" spc="763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Migration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has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been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facilitated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by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the</a:t>
            </a:r>
            <a:r>
              <a:rPr dirty="0" sz="1600" spc="64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free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movement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protocol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of</a:t>
            </a:r>
          </a:p>
          <a:p>
            <a:pPr marL="228600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the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Economic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Community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of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West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African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States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(ECOWAS)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4860" y="3320622"/>
            <a:ext cx="5696857" cy="7662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650" spc="763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Internal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mobility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:</a:t>
            </a:r>
            <a:r>
              <a:rPr dirty="0" sz="1600" spc="397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rural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to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urban</a:t>
            </a:r>
            <a:r>
              <a:rPr dirty="0" sz="1600" spc="18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migration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to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both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large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and</a:t>
            </a:r>
          </a:p>
          <a:p>
            <a:pPr marL="228600" marR="0">
              <a:lnSpc>
                <a:spcPts val="1600"/>
              </a:lnSpc>
              <a:spcBef>
                <a:spcPts val="37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secondary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cities;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and</a:t>
            </a:r>
            <a:r>
              <a:rPr dirty="0" sz="1600" spc="15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rural-rural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migration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linked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to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forest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clearing,</a:t>
            </a:r>
          </a:p>
          <a:p>
            <a:pPr marL="22860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overgrazing,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and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landscape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burning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892862" y="4098268"/>
            <a:ext cx="342511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Outbreaks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of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violence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&amp;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protests/riots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70c0"/>
                </a:solidFill>
                <a:latin typeface="IAVWGW+BaskOldFace"/>
                <a:cs typeface="IAVWGW+BaskOldFace"/>
              </a:rPr>
              <a:t>2012-22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04860" y="4295981"/>
            <a:ext cx="5499344" cy="766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650" spc="763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Displacement</a:t>
            </a:r>
            <a:r>
              <a:rPr dirty="0" sz="1600" spc="15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in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Sub-Sharan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Africa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continues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to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be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high</a:t>
            </a:r>
          </a:p>
          <a:p>
            <a:pPr marL="457200" marR="0">
              <a:lnSpc>
                <a:spcPts val="1843"/>
              </a:lnSpc>
              <a:spcBef>
                <a:spcPts val="76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650" spc="763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Displacement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due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to</a:t>
            </a:r>
            <a:r>
              <a:rPr dirty="0" sz="1600" spc="23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disasters/hydrometeorological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events</a:t>
            </a:r>
          </a:p>
          <a:p>
            <a:pPr marL="68580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increased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3-fold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since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2021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62060" y="5027502"/>
            <a:ext cx="5218179" cy="766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650" spc="763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2.1M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displaced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in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2022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due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to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longest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and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most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severe</a:t>
            </a:r>
          </a:p>
          <a:p>
            <a:pPr marL="228600" marR="0">
              <a:lnSpc>
                <a:spcPts val="1600"/>
              </a:lnSpc>
              <a:spcBef>
                <a:spcPts val="37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drought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on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record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with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impacts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on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food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insecurity</a:t>
            </a:r>
          </a:p>
          <a:p>
            <a:pPr marL="0" marR="0">
              <a:lnSpc>
                <a:spcPts val="1843"/>
              </a:lnSpc>
              <a:spcBef>
                <a:spcPts val="26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650" spc="763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Outbreaks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due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to</a:t>
            </a:r>
            <a:r>
              <a:rPr dirty="0" sz="1600" spc="27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conflict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((9M)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outnumber</a:t>
            </a:r>
            <a:r>
              <a:rPr dirty="0" sz="1600" spc="37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disasters</a:t>
            </a:r>
            <a:r>
              <a:rPr dirty="0" sz="16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600">
                <a:solidFill>
                  <a:srgbClr val="000000"/>
                </a:solidFill>
                <a:latin typeface="IAVWGW+BaskOldFace"/>
                <a:cs typeface="IAVWGW+BaskOldFace"/>
              </a:rPr>
              <a:t>(7.4M)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39483" y="516045"/>
            <a:ext cx="5439449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Some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Intertwined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Drivers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of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Mobility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6007" y="3027640"/>
            <a:ext cx="1613871" cy="883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85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c000"/>
                </a:solidFill>
                <a:latin typeface="DBRRBU+Calibri-Light"/>
                <a:cs typeface="DBRRBU+Calibri-Light"/>
              </a:rPr>
              <a:t>Framing</a:t>
            </a:r>
          </a:p>
          <a:p>
            <a:pPr marL="0" marR="0">
              <a:lnSpc>
                <a:spcPts val="3200"/>
              </a:lnSpc>
              <a:spcBef>
                <a:spcPts val="255"/>
              </a:spcBef>
              <a:spcAft>
                <a:spcPts val="0"/>
              </a:spcAft>
            </a:pPr>
            <a:r>
              <a:rPr dirty="0" sz="3200">
                <a:solidFill>
                  <a:srgbClr val="ffc000"/>
                </a:solidFill>
                <a:latin typeface="DBRRBU+Calibri-Light"/>
                <a:cs typeface="DBRRBU+Calibri-Light"/>
              </a:rPr>
              <a:t>the</a:t>
            </a:r>
            <a:r>
              <a:rPr dirty="0" sz="3200">
                <a:solidFill>
                  <a:srgbClr val="ffc000"/>
                </a:solidFill>
                <a:latin typeface="DBRRBU+Calibri-Light"/>
                <a:cs typeface="DBRRBU+Calibri-Light"/>
              </a:rPr>
              <a:t> </a:t>
            </a:r>
            <a:r>
              <a:rPr dirty="0" sz="3200">
                <a:solidFill>
                  <a:srgbClr val="ffc000"/>
                </a:solidFill>
                <a:latin typeface="DBRRBU+Calibri-Light"/>
                <a:cs typeface="DBRRBU+Calibri-Light"/>
              </a:rPr>
              <a:t>Issue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36583" y="5158985"/>
            <a:ext cx="8628006" cy="13965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Poverty,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state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fragility,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population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growth,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and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climate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change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often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reinforce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one</a:t>
            </a:r>
          </a:p>
          <a:p>
            <a:pPr marL="285750" marR="0">
              <a:lnSpc>
                <a:spcPts val="2010"/>
              </a:lnSpc>
              <a:spcBef>
                <a:spcPts val="13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another</a:t>
            </a:r>
          </a:p>
          <a:p>
            <a:pPr marL="0" marR="0">
              <a:lnSpc>
                <a:spcPts val="2066"/>
              </a:lnSpc>
              <a:spcBef>
                <a:spcPts val="103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Sub-Saharan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Africa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is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facing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pressures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on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all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these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dimensions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at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once</a:t>
            </a:r>
          </a:p>
          <a:p>
            <a:pPr marL="0" marR="0">
              <a:lnSpc>
                <a:spcPts val="2066"/>
              </a:lnSpc>
              <a:spcBef>
                <a:spcPts val="43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The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Sahel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exemplifies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the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challenges.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Burkina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Faso,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Chad,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Mali,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Mauritania,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and</a:t>
            </a:r>
          </a:p>
          <a:p>
            <a:pPr marL="285750" marR="0">
              <a:lnSpc>
                <a:spcPts val="2010"/>
              </a:lnSpc>
              <a:spcBef>
                <a:spcPts val="188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Niger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are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among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the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world’s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poorest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FOLUOA+ArialMT"/>
                <a:cs typeface="FOLUOA+ArialMT"/>
              </a:rPr>
              <a:t>countries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07092" y="1013479"/>
            <a:ext cx="4636306" cy="16795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Migration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will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become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increasingly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necessary</a:t>
            </a:r>
          </a:p>
          <a:p>
            <a:pPr marL="28575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countries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income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levels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migrants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same:</a:t>
            </a:r>
            <a:r>
              <a:rPr dirty="0" sz="1800" spc="-1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Match</a:t>
            </a:r>
          </a:p>
          <a:p>
            <a:pPr marL="28575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(skills)</a:t>
            </a:r>
            <a:r>
              <a:rPr dirty="0" sz="1800" spc="1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 spc="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Motive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Matrix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Making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cross-border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movements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work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28575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prosperity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development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86007" y="3027640"/>
            <a:ext cx="1613871" cy="8834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85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c000"/>
                </a:solidFill>
                <a:latin typeface="DBRRBU+Calibri-Light"/>
                <a:cs typeface="DBRRBU+Calibri-Light"/>
              </a:rPr>
              <a:t>Framing</a:t>
            </a:r>
          </a:p>
          <a:p>
            <a:pPr marL="0" marR="0">
              <a:lnSpc>
                <a:spcPts val="3200"/>
              </a:lnSpc>
              <a:spcBef>
                <a:spcPts val="255"/>
              </a:spcBef>
              <a:spcAft>
                <a:spcPts val="0"/>
              </a:spcAft>
            </a:pPr>
            <a:r>
              <a:rPr dirty="0" sz="3200">
                <a:solidFill>
                  <a:srgbClr val="ffc000"/>
                </a:solidFill>
                <a:latin typeface="DBRRBU+Calibri-Light"/>
                <a:cs typeface="DBRRBU+Calibri-Light"/>
              </a:rPr>
              <a:t>the</a:t>
            </a:r>
            <a:r>
              <a:rPr dirty="0" sz="3200">
                <a:solidFill>
                  <a:srgbClr val="ffc000"/>
                </a:solidFill>
                <a:latin typeface="DBRRBU+Calibri-Light"/>
                <a:cs typeface="DBRRBU+Calibri-Light"/>
              </a:rPr>
              <a:t> </a:t>
            </a:r>
            <a:r>
              <a:rPr dirty="0" sz="3200">
                <a:solidFill>
                  <a:srgbClr val="ffc000"/>
                </a:solidFill>
                <a:latin typeface="DBRRBU+Calibri-Light"/>
                <a:cs typeface="DBRRBU+Calibri-Light"/>
              </a:rPr>
              <a:t>Issue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41501" y="6382191"/>
            <a:ext cx="512984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Source: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World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Development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Report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2023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(World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000000"/>
                </a:solidFill>
                <a:latin typeface="Calibri"/>
                <a:cs typeface="Calibri"/>
              </a:rPr>
              <a:t>Bank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66469" y="462462"/>
            <a:ext cx="849887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Unabated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climate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change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will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have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significant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000000"/>
                </a:solidFill>
                <a:latin typeface="IAVWGW+BaskOldFace"/>
                <a:cs typeface="IAVWGW+BaskOldFace"/>
              </a:rPr>
              <a:t>consequences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76010" y="2693761"/>
            <a:ext cx="1240904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c000"/>
                </a:solidFill>
                <a:latin typeface="DBRRBU+Calibri-Light"/>
                <a:cs typeface="DBRRBU+Calibri-Light"/>
              </a:rPr>
              <a:t>Climate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0275" y="3077809"/>
            <a:ext cx="1885494" cy="11617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7481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c000"/>
                </a:solidFill>
                <a:latin typeface="DBRRBU+Calibri-Light"/>
                <a:cs typeface="DBRRBU+Calibri-Light"/>
              </a:rPr>
              <a:t>emissions</a:t>
            </a:r>
          </a:p>
          <a:p>
            <a:pPr marL="0" marR="0">
              <a:lnSpc>
                <a:spcPts val="2800"/>
              </a:lnSpc>
              <a:spcBef>
                <a:spcPts val="223"/>
              </a:spcBef>
              <a:spcAft>
                <a:spcPts val="0"/>
              </a:spcAft>
            </a:pPr>
            <a:r>
              <a:rPr dirty="0" sz="2800">
                <a:solidFill>
                  <a:srgbClr val="ffc000"/>
                </a:solidFill>
                <a:latin typeface="DBRRBU+Calibri-Light"/>
                <a:cs typeface="DBRRBU+Calibri-Light"/>
              </a:rPr>
              <a:t>and</a:t>
            </a:r>
            <a:r>
              <a:rPr dirty="0" sz="2800">
                <a:solidFill>
                  <a:srgbClr val="ffc000"/>
                </a:solidFill>
                <a:latin typeface="DBRRBU+Calibri-Light"/>
                <a:cs typeface="DBRRBU+Calibri-Light"/>
              </a:rPr>
              <a:t> </a:t>
            </a:r>
            <a:r>
              <a:rPr dirty="0" sz="2800">
                <a:solidFill>
                  <a:srgbClr val="ffc000"/>
                </a:solidFill>
                <a:latin typeface="DBRRBU+Calibri-Light"/>
                <a:cs typeface="DBRRBU+Calibri-Light"/>
              </a:rPr>
              <a:t>impacts</a:t>
            </a:r>
          </a:p>
          <a:p>
            <a:pPr marL="194567" marR="0">
              <a:lnSpc>
                <a:spcPts val="2800"/>
              </a:lnSpc>
              <a:spcBef>
                <a:spcPts val="224"/>
              </a:spcBef>
              <a:spcAft>
                <a:spcPts val="0"/>
              </a:spcAft>
            </a:pPr>
            <a:r>
              <a:rPr dirty="0" sz="2800">
                <a:solidFill>
                  <a:srgbClr val="ffc000"/>
                </a:solidFill>
                <a:latin typeface="DBRRBU+Calibri-Light"/>
                <a:cs typeface="DBRRBU+Calibri-Light"/>
              </a:rPr>
              <a:t>pathways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67199" y="5436450"/>
            <a:ext cx="8476898" cy="1130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Future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climate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impacts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in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the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Sahel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will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be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significant,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especially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beyond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the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2°C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guardrail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121212"/>
                </a:solidFill>
                <a:latin typeface="FOLUOA+ArialMT"/>
                <a:cs typeface="FOLUOA+ArialMT"/>
              </a:rPr>
              <a:t>•</a:t>
            </a:r>
            <a:r>
              <a:rPr dirty="0" sz="1850" spc="1088">
                <a:solidFill>
                  <a:srgbClr val="121212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66%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likelihood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of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breaching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the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1.5C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threshold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between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2023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and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2027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–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121212"/>
                </a:solidFill>
                <a:latin typeface="IAVWGW+BaskOldFace"/>
                <a:cs typeface="IAVWGW+BaskOldFace"/>
              </a:rPr>
              <a:t>alarm!!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850" spc="1088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Interaction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between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projected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population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growth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and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climate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impacts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could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be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very</a:t>
            </a:r>
          </a:p>
          <a:p>
            <a:pPr marL="28575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AVWGW+BaskOldFace"/>
                <a:cs typeface="IAVWGW+BaskOldFace"/>
              </a:rPr>
              <a:t>important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9324" y="500807"/>
            <a:ext cx="947819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Groundswell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Approach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to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understanding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climate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migration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800">
                <a:solidFill>
                  <a:srgbClr val="262626"/>
                </a:solidFill>
                <a:latin typeface="IAVWGW+BaskOldFace"/>
                <a:cs typeface="IAVWGW+BaskOldFace"/>
              </a:rPr>
              <a:t>futures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73994" y="1545998"/>
            <a:ext cx="2882824" cy="582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70c0"/>
                </a:solidFill>
                <a:latin typeface="FOLUOA+ArialMT"/>
                <a:cs typeface="FOLUOA+ArialMT"/>
              </a:rPr>
              <a:t>•</a:t>
            </a:r>
            <a:r>
              <a:rPr dirty="0" sz="1850" spc="1088">
                <a:solidFill>
                  <a:srgbClr val="0070c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Groundswell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study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applies</a:t>
            </a:r>
          </a:p>
          <a:p>
            <a:pPr marL="28575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scenario-based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59744" y="2135882"/>
            <a:ext cx="2581821" cy="1363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approach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using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state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art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data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sets</a:t>
            </a:r>
            <a:r>
              <a:rPr dirty="0" sz="1800" spc="407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to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estimate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scale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climate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induced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migration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from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2020-50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73994" y="3740558"/>
            <a:ext cx="2574104" cy="856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70c0"/>
                </a:solidFill>
                <a:latin typeface="FOLUOA+ArialMT"/>
                <a:cs typeface="FOLUOA+ArialMT"/>
              </a:rPr>
              <a:t>•</a:t>
            </a:r>
            <a:r>
              <a:rPr dirty="0" sz="1850" spc="1088">
                <a:solidFill>
                  <a:srgbClr val="0070c0"/>
                </a:solidFill>
                <a:latin typeface="FOLUOA+ArialMT"/>
                <a:cs typeface="FOLUOA+ArialMT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better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inform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policy</a:t>
            </a:r>
          </a:p>
          <a:p>
            <a:pPr marL="28575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dialogue,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planning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and</a:t>
            </a:r>
          </a:p>
          <a:p>
            <a:pPr marL="28575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action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0938" y="6620057"/>
            <a:ext cx="1601663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 u="sng">
                <a:solidFill>
                  <a:srgbClr val="0563c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Groundswell</a:t>
            </a:r>
            <a:r>
              <a:rPr dirty="0" sz="1100" u="sng">
                <a:solidFill>
                  <a:srgbClr val="0563c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 u="sng">
                <a:solidFill>
                  <a:srgbClr val="0563c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Africa</a:t>
            </a:r>
            <a:r>
              <a:rPr dirty="0" sz="1100" u="sng">
                <a:solidFill>
                  <a:srgbClr val="0563c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dirty="0" sz="1100" u="sng">
                <a:solidFill>
                  <a:srgbClr val="0563c1"/>
                </a:solidFill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Series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86930" y="354396"/>
            <a:ext cx="10048324" cy="381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Climate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change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a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potent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driver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of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migration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in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absence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of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concrete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 </a:t>
            </a:r>
            <a:r>
              <a:rPr dirty="0" sz="2700">
                <a:solidFill>
                  <a:srgbClr val="262626"/>
                </a:solidFill>
                <a:latin typeface="IAVWGW+BaskOldFace"/>
                <a:cs typeface="IAVWGW+BaskOldFace"/>
              </a:rPr>
              <a:t>action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53302" y="2634203"/>
            <a:ext cx="1085403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c000"/>
                </a:solidFill>
                <a:latin typeface="DBRRBU+Calibri-Light"/>
                <a:cs typeface="DBRRBU+Calibri-Light"/>
              </a:rPr>
              <a:t>Climate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7687" y="2963387"/>
            <a:ext cx="1731146" cy="13304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7238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c000"/>
                </a:solidFill>
                <a:latin typeface="DBRRBU+Calibri-Light"/>
                <a:cs typeface="DBRRBU+Calibri-Light"/>
              </a:rPr>
              <a:t>induced</a:t>
            </a:r>
          </a:p>
          <a:p>
            <a:pPr marL="8255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>
                <a:solidFill>
                  <a:srgbClr val="ffc000"/>
                </a:solidFill>
                <a:latin typeface="DBRRBU+Calibri-Light"/>
                <a:cs typeface="DBRRBU+Calibri-Light"/>
              </a:rPr>
              <a:t>migration</a:t>
            </a:r>
            <a:r>
              <a:rPr dirty="0" sz="2400">
                <a:solidFill>
                  <a:srgbClr val="ffc000"/>
                </a:solidFill>
                <a:latin typeface="DBRRBU+Calibri-Light"/>
                <a:cs typeface="DBRRBU+Calibri-Light"/>
              </a:rPr>
              <a:t> </a:t>
            </a:r>
            <a:r>
              <a:rPr dirty="0" sz="2400">
                <a:solidFill>
                  <a:srgbClr val="ffc000"/>
                </a:solidFill>
                <a:latin typeface="DBRRBU+Calibri-Light"/>
                <a:cs typeface="DBRRBU+Calibri-Light"/>
              </a:rPr>
              <a:t>–</a:t>
            </a:r>
          </a:p>
          <a:p>
            <a:pPr marL="0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BRRBU+Calibri-Light"/>
                <a:cs typeface="DBRRBU+Calibri-Light"/>
              </a:rPr>
              <a:t>Results</a:t>
            </a:r>
            <a:r>
              <a:rPr dirty="0" sz="2400">
                <a:solidFill>
                  <a:srgbClr val="ffffff"/>
                </a:solidFill>
                <a:latin typeface="DBRRBU+Calibri-Light"/>
                <a:cs typeface="DBRRBU+Calibri-Light"/>
              </a:rPr>
              <a:t> </a:t>
            </a:r>
            <a:r>
              <a:rPr dirty="0" sz="2400">
                <a:solidFill>
                  <a:srgbClr val="ffffff"/>
                </a:solidFill>
                <a:latin typeface="DBRRBU+Calibri-Light"/>
                <a:cs typeface="DBRRBU+Calibri-Light"/>
              </a:rPr>
              <a:t>West</a:t>
            </a:r>
          </a:p>
          <a:p>
            <a:pPr marL="426839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BRRBU+Calibri-Light"/>
                <a:cs typeface="DBRRBU+Calibri-Light"/>
              </a:rPr>
              <a:t>Africa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04120" y="4821347"/>
            <a:ext cx="4962224" cy="4626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Climate</a:t>
            </a:r>
            <a:r>
              <a:rPr dirty="0" sz="1400" spc="318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migrants</a:t>
            </a:r>
            <a:r>
              <a:rPr dirty="0" sz="1400" spc="327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–</a:t>
            </a:r>
            <a:r>
              <a:rPr dirty="0" sz="1400" spc="314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could</a:t>
            </a:r>
            <a:r>
              <a:rPr dirty="0" sz="1400" spc="321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reach</a:t>
            </a:r>
            <a:r>
              <a:rPr dirty="0" sz="1400" spc="325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an</a:t>
            </a:r>
            <a:r>
              <a:rPr dirty="0" sz="1400" spc="316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average</a:t>
            </a:r>
            <a:r>
              <a:rPr dirty="0" sz="1400" spc="308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from</a:t>
            </a:r>
            <a:r>
              <a:rPr dirty="0" sz="1400" spc="321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7.4</a:t>
            </a:r>
            <a:r>
              <a:rPr dirty="0" sz="1400" spc="31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million</a:t>
            </a:r>
          </a:p>
          <a:p>
            <a:pPr marL="28575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(optimistic)</a:t>
            </a:r>
            <a:r>
              <a:rPr dirty="0" sz="1400" spc="23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to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19.3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million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(pessimistic)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by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2050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4120" y="5461427"/>
            <a:ext cx="4961413" cy="462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Emergence</a:t>
            </a:r>
            <a:r>
              <a:rPr dirty="0" sz="1400" spc="88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of</a:t>
            </a:r>
            <a:r>
              <a:rPr dirty="0" sz="1400" spc="89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hotspots</a:t>
            </a:r>
            <a:r>
              <a:rPr dirty="0" sz="1400" spc="116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–</a:t>
            </a:r>
            <a:r>
              <a:rPr dirty="0" sz="1400" spc="91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as</a:t>
            </a:r>
            <a:r>
              <a:rPr dirty="0" sz="1400" spc="101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early</a:t>
            </a:r>
            <a:r>
              <a:rPr dirty="0" sz="1400" spc="93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as</a:t>
            </a:r>
            <a:r>
              <a:rPr dirty="0" sz="1400" spc="101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2030</a:t>
            </a:r>
            <a:r>
              <a:rPr dirty="0" sz="1400" spc="93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with</a:t>
            </a:r>
            <a:r>
              <a:rPr dirty="0" sz="1400" spc="1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movement</a:t>
            </a:r>
            <a:r>
              <a:rPr dirty="0" sz="1400" spc="88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from</a:t>
            </a:r>
          </a:p>
          <a:p>
            <a:pPr marL="28575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less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viable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areas</a:t>
            </a:r>
            <a:r>
              <a:rPr dirty="0" sz="1400" spc="35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to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areas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with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better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opportunities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04120" y="6101507"/>
            <a:ext cx="4963034" cy="462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50">
                <a:solidFill>
                  <a:srgbClr val="000000"/>
                </a:solidFill>
                <a:latin typeface="FOLUOA+ArialMT"/>
                <a:cs typeface="FOLUOA+ArialMT"/>
              </a:rPr>
              <a:t>•</a:t>
            </a:r>
            <a:r>
              <a:rPr dirty="0" sz="1450" spc="1339">
                <a:solidFill>
                  <a:srgbClr val="000000"/>
                </a:solidFill>
                <a:latin typeface="FOLUOA+ArialMT"/>
                <a:cs typeface="FOLUOA+ArialMT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Locality</a:t>
            </a:r>
            <a:r>
              <a:rPr dirty="0" sz="1400" spc="239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matte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r</a:t>
            </a:r>
            <a:r>
              <a:rPr dirty="0" sz="1400" spc="231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-</a:t>
            </a:r>
            <a:r>
              <a:rPr dirty="0" sz="1400" spc="229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migration</a:t>
            </a:r>
            <a:r>
              <a:rPr dirty="0" sz="1400" spc="238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hotspots</a:t>
            </a:r>
            <a:r>
              <a:rPr dirty="0" sz="1400" spc="255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are</a:t>
            </a:r>
            <a:r>
              <a:rPr dirty="0" sz="1400" spc="231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not</a:t>
            </a:r>
            <a:r>
              <a:rPr dirty="0" sz="1400" spc="229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DCJGQE+BaskOldFace,Bold"/>
                <a:cs typeface="DCJGQE+BaskOldFace,Bold"/>
              </a:rPr>
              <a:t>pre-destined</a:t>
            </a:r>
            <a:r>
              <a:rPr dirty="0" sz="1400" spc="817">
                <a:solidFill>
                  <a:srgbClr val="000000"/>
                </a:solidFill>
                <a:latin typeface="DCJGQE+BaskOldFace,Bold"/>
                <a:cs typeface="DCJGQE+BaskOldFace,Bold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but</a:t>
            </a:r>
          </a:p>
          <a:p>
            <a:pPr marL="28575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will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depend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on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early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and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concrete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climate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&amp;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development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 </a:t>
            </a:r>
            <a:r>
              <a:rPr dirty="0" sz="1400">
                <a:solidFill>
                  <a:srgbClr val="000000"/>
                </a:solidFill>
                <a:latin typeface="IAVWGW+BaskOldFace"/>
                <a:cs typeface="IAVWGW+BaskOldFace"/>
              </a:rPr>
              <a:t>action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2024-04-10T04:32:38-05:00</dcterms:modified>
</cp:coreProperties>
</file>