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56" r:id="rId3"/>
    <p:sldId id="277" r:id="rId4"/>
    <p:sldId id="278" r:id="rId5"/>
    <p:sldId id="279" r:id="rId6"/>
    <p:sldId id="280" r:id="rId7"/>
    <p:sldId id="284" r:id="rId8"/>
    <p:sldId id="28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64" d="100"/>
          <a:sy n="64" d="100"/>
        </p:scale>
        <p:origin x="765"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F95DA3-A3CC-4EC5-BD22-0FB31ECE3B07}"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20573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95DA3-A3CC-4EC5-BD22-0FB31ECE3B07}"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350679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95DA3-A3CC-4EC5-BD22-0FB31ECE3B07}"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A67D-3426-4659-B24D-8F08DC59681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47441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95DA3-A3CC-4EC5-BD22-0FB31ECE3B07}"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33412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95DA3-A3CC-4EC5-BD22-0FB31ECE3B07}"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A67D-3426-4659-B24D-8F08DC59681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1369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95DA3-A3CC-4EC5-BD22-0FB31ECE3B07}"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3738805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F95DA3-A3CC-4EC5-BD22-0FB31ECE3B07}"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2520824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F95DA3-A3CC-4EC5-BD22-0FB31ECE3B07}"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286998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F95DA3-A3CC-4EC5-BD22-0FB31ECE3B07}"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287248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95DA3-A3CC-4EC5-BD22-0FB31ECE3B07}"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51338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F95DA3-A3CC-4EC5-BD22-0FB31ECE3B07}"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2468257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F95DA3-A3CC-4EC5-BD22-0FB31ECE3B07}" type="datetimeFigureOut">
              <a:rPr lang="en-US" smtClean="0"/>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156481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F95DA3-A3CC-4EC5-BD22-0FB31ECE3B07}" type="datetimeFigureOut">
              <a:rPr lang="en-US" smtClean="0"/>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33658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95DA3-A3CC-4EC5-BD22-0FB31ECE3B07}" type="datetimeFigureOut">
              <a:rPr lang="en-US" smtClean="0"/>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231232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95DA3-A3CC-4EC5-BD22-0FB31ECE3B07}"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133969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F95DA3-A3CC-4EC5-BD22-0FB31ECE3B07}"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A67D-3426-4659-B24D-8F08DC596813}" type="slidenum">
              <a:rPr lang="en-US" smtClean="0"/>
              <a:t>‹#›</a:t>
            </a:fld>
            <a:endParaRPr lang="en-US"/>
          </a:p>
        </p:txBody>
      </p:sp>
    </p:spTree>
    <p:extLst>
      <p:ext uri="{BB962C8B-B14F-4D97-AF65-F5344CB8AC3E}">
        <p14:creationId xmlns:p14="http://schemas.microsoft.com/office/powerpoint/2010/main" val="4666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95DA3-A3CC-4EC5-BD22-0FB31ECE3B07}" type="datetimeFigureOut">
              <a:rPr lang="en-US" smtClean="0"/>
              <a:t>5/22/2023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4BA67D-3426-4659-B24D-8F08DC596813}" type="slidenum">
              <a:rPr lang="en-US" smtClean="0"/>
              <a:t>‹#›</a:t>
            </a:fld>
            <a:endParaRPr lang="en-US"/>
          </a:p>
        </p:txBody>
      </p:sp>
    </p:spTree>
    <p:extLst>
      <p:ext uri="{BB962C8B-B14F-4D97-AF65-F5344CB8AC3E}">
        <p14:creationId xmlns:p14="http://schemas.microsoft.com/office/powerpoint/2010/main" val="3527266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4D9046E-37C4-4AC9-B38A-7B003B88E4D0}"/>
              </a:ext>
            </a:extLst>
          </p:cNvPr>
          <p:cNvPicPr/>
          <p:nvPr/>
        </p:nvPicPr>
        <p:blipFill rotWithShape="1">
          <a:blip r:embed="rId2">
            <a:extLst>
              <a:ext uri="{28A0092B-C50C-407E-A947-70E740481C1C}">
                <a14:useLocalDpi xmlns:a14="http://schemas.microsoft.com/office/drawing/2010/main" val="0"/>
              </a:ext>
            </a:extLst>
          </a:blip>
          <a:srcRect l="9717" r="9805"/>
          <a:stretch/>
        </p:blipFill>
        <p:spPr bwMode="auto">
          <a:xfrm>
            <a:off x="-4" y="-4"/>
            <a:ext cx="5322281" cy="4212496"/>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p:spPr>
      </p:pic>
      <p:sp>
        <p:nvSpPr>
          <p:cNvPr id="2" name="Title 1">
            <a:extLst>
              <a:ext uri="{FF2B5EF4-FFF2-40B4-BE49-F238E27FC236}">
                <a16:creationId xmlns:a16="http://schemas.microsoft.com/office/drawing/2014/main" id="{7F135CDF-D73D-CF4A-96B6-01E79572FE69}"/>
              </a:ext>
            </a:extLst>
          </p:cNvPr>
          <p:cNvSpPr>
            <a:spLocks noGrp="1"/>
          </p:cNvSpPr>
          <p:nvPr>
            <p:ph type="ctrTitle"/>
          </p:nvPr>
        </p:nvSpPr>
        <p:spPr>
          <a:xfrm>
            <a:off x="6343650" y="3962400"/>
            <a:ext cx="5505814" cy="1690409"/>
          </a:xfrm>
        </p:spPr>
        <p:txBody>
          <a:bodyPr anchor="b">
            <a:normAutofit/>
          </a:bodyPr>
          <a:lstStyle/>
          <a:p>
            <a:pPr algn="l"/>
            <a:br>
              <a:rPr lang="en-US" sz="1100">
                <a:latin typeface="Cambria" panose="02040503050406030204" pitchFamily="18" charset="0"/>
                <a:ea typeface="Cambria" panose="02040503050406030204" pitchFamily="18" charset="0"/>
              </a:rPr>
            </a:br>
            <a:br>
              <a:rPr lang="en-US" sz="1100">
                <a:latin typeface="Cambria" panose="02040503050406030204" pitchFamily="18" charset="0"/>
                <a:ea typeface="Cambria" panose="02040503050406030204" pitchFamily="18" charset="0"/>
              </a:rPr>
            </a:br>
            <a:br>
              <a:rPr lang="en-US" sz="1100">
                <a:latin typeface="Cambria" panose="02040503050406030204" pitchFamily="18" charset="0"/>
                <a:ea typeface="Cambria" panose="02040503050406030204" pitchFamily="18" charset="0"/>
              </a:rPr>
            </a:br>
            <a:br>
              <a:rPr lang="en-US" sz="1100">
                <a:latin typeface="Cambria" panose="02040503050406030204" pitchFamily="18" charset="0"/>
                <a:ea typeface="Cambria" panose="02040503050406030204" pitchFamily="18" charset="0"/>
              </a:rPr>
            </a:br>
            <a:br>
              <a:rPr lang="en-US" sz="1100">
                <a:latin typeface="Cambria" panose="02040503050406030204" pitchFamily="18" charset="0"/>
                <a:ea typeface="Cambria" panose="02040503050406030204" pitchFamily="18" charset="0"/>
              </a:rPr>
            </a:br>
            <a:br>
              <a:rPr lang="en-US" sz="1100">
                <a:latin typeface="Cambria" panose="02040503050406030204" pitchFamily="18" charset="0"/>
                <a:ea typeface="Cambria" panose="02040503050406030204" pitchFamily="18" charset="0"/>
              </a:rPr>
            </a:br>
            <a:br>
              <a:rPr lang="en-US" sz="1100">
                <a:latin typeface="Cambria" panose="02040503050406030204" pitchFamily="18" charset="0"/>
                <a:ea typeface="Cambria" panose="02040503050406030204" pitchFamily="18" charset="0"/>
              </a:rPr>
            </a:br>
            <a:br>
              <a:rPr lang="en-US" sz="1100">
                <a:latin typeface="Cambria" panose="02040503050406030204" pitchFamily="18" charset="0"/>
                <a:ea typeface="Cambria" panose="02040503050406030204" pitchFamily="18" charset="0"/>
              </a:rPr>
            </a:br>
            <a:endParaRPr lang="x-none" sz="1100" b="1">
              <a:latin typeface="Cambria" panose="02040503050406030204" pitchFamily="18" charset="0"/>
              <a:ea typeface="Cambria" panose="02040503050406030204" pitchFamily="18" charset="0"/>
            </a:endParaRPr>
          </a:p>
        </p:txBody>
      </p:sp>
      <p:sp>
        <p:nvSpPr>
          <p:cNvPr id="3" name="Subtitle 2">
            <a:extLst>
              <a:ext uri="{FF2B5EF4-FFF2-40B4-BE49-F238E27FC236}">
                <a16:creationId xmlns:a16="http://schemas.microsoft.com/office/drawing/2014/main" id="{83E28E02-58DA-D746-A811-9FC6BF0501FF}"/>
              </a:ext>
            </a:extLst>
          </p:cNvPr>
          <p:cNvSpPr>
            <a:spLocks noGrp="1"/>
          </p:cNvSpPr>
          <p:nvPr>
            <p:ph type="subTitle" idx="1"/>
          </p:nvPr>
        </p:nvSpPr>
        <p:spPr>
          <a:xfrm>
            <a:off x="-971413" y="5264886"/>
            <a:ext cx="11316848" cy="946140"/>
          </a:xfrm>
        </p:spPr>
        <p:txBody>
          <a:bodyPr>
            <a:normAutofit/>
          </a:bodyPr>
          <a:lstStyle/>
          <a:p>
            <a:r>
              <a:rPr lang="en-US" sz="2800" b="1" i="0" u="none" strike="noStrike" baseline="0" dirty="0">
                <a:solidFill>
                  <a:srgbClr val="C00000"/>
                </a:solidFill>
                <a:latin typeface="Calibri" panose="020F0502020204030204" pitchFamily="34" charset="0"/>
              </a:rPr>
              <a:t>Access to information and data production at the levels of PIUs, universities and research institutions to feed the KMP. </a:t>
            </a:r>
            <a:r>
              <a:rPr lang="en-US" sz="2800" b="0" i="0" u="none" strike="noStrike" baseline="0" dirty="0">
                <a:solidFill>
                  <a:srgbClr val="000000"/>
                </a:solidFill>
                <a:latin typeface="Calibri" panose="020F0502020204030204" pitchFamily="34" charset="0"/>
              </a:rPr>
              <a:t>	</a:t>
            </a:r>
          </a:p>
          <a:p>
            <a:endParaRPr lang="x-none" sz="3600" b="1"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4358D078-B310-4DC1-8217-F4F829A45A55}"/>
              </a:ext>
            </a:extLst>
          </p:cNvPr>
          <p:cNvPicPr>
            <a:picLocks noChangeAspect="1"/>
          </p:cNvPicPr>
          <p:nvPr/>
        </p:nvPicPr>
        <p:blipFill rotWithShape="1">
          <a:blip r:embed="rId3"/>
          <a:srcRect t="6393" r="-2" b="8175"/>
          <a:stretch/>
        </p:blipFill>
        <p:spPr>
          <a:xfrm>
            <a:off x="6869725" y="335245"/>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27131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List">
            <a:extLst>
              <a:ext uri="{FF2B5EF4-FFF2-40B4-BE49-F238E27FC236}">
                <a16:creationId xmlns:a16="http://schemas.microsoft.com/office/drawing/2014/main" id="{09BE319D-80D2-ADD7-AC5B-7BB5D554CE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615" y="914399"/>
            <a:ext cx="5072883" cy="5072883"/>
          </a:xfrm>
          <a:prstGeom prst="rect">
            <a:avLst/>
          </a:prstGeom>
        </p:spPr>
      </p:pic>
      <p:sp>
        <p:nvSpPr>
          <p:cNvPr id="2" name="Title 1">
            <a:extLst>
              <a:ext uri="{FF2B5EF4-FFF2-40B4-BE49-F238E27FC236}">
                <a16:creationId xmlns:a16="http://schemas.microsoft.com/office/drawing/2014/main" id="{13605BBB-E0A0-A75F-449D-2F9C6D48A8A2}"/>
              </a:ext>
            </a:extLst>
          </p:cNvPr>
          <p:cNvSpPr>
            <a:spLocks noGrp="1"/>
          </p:cNvSpPr>
          <p:nvPr>
            <p:ph type="ctrTitle"/>
          </p:nvPr>
        </p:nvSpPr>
        <p:spPr>
          <a:xfrm>
            <a:off x="5906249" y="685797"/>
            <a:ext cx="5713502" cy="2824165"/>
          </a:xfrm>
        </p:spPr>
        <p:txBody>
          <a:bodyPr anchor="t">
            <a:normAutofit/>
          </a:bodyPr>
          <a:lstStyle/>
          <a:p>
            <a:pPr algn="l"/>
            <a:r>
              <a:rPr lang="en-US" sz="5000" b="1"/>
              <a:t>TABLE OF CONTENT</a:t>
            </a:r>
          </a:p>
        </p:txBody>
      </p:sp>
      <p:sp>
        <p:nvSpPr>
          <p:cNvPr id="3" name="Subtitle 2">
            <a:extLst>
              <a:ext uri="{FF2B5EF4-FFF2-40B4-BE49-F238E27FC236}">
                <a16:creationId xmlns:a16="http://schemas.microsoft.com/office/drawing/2014/main" id="{55CBDEB5-5987-1012-EE2B-F22B6AEE5CE3}"/>
              </a:ext>
            </a:extLst>
          </p:cNvPr>
          <p:cNvSpPr>
            <a:spLocks noGrp="1"/>
          </p:cNvSpPr>
          <p:nvPr>
            <p:ph type="subTitle" idx="1"/>
          </p:nvPr>
        </p:nvSpPr>
        <p:spPr>
          <a:xfrm>
            <a:off x="5831299" y="2477775"/>
            <a:ext cx="5713502" cy="1307242"/>
          </a:xfrm>
        </p:spPr>
        <p:txBody>
          <a:bodyPr>
            <a:normAutofit/>
          </a:bodyPr>
          <a:lstStyle/>
          <a:p>
            <a:pPr marL="342900" indent="-342900" algn="l">
              <a:buFont typeface="Wingdings" panose="05000000000000000000" pitchFamily="2" charset="2"/>
              <a:buChar char="ü"/>
            </a:pPr>
            <a:r>
              <a:rPr lang="en-US" sz="2200" dirty="0"/>
              <a:t>PRE-IMPLEMENTATION DATA</a:t>
            </a:r>
          </a:p>
          <a:p>
            <a:pPr marL="342900" indent="-342900" algn="l">
              <a:buFont typeface="Wingdings" panose="05000000000000000000" pitchFamily="2" charset="2"/>
              <a:buChar char="ü"/>
            </a:pPr>
            <a:r>
              <a:rPr lang="en-US" sz="2200" dirty="0"/>
              <a:t>IMPLEMENTATION DATA</a:t>
            </a:r>
          </a:p>
        </p:txBody>
      </p:sp>
    </p:spTree>
    <p:extLst>
      <p:ext uri="{BB962C8B-B14F-4D97-AF65-F5344CB8AC3E}">
        <p14:creationId xmlns:p14="http://schemas.microsoft.com/office/powerpoint/2010/main" val="141030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9E626-4B5C-277F-C6C7-46B814023C91}"/>
              </a:ext>
            </a:extLst>
          </p:cNvPr>
          <p:cNvSpPr>
            <a:spLocks noGrp="1"/>
          </p:cNvSpPr>
          <p:nvPr>
            <p:ph type="title"/>
          </p:nvPr>
        </p:nvSpPr>
        <p:spPr>
          <a:xfrm>
            <a:off x="368924" y="332154"/>
            <a:ext cx="5593861" cy="1177518"/>
          </a:xfrm>
        </p:spPr>
        <p:txBody>
          <a:bodyPr vert="horz" lIns="91440" tIns="45720" rIns="91440" bIns="45720" rtlCol="0" anchor="ctr">
            <a:normAutofit fontScale="90000"/>
          </a:bodyPr>
          <a:lstStyle/>
          <a:p>
            <a:pPr algn="ctr"/>
            <a:r>
              <a:rPr lang="en-US" sz="3700" b="1" kern="1200" dirty="0">
                <a:solidFill>
                  <a:schemeClr val="tx1"/>
                </a:solidFill>
                <a:latin typeface="+mj-lt"/>
                <a:ea typeface="+mj-ea"/>
                <a:cs typeface="+mj-cs"/>
              </a:rPr>
              <a:t>PRE-IMPLEMENTATION ASSESSMENT</a:t>
            </a:r>
          </a:p>
        </p:txBody>
      </p:sp>
      <p:pic>
        <p:nvPicPr>
          <p:cNvPr id="5" name="Content Placeholder 4">
            <a:extLst>
              <a:ext uri="{FF2B5EF4-FFF2-40B4-BE49-F238E27FC236}">
                <a16:creationId xmlns:a16="http://schemas.microsoft.com/office/drawing/2014/main" id="{4BC7856C-C539-3AAE-130F-FF669463644F}"/>
              </a:ext>
            </a:extLst>
          </p:cNvPr>
          <p:cNvPicPr>
            <a:picLocks noGrp="1" noChangeAspect="1"/>
          </p:cNvPicPr>
          <p:nvPr>
            <p:ph idx="1"/>
          </p:nvPr>
        </p:nvPicPr>
        <p:blipFill>
          <a:blip r:embed="rId2"/>
          <a:stretch>
            <a:fillRect/>
          </a:stretch>
        </p:blipFill>
        <p:spPr>
          <a:xfrm>
            <a:off x="7018807" y="643234"/>
            <a:ext cx="4311905" cy="5599876"/>
          </a:xfrm>
          <a:prstGeom prst="rect">
            <a:avLst/>
          </a:prstGeom>
        </p:spPr>
      </p:pic>
      <p:sp>
        <p:nvSpPr>
          <p:cNvPr id="7" name="TextBox 6">
            <a:extLst>
              <a:ext uri="{FF2B5EF4-FFF2-40B4-BE49-F238E27FC236}">
                <a16:creationId xmlns:a16="http://schemas.microsoft.com/office/drawing/2014/main" id="{883C8120-F617-185E-DEF8-E96F4C483A98}"/>
              </a:ext>
            </a:extLst>
          </p:cNvPr>
          <p:cNvSpPr txBox="1"/>
          <p:nvPr/>
        </p:nvSpPr>
        <p:spPr>
          <a:xfrm>
            <a:off x="681894" y="1607381"/>
            <a:ext cx="5593860" cy="4918465"/>
          </a:xfrm>
          <a:prstGeom prst="rect">
            <a:avLst/>
          </a:prstGeom>
        </p:spPr>
        <p:txBody>
          <a:bodyPr vert="horz" lIns="91440" tIns="45720" rIns="91440" bIns="45720" rtlCol="0">
            <a:normAutofit fontScale="92500"/>
          </a:bodyPr>
          <a:lstStyle/>
          <a:p>
            <a:pPr indent="-228600" algn="just">
              <a:lnSpc>
                <a:spcPct val="90000"/>
              </a:lnSpc>
              <a:spcAft>
                <a:spcPts val="600"/>
              </a:spcAft>
              <a:buFont typeface="Arial" panose="020B0604020202020204" pitchFamily="34" charset="0"/>
              <a:buChar char="•"/>
            </a:pPr>
            <a:r>
              <a:rPr lang="en-US" sz="1400" dirty="0"/>
              <a:t>Volume I- Synthesis Report: This volume introduces the objectives,</a:t>
            </a:r>
          </a:p>
          <a:p>
            <a:pPr indent="-228600" algn="just">
              <a:lnSpc>
                <a:spcPct val="150000"/>
              </a:lnSpc>
              <a:spcAft>
                <a:spcPts val="600"/>
              </a:spcAft>
              <a:buFont typeface="Arial" panose="020B0604020202020204" pitchFamily="34" charset="0"/>
              <a:buChar char="•"/>
            </a:pPr>
            <a:r>
              <a:rPr lang="en-US" sz="1400" dirty="0"/>
              <a:t>timeline and methodology of the assessment; provides a detailed</a:t>
            </a:r>
          </a:p>
          <a:p>
            <a:pPr indent="-228600" algn="just">
              <a:lnSpc>
                <a:spcPct val="150000"/>
              </a:lnSpc>
              <a:spcAft>
                <a:spcPts val="600"/>
              </a:spcAft>
              <a:buFont typeface="Arial" panose="020B0604020202020204" pitchFamily="34" charset="0"/>
              <a:buChar char="•"/>
            </a:pPr>
            <a:r>
              <a:rPr lang="en-US" sz="1400" dirty="0"/>
              <a:t>context analysis that focuses on the factors behind the crisis</a:t>
            </a:r>
          </a:p>
          <a:p>
            <a:pPr indent="-228600" algn="just">
              <a:lnSpc>
                <a:spcPct val="150000"/>
              </a:lnSpc>
              <a:spcAft>
                <a:spcPts val="600"/>
              </a:spcAft>
              <a:buFont typeface="Arial" panose="020B0604020202020204" pitchFamily="34" charset="0"/>
              <a:buChar char="•"/>
            </a:pPr>
            <a:r>
              <a:rPr lang="en-US" sz="1400" dirty="0"/>
              <a:t>and the likely risk and recovery scenarios faced in the future. It</a:t>
            </a:r>
          </a:p>
          <a:p>
            <a:pPr indent="-228600" algn="just">
              <a:lnSpc>
                <a:spcPct val="150000"/>
              </a:lnSpc>
              <a:spcAft>
                <a:spcPts val="600"/>
              </a:spcAft>
              <a:buFont typeface="Arial" panose="020B0604020202020204" pitchFamily="34" charset="0"/>
              <a:buChar char="•"/>
            </a:pPr>
            <a:r>
              <a:rPr lang="en-US" sz="1400" dirty="0"/>
              <a:t>articulates an overall strategic framework for recovery and peace</a:t>
            </a:r>
          </a:p>
          <a:p>
            <a:pPr indent="-228600" algn="just">
              <a:lnSpc>
                <a:spcPct val="150000"/>
              </a:lnSpc>
              <a:spcAft>
                <a:spcPts val="600"/>
              </a:spcAft>
              <a:buFont typeface="Arial" panose="020B0604020202020204" pitchFamily="34" charset="0"/>
              <a:buChar char="•"/>
            </a:pPr>
            <a:r>
              <a:rPr lang="en-US" sz="1400" dirty="0"/>
              <a:t>building based on the context analysis and provides a summary</a:t>
            </a:r>
          </a:p>
          <a:p>
            <a:pPr indent="-228600" algn="just">
              <a:lnSpc>
                <a:spcPct val="150000"/>
              </a:lnSpc>
              <a:spcAft>
                <a:spcPts val="600"/>
              </a:spcAft>
              <a:buFont typeface="Arial" panose="020B0604020202020204" pitchFamily="34" charset="0"/>
              <a:buChar char="•"/>
            </a:pPr>
            <a:r>
              <a:rPr lang="en-US" sz="1400" dirty="0"/>
              <a:t>analysis of needs for social, infrastructure and economic recovery.</a:t>
            </a:r>
          </a:p>
          <a:p>
            <a:pPr indent="-228600" algn="just">
              <a:lnSpc>
                <a:spcPct val="150000"/>
              </a:lnSpc>
              <a:spcAft>
                <a:spcPts val="600"/>
              </a:spcAft>
              <a:buFont typeface="Arial" panose="020B0604020202020204" pitchFamily="34" charset="0"/>
              <a:buChar char="•"/>
            </a:pPr>
            <a:r>
              <a:rPr lang="en-US" sz="1400" dirty="0"/>
              <a:t>Options for the implementation of the assessment are also explored,</a:t>
            </a:r>
          </a:p>
          <a:p>
            <a:pPr indent="-228600" algn="just">
              <a:lnSpc>
                <a:spcPct val="150000"/>
              </a:lnSpc>
              <a:spcAft>
                <a:spcPts val="600"/>
              </a:spcAft>
              <a:buFont typeface="Arial" panose="020B0604020202020204" pitchFamily="34" charset="0"/>
              <a:buChar char="•"/>
            </a:pPr>
            <a:r>
              <a:rPr lang="en-US" sz="1400" dirty="0"/>
              <a:t>concluding with a matrix of the needs identified in the 18</a:t>
            </a:r>
          </a:p>
          <a:p>
            <a:pPr indent="-228600" algn="just">
              <a:lnSpc>
                <a:spcPct val="150000"/>
              </a:lnSpc>
              <a:spcAft>
                <a:spcPts val="600"/>
              </a:spcAft>
              <a:buFont typeface="Arial" panose="020B0604020202020204" pitchFamily="34" charset="0"/>
              <a:buChar char="•"/>
            </a:pPr>
            <a:r>
              <a:rPr lang="en-US" sz="1400" dirty="0"/>
              <a:t>subcomponent analyses in an Operational Framework for Recovery</a:t>
            </a:r>
          </a:p>
          <a:p>
            <a:pPr indent="-228600" algn="just">
              <a:lnSpc>
                <a:spcPct val="150000"/>
              </a:lnSpc>
              <a:spcAft>
                <a:spcPts val="600"/>
              </a:spcAft>
              <a:buFont typeface="Arial" panose="020B0604020202020204" pitchFamily="34" charset="0"/>
              <a:buChar char="•"/>
            </a:pPr>
            <a:r>
              <a:rPr lang="en-US" sz="1400" dirty="0"/>
              <a:t>and Peace Building.</a:t>
            </a:r>
          </a:p>
        </p:txBody>
      </p:sp>
    </p:spTree>
    <p:extLst>
      <p:ext uri="{BB962C8B-B14F-4D97-AF65-F5344CB8AC3E}">
        <p14:creationId xmlns:p14="http://schemas.microsoft.com/office/powerpoint/2010/main" val="98860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7AFD-BF2C-C6D6-B8A5-5EEB96F9A097}"/>
              </a:ext>
            </a:extLst>
          </p:cNvPr>
          <p:cNvSpPr>
            <a:spLocks noGrp="1"/>
          </p:cNvSpPr>
          <p:nvPr>
            <p:ph type="title"/>
          </p:nvPr>
        </p:nvSpPr>
        <p:spPr>
          <a:xfrm>
            <a:off x="478752" y="205035"/>
            <a:ext cx="6453494" cy="704046"/>
          </a:xfrm>
        </p:spPr>
        <p:txBody>
          <a:bodyPr vert="horz" lIns="91440" tIns="45720" rIns="91440" bIns="45720" rtlCol="0" anchor="b">
            <a:normAutofit fontScale="90000"/>
          </a:bodyPr>
          <a:lstStyle/>
          <a:p>
            <a:pPr algn="ctr"/>
            <a:r>
              <a:rPr lang="en-US" sz="3600" b="1" kern="1200" dirty="0">
                <a:solidFill>
                  <a:schemeClr val="tx1"/>
                </a:solidFill>
                <a:latin typeface="+mj-lt"/>
                <a:ea typeface="+mj-ea"/>
                <a:cs typeface="+mj-cs"/>
              </a:rPr>
              <a:t>PRE-IMPLEMENTATION ASSESSMENT</a:t>
            </a:r>
            <a:endParaRPr lang="en-US" sz="3600" kern="1200" dirty="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id="{C8041A92-EA89-8029-E338-BDC52D5B54D5}"/>
              </a:ext>
            </a:extLst>
          </p:cNvPr>
          <p:cNvPicPr>
            <a:picLocks noGrp="1" noChangeAspect="1"/>
          </p:cNvPicPr>
          <p:nvPr>
            <p:ph idx="1"/>
          </p:nvPr>
        </p:nvPicPr>
        <p:blipFill>
          <a:blip r:embed="rId2"/>
          <a:stretch>
            <a:fillRect/>
          </a:stretch>
        </p:blipFill>
        <p:spPr>
          <a:xfrm>
            <a:off x="7202276" y="909081"/>
            <a:ext cx="3917911" cy="5071731"/>
          </a:xfrm>
          <a:prstGeom prst="rect">
            <a:avLst/>
          </a:prstGeom>
        </p:spPr>
      </p:pic>
      <p:sp>
        <p:nvSpPr>
          <p:cNvPr id="7" name="TextBox 6">
            <a:extLst>
              <a:ext uri="{FF2B5EF4-FFF2-40B4-BE49-F238E27FC236}">
                <a16:creationId xmlns:a16="http://schemas.microsoft.com/office/drawing/2014/main" id="{00F5FB53-BA1C-B73D-4971-D121A707A9B3}"/>
              </a:ext>
            </a:extLst>
          </p:cNvPr>
          <p:cNvSpPr txBox="1"/>
          <p:nvPr/>
        </p:nvSpPr>
        <p:spPr>
          <a:xfrm>
            <a:off x="621292" y="1281723"/>
            <a:ext cx="6123784" cy="4947139"/>
          </a:xfrm>
          <a:prstGeom prst="rect">
            <a:avLst/>
          </a:prstGeom>
        </p:spPr>
        <p:txBody>
          <a:bodyPr vert="horz" lIns="91440" tIns="45720" rIns="91440" bIns="45720" rtlCol="0" anchor="t">
            <a:normAutofit/>
          </a:bodyPr>
          <a:lstStyle/>
          <a:p>
            <a:pPr indent="-228600" algn="just">
              <a:lnSpc>
                <a:spcPct val="150000"/>
              </a:lnSpc>
              <a:spcAft>
                <a:spcPts val="600"/>
              </a:spcAft>
              <a:buFont typeface="Arial" panose="020B0604020202020204" pitchFamily="34" charset="0"/>
              <a:buChar char="•"/>
            </a:pPr>
            <a:r>
              <a:rPr lang="en-US" sz="1600" dirty="0"/>
              <a:t>Volume II- Component Reports: This volume provides detailed</a:t>
            </a:r>
          </a:p>
          <a:p>
            <a:pPr algn="just">
              <a:lnSpc>
                <a:spcPct val="150000"/>
              </a:lnSpc>
              <a:spcAft>
                <a:spcPts val="600"/>
              </a:spcAft>
            </a:pPr>
            <a:r>
              <a:rPr lang="en-US" sz="1600" dirty="0"/>
              <a:t>and more granular impact and needs analysis with respect to each of the three components, disaggregated down to the level of the subcomponents. It includes the distribution of impact and needs, corresponding costing, and modalities for implementation across the six states. More granular details can be found in the subcomponent reports, which while not part of this package, remain available to policy makers and implementers for more comprehensive subsequent planning and implementation.</a:t>
            </a:r>
          </a:p>
        </p:txBody>
      </p:sp>
    </p:spTree>
    <p:extLst>
      <p:ext uri="{BB962C8B-B14F-4D97-AF65-F5344CB8AC3E}">
        <p14:creationId xmlns:p14="http://schemas.microsoft.com/office/powerpoint/2010/main" val="62879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D533-D42E-472B-3DAA-D7946BF5E135}"/>
              </a:ext>
            </a:extLst>
          </p:cNvPr>
          <p:cNvSpPr>
            <a:spLocks noGrp="1"/>
          </p:cNvSpPr>
          <p:nvPr>
            <p:ph type="title"/>
          </p:nvPr>
        </p:nvSpPr>
        <p:spPr>
          <a:xfrm>
            <a:off x="515815" y="502020"/>
            <a:ext cx="5944297" cy="1061057"/>
          </a:xfrm>
        </p:spPr>
        <p:txBody>
          <a:bodyPr vert="horz" lIns="91440" tIns="45720" rIns="91440" bIns="45720" rtlCol="0" anchor="b">
            <a:normAutofit fontScale="90000"/>
          </a:bodyPr>
          <a:lstStyle/>
          <a:p>
            <a:pPr algn="ctr"/>
            <a:r>
              <a:rPr lang="en-US" sz="4000" b="1" kern="1200" dirty="0">
                <a:solidFill>
                  <a:schemeClr val="tx1"/>
                </a:solidFill>
                <a:latin typeface="+mj-lt"/>
                <a:ea typeface="+mj-ea"/>
                <a:cs typeface="+mj-cs"/>
              </a:rPr>
              <a:t>PRE-IMPLEMENTATION ASSESSMENT</a:t>
            </a:r>
            <a:endParaRPr lang="en-US" sz="4000" kern="1200" dirty="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id="{D3DA0E31-F324-46F9-D728-BD6D3797C499}"/>
              </a:ext>
            </a:extLst>
          </p:cNvPr>
          <p:cNvPicPr>
            <a:picLocks noGrp="1" noChangeAspect="1"/>
          </p:cNvPicPr>
          <p:nvPr>
            <p:ph idx="1"/>
          </p:nvPr>
        </p:nvPicPr>
        <p:blipFill>
          <a:blip r:embed="rId2"/>
          <a:stretch>
            <a:fillRect/>
          </a:stretch>
        </p:blipFill>
        <p:spPr>
          <a:xfrm>
            <a:off x="7221295" y="909081"/>
            <a:ext cx="3879874" cy="5071731"/>
          </a:xfrm>
          <a:prstGeom prst="rect">
            <a:avLst/>
          </a:prstGeom>
        </p:spPr>
      </p:pic>
      <p:sp>
        <p:nvSpPr>
          <p:cNvPr id="7" name="TextBox 6">
            <a:extLst>
              <a:ext uri="{FF2B5EF4-FFF2-40B4-BE49-F238E27FC236}">
                <a16:creationId xmlns:a16="http://schemas.microsoft.com/office/drawing/2014/main" id="{4C8D4FA8-FBDC-34BE-3970-C1897D374209}"/>
              </a:ext>
            </a:extLst>
          </p:cNvPr>
          <p:cNvSpPr txBox="1"/>
          <p:nvPr/>
        </p:nvSpPr>
        <p:spPr>
          <a:xfrm>
            <a:off x="830368" y="1661446"/>
            <a:ext cx="5629744" cy="4738921"/>
          </a:xfrm>
          <a:prstGeom prst="rect">
            <a:avLst/>
          </a:prstGeom>
        </p:spPr>
        <p:txBody>
          <a:bodyPr vert="horz" lIns="91440" tIns="45720" rIns="91440" bIns="45720" rtlCol="0" anchor="t">
            <a:normAutofit/>
          </a:bodyPr>
          <a:lstStyle/>
          <a:p>
            <a:pPr indent="-228600" algn="just">
              <a:lnSpc>
                <a:spcPct val="150000"/>
              </a:lnSpc>
              <a:spcAft>
                <a:spcPts val="600"/>
              </a:spcAft>
              <a:buFont typeface="Arial" panose="020B0604020202020204" pitchFamily="34" charset="0"/>
              <a:buChar char="•"/>
            </a:pPr>
            <a:r>
              <a:rPr lang="en-US" sz="2000" dirty="0"/>
              <a:t>Volume III- State Reports: This volume disaggregates all impacts and needs data with respect to each component and subcomponent, in the form of separate State Reports. This is for ease of reference and use by the respective states and other stakeholders for subsequent recovery planning and implementation</a:t>
            </a:r>
          </a:p>
        </p:txBody>
      </p:sp>
    </p:spTree>
    <p:extLst>
      <p:ext uri="{BB962C8B-B14F-4D97-AF65-F5344CB8AC3E}">
        <p14:creationId xmlns:p14="http://schemas.microsoft.com/office/powerpoint/2010/main" val="28041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6C85-BB70-08F0-3441-40E6DB8DB18B}"/>
              </a:ext>
            </a:extLst>
          </p:cNvPr>
          <p:cNvSpPr>
            <a:spLocks noGrp="1"/>
          </p:cNvSpPr>
          <p:nvPr>
            <p:ph type="title"/>
          </p:nvPr>
        </p:nvSpPr>
        <p:spPr>
          <a:xfrm>
            <a:off x="-400695" y="498075"/>
            <a:ext cx="10849811" cy="916715"/>
          </a:xfrm>
          <a:noFill/>
        </p:spPr>
        <p:txBody>
          <a:bodyPr anchor="t">
            <a:noAutofit/>
          </a:bodyPr>
          <a:lstStyle/>
          <a:p>
            <a:pPr algn="ctr"/>
            <a:r>
              <a:rPr lang="en-US" sz="3200" b="1" dirty="0">
                <a:solidFill>
                  <a:schemeClr val="bg1"/>
                </a:solidFill>
              </a:rPr>
              <a:t>Overall Recovery and </a:t>
            </a:r>
            <a:r>
              <a:rPr lang="en-US" sz="3200" b="1" dirty="0" err="1">
                <a:solidFill>
                  <a:schemeClr val="bg1"/>
                </a:solidFill>
              </a:rPr>
              <a:t>PeaceBuilding</a:t>
            </a:r>
            <a:r>
              <a:rPr lang="en-US" sz="3200" b="1" dirty="0">
                <a:solidFill>
                  <a:schemeClr val="bg1"/>
                </a:solidFill>
              </a:rPr>
              <a:t> Needs by Components</a:t>
            </a:r>
          </a:p>
        </p:txBody>
      </p:sp>
      <p:pic>
        <p:nvPicPr>
          <p:cNvPr id="5" name="Content Placeholder 4">
            <a:extLst>
              <a:ext uri="{FF2B5EF4-FFF2-40B4-BE49-F238E27FC236}">
                <a16:creationId xmlns:a16="http://schemas.microsoft.com/office/drawing/2014/main" id="{44E48871-D09C-7646-A260-BD45E730C03F}"/>
              </a:ext>
            </a:extLst>
          </p:cNvPr>
          <p:cNvPicPr>
            <a:picLocks noChangeAspect="1"/>
          </p:cNvPicPr>
          <p:nvPr/>
        </p:nvPicPr>
        <p:blipFill>
          <a:blip r:embed="rId2"/>
          <a:stretch>
            <a:fillRect/>
          </a:stretch>
        </p:blipFill>
        <p:spPr>
          <a:xfrm>
            <a:off x="389708" y="1927394"/>
            <a:ext cx="10843065" cy="2792088"/>
          </a:xfrm>
          <a:prstGeom prst="rect">
            <a:avLst/>
          </a:prstGeom>
        </p:spPr>
      </p:pic>
    </p:spTree>
    <p:extLst>
      <p:ext uri="{BB962C8B-B14F-4D97-AF65-F5344CB8AC3E}">
        <p14:creationId xmlns:p14="http://schemas.microsoft.com/office/powerpoint/2010/main" val="335589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4F18-14A5-A11C-60A5-7A957316E493}"/>
              </a:ext>
            </a:extLst>
          </p:cNvPr>
          <p:cNvSpPr>
            <a:spLocks noGrp="1"/>
          </p:cNvSpPr>
          <p:nvPr>
            <p:ph type="title"/>
          </p:nvPr>
        </p:nvSpPr>
        <p:spPr>
          <a:xfrm>
            <a:off x="187032" y="488992"/>
            <a:ext cx="5666691" cy="988116"/>
          </a:xfrm>
        </p:spPr>
        <p:txBody>
          <a:bodyPr anchor="b">
            <a:normAutofit/>
          </a:bodyPr>
          <a:lstStyle/>
          <a:p>
            <a:r>
              <a:rPr lang="en-US" sz="2800" b="1" dirty="0"/>
              <a:t>BORNO MCRP M&amp;E DASHBOARD</a:t>
            </a:r>
          </a:p>
        </p:txBody>
      </p:sp>
      <p:sp>
        <p:nvSpPr>
          <p:cNvPr id="3" name="Content Placeholder 2">
            <a:extLst>
              <a:ext uri="{FF2B5EF4-FFF2-40B4-BE49-F238E27FC236}">
                <a16:creationId xmlns:a16="http://schemas.microsoft.com/office/drawing/2014/main" id="{E659F6BE-D872-3518-C8B6-385D2445056F}"/>
              </a:ext>
            </a:extLst>
          </p:cNvPr>
          <p:cNvSpPr>
            <a:spLocks noGrp="1"/>
          </p:cNvSpPr>
          <p:nvPr>
            <p:ph idx="1"/>
          </p:nvPr>
        </p:nvSpPr>
        <p:spPr>
          <a:xfrm>
            <a:off x="-71953" y="3039000"/>
            <a:ext cx="4243589" cy="1213719"/>
          </a:xfrm>
        </p:spPr>
        <p:txBody>
          <a:bodyPr>
            <a:normAutofit/>
          </a:bodyPr>
          <a:lstStyle/>
          <a:p>
            <a:pPr marL="0" indent="0" algn="ctr">
              <a:buNone/>
            </a:pPr>
            <a:r>
              <a:rPr lang="en-US" sz="1800" dirty="0"/>
              <a:t> 		http://bornomcrp.github.io</a:t>
            </a:r>
          </a:p>
        </p:txBody>
      </p:sp>
      <p:pic>
        <p:nvPicPr>
          <p:cNvPr id="22" name="Picture 21" descr="Pins in a map">
            <a:extLst>
              <a:ext uri="{FF2B5EF4-FFF2-40B4-BE49-F238E27FC236}">
                <a16:creationId xmlns:a16="http://schemas.microsoft.com/office/drawing/2014/main" id="{21581459-89BC-BDA9-D363-99CA16116945}"/>
              </a:ext>
            </a:extLst>
          </p:cNvPr>
          <p:cNvPicPr>
            <a:picLocks noChangeAspect="1"/>
          </p:cNvPicPr>
          <p:nvPr/>
        </p:nvPicPr>
        <p:blipFill rotWithShape="1">
          <a:blip r:embed="rId2"/>
          <a:srcRect l="17462" r="1558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48694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DF23-AF53-068D-4CCA-10D1A38BBB65}"/>
              </a:ext>
            </a:extLst>
          </p:cNvPr>
          <p:cNvSpPr>
            <a:spLocks noGrp="1"/>
          </p:cNvSpPr>
          <p:nvPr>
            <p:ph type="title"/>
          </p:nvPr>
        </p:nvSpPr>
        <p:spPr>
          <a:xfrm>
            <a:off x="0" y="2959832"/>
            <a:ext cx="10515600" cy="1325563"/>
          </a:xfrm>
        </p:spPr>
        <p:txBody>
          <a:bodyPr/>
          <a:lstStyle/>
          <a:p>
            <a:pPr algn="ctr"/>
            <a:r>
              <a:rPr lang="en-US" dirty="0"/>
              <a:t>THANK YOU FOR LISTENING </a:t>
            </a:r>
          </a:p>
        </p:txBody>
      </p:sp>
    </p:spTree>
    <p:extLst>
      <p:ext uri="{BB962C8B-B14F-4D97-AF65-F5344CB8AC3E}">
        <p14:creationId xmlns:p14="http://schemas.microsoft.com/office/powerpoint/2010/main" val="21088082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4328</TotalTime>
  <Words>317</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Trebuchet MS</vt:lpstr>
      <vt:lpstr>Wingdings</vt:lpstr>
      <vt:lpstr>Wingdings 3</vt:lpstr>
      <vt:lpstr>Facet</vt:lpstr>
      <vt:lpstr>        </vt:lpstr>
      <vt:lpstr>TABLE OF CONTENT</vt:lpstr>
      <vt:lpstr>PRE-IMPLEMENTATION ASSESSMENT</vt:lpstr>
      <vt:lpstr>PRE-IMPLEMENTATION ASSESSMENT</vt:lpstr>
      <vt:lpstr>PRE-IMPLEMENTATION ASSESSMENT</vt:lpstr>
      <vt:lpstr>Overall Recovery and PeaceBuilding Needs by Components</vt:lpstr>
      <vt:lpstr>BORNO MCRP M&amp;E DASHBOARD</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Zanna Abdulkarim</dc:creator>
  <cp:lastModifiedBy>Zanna Abdulkarim</cp:lastModifiedBy>
  <cp:revision>5</cp:revision>
  <dcterms:created xsi:type="dcterms:W3CDTF">2023-05-22T10:17:34Z</dcterms:created>
  <dcterms:modified xsi:type="dcterms:W3CDTF">2023-05-25T10:26:32Z</dcterms:modified>
</cp:coreProperties>
</file>