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7" r:id="rId3"/>
    <p:sldId id="274" r:id="rId4"/>
    <p:sldId id="258" r:id="rId5"/>
    <p:sldId id="257" r:id="rId6"/>
    <p:sldId id="267" r:id="rId7"/>
    <p:sldId id="288" r:id="rId8"/>
    <p:sldId id="275" r:id="rId9"/>
    <p:sldId id="273" r:id="rId10"/>
    <p:sldId id="276" r:id="rId11"/>
    <p:sldId id="277" r:id="rId12"/>
    <p:sldId id="278" r:id="rId13"/>
    <p:sldId id="279" r:id="rId14"/>
    <p:sldId id="281" r:id="rId15"/>
    <p:sldId id="282" r:id="rId16"/>
    <p:sldId id="260" r:id="rId17"/>
    <p:sldId id="284" r:id="rId18"/>
    <p:sldId id="285" r:id="rId19"/>
    <p:sldId id="286" r:id="rId20"/>
    <p:sldId id="261" r:id="rId21"/>
    <p:sldId id="272" r:id="rId22"/>
    <p:sldId id="290" r:id="rId23"/>
    <p:sldId id="289" r:id="rId24"/>
    <p:sldId id="291" r:id="rId25"/>
    <p:sldId id="292" r:id="rId26"/>
    <p:sldId id="293" r:id="rId27"/>
    <p:sldId id="309"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40351-CD30-46EC-99F3-48A7868DFAC2}" type="doc">
      <dgm:prSet loTypeId="urn:microsoft.com/office/officeart/2005/8/layout/hProcess11" loCatId="process" qsTypeId="urn:microsoft.com/office/officeart/2005/8/quickstyle/simple1" qsCatId="simple" csTypeId="urn:microsoft.com/office/officeart/2005/8/colors/accent3_2" csCatId="accent3" phldr="1"/>
      <dgm:spPr/>
    </dgm:pt>
    <dgm:pt modelId="{05326CF4-2579-4838-9090-444206FCC1D4}">
      <dgm:prSet phldrT="[Text]" custT="1"/>
      <dgm:spPr/>
      <dgm:t>
        <a:bodyPr/>
        <a:lstStyle/>
        <a:p>
          <a:endParaRPr lang="fr-FR" sz="2400" b="0" dirty="0"/>
        </a:p>
      </dgm:t>
    </dgm:pt>
    <dgm:pt modelId="{4D57C744-FDDD-4802-BD25-CB8508AA7C10}" type="parTrans" cxnId="{9ECF8B91-C9D6-4675-995A-527CA3F6FA9D}">
      <dgm:prSet/>
      <dgm:spPr/>
      <dgm:t>
        <a:bodyPr/>
        <a:lstStyle/>
        <a:p>
          <a:endParaRPr lang="fr-FR" sz="700"/>
        </a:p>
      </dgm:t>
    </dgm:pt>
    <dgm:pt modelId="{2E4CE06F-3F59-4196-90A5-A89C7084F91C}" type="sibTrans" cxnId="{9ECF8B91-C9D6-4675-995A-527CA3F6FA9D}">
      <dgm:prSet/>
      <dgm:spPr/>
      <dgm:t>
        <a:bodyPr/>
        <a:lstStyle/>
        <a:p>
          <a:endParaRPr lang="fr-FR" sz="700"/>
        </a:p>
      </dgm:t>
    </dgm:pt>
    <dgm:pt modelId="{64C3CDC8-F19C-405C-8628-D6A51E1C9CD4}">
      <dgm:prSet phldrT="[Text]" custT="1"/>
      <dgm:spPr/>
      <dgm:t>
        <a:bodyPr/>
        <a:lstStyle/>
        <a:p>
          <a:r>
            <a:rPr lang="fr-FR" sz="2400" b="1" dirty="0"/>
            <a:t>
</a:t>
          </a:r>
          <a:endParaRPr lang="fr-FR" sz="2400" dirty="0"/>
        </a:p>
      </dgm:t>
    </dgm:pt>
    <dgm:pt modelId="{1C6CA75F-6659-472A-A2E1-DA84ED065E94}" type="parTrans" cxnId="{CCC9963B-4C13-4F22-A52A-80CD6A553722}">
      <dgm:prSet/>
      <dgm:spPr/>
      <dgm:t>
        <a:bodyPr/>
        <a:lstStyle/>
        <a:p>
          <a:endParaRPr lang="fr-FR"/>
        </a:p>
      </dgm:t>
    </dgm:pt>
    <dgm:pt modelId="{57EB4BFD-A014-4D8D-A98D-D603A5A9659E}" type="sibTrans" cxnId="{CCC9963B-4C13-4F22-A52A-80CD6A553722}">
      <dgm:prSet/>
      <dgm:spPr/>
      <dgm:t>
        <a:bodyPr/>
        <a:lstStyle/>
        <a:p>
          <a:endParaRPr lang="fr-FR"/>
        </a:p>
      </dgm:t>
    </dgm:pt>
    <dgm:pt modelId="{2F4801C8-5F29-41D1-BB2F-72E355AAD9F2}">
      <dgm:prSet phldrT="[Text]" custT="1"/>
      <dgm:spPr/>
      <dgm:t>
        <a:bodyPr/>
        <a:lstStyle/>
        <a:p>
          <a:r>
            <a:rPr lang="fr-FR" sz="2400" b="1" dirty="0" err="1">
              <a:solidFill>
                <a:srgbClr val="C00000"/>
              </a:solidFill>
            </a:rPr>
            <a:t>Annual</a:t>
          </a:r>
          <a:r>
            <a:rPr lang="fr-FR" sz="2400" b="1" dirty="0">
              <a:solidFill>
                <a:srgbClr val="C00000"/>
              </a:solidFill>
            </a:rPr>
            <a:t> International Forum</a:t>
          </a:r>
          <a:endParaRPr lang="fr-FR" sz="2400" dirty="0">
            <a:solidFill>
              <a:srgbClr val="C00000"/>
            </a:solidFill>
          </a:endParaRPr>
        </a:p>
      </dgm:t>
    </dgm:pt>
    <dgm:pt modelId="{389D1B2F-43E9-4667-B658-4A29E89C62E2}" type="sibTrans" cxnId="{CA6A1609-6B54-481C-A2FE-7E9921325907}">
      <dgm:prSet/>
      <dgm:spPr/>
      <dgm:t>
        <a:bodyPr/>
        <a:lstStyle/>
        <a:p>
          <a:endParaRPr lang="fr-FR" sz="700"/>
        </a:p>
      </dgm:t>
    </dgm:pt>
    <dgm:pt modelId="{0BEFF559-2441-49EB-9816-6159778571DA}" type="parTrans" cxnId="{CA6A1609-6B54-481C-A2FE-7E9921325907}">
      <dgm:prSet/>
      <dgm:spPr/>
      <dgm:t>
        <a:bodyPr/>
        <a:lstStyle/>
        <a:p>
          <a:endParaRPr lang="fr-FR" sz="700"/>
        </a:p>
      </dgm:t>
    </dgm:pt>
    <dgm:pt modelId="{520BDB74-6BA5-4390-AEEF-50C0DA618D1B}" type="pres">
      <dgm:prSet presAssocID="{5A740351-CD30-46EC-99F3-48A7868DFAC2}" presName="Name0" presStyleCnt="0">
        <dgm:presLayoutVars>
          <dgm:dir/>
          <dgm:resizeHandles val="exact"/>
        </dgm:presLayoutVars>
      </dgm:prSet>
      <dgm:spPr/>
    </dgm:pt>
    <dgm:pt modelId="{846FBA6F-7E70-406D-A4AC-6C83D1F9D18C}" type="pres">
      <dgm:prSet presAssocID="{5A740351-CD30-46EC-99F3-48A7868DFAC2}" presName="arrow" presStyleLbl="bgShp" presStyleIdx="0" presStyleCnt="1" custLinFactNeighborX="1112" custLinFactNeighborY="1719"/>
      <dgm:spPr>
        <a:solidFill>
          <a:schemeClr val="accent2"/>
        </a:solidFill>
      </dgm:spPr>
    </dgm:pt>
    <dgm:pt modelId="{BB468BF5-3A6D-4395-8301-86A32F289583}" type="pres">
      <dgm:prSet presAssocID="{5A740351-CD30-46EC-99F3-48A7868DFAC2}" presName="points" presStyleCnt="0"/>
      <dgm:spPr/>
    </dgm:pt>
    <dgm:pt modelId="{43FCEF61-C55A-405A-B64E-D8FA951E4A7F}" type="pres">
      <dgm:prSet presAssocID="{05326CF4-2579-4838-9090-444206FCC1D4}" presName="compositeA" presStyleCnt="0"/>
      <dgm:spPr/>
    </dgm:pt>
    <dgm:pt modelId="{8DACFC05-91CC-47B4-9371-839EC9AA30DC}" type="pres">
      <dgm:prSet presAssocID="{05326CF4-2579-4838-9090-444206FCC1D4}" presName="textA" presStyleLbl="revTx" presStyleIdx="0" presStyleCnt="3" custScaleX="125401">
        <dgm:presLayoutVars>
          <dgm:bulletEnabled val="1"/>
        </dgm:presLayoutVars>
      </dgm:prSet>
      <dgm:spPr/>
    </dgm:pt>
    <dgm:pt modelId="{05D20DCD-B3EE-4E87-8516-5D46469C232A}" type="pres">
      <dgm:prSet presAssocID="{05326CF4-2579-4838-9090-444206FCC1D4}" presName="circleA" presStyleLbl="node1" presStyleIdx="0" presStyleCnt="3"/>
      <dgm:spPr/>
    </dgm:pt>
    <dgm:pt modelId="{22E52509-B44F-47AC-A24E-25BE42D80115}" type="pres">
      <dgm:prSet presAssocID="{05326CF4-2579-4838-9090-444206FCC1D4}" presName="spaceA" presStyleCnt="0"/>
      <dgm:spPr/>
    </dgm:pt>
    <dgm:pt modelId="{0DA66686-C8F1-49F8-BEFA-52B924FE9002}" type="pres">
      <dgm:prSet presAssocID="{2E4CE06F-3F59-4196-90A5-A89C7084F91C}" presName="space" presStyleCnt="0"/>
      <dgm:spPr/>
    </dgm:pt>
    <dgm:pt modelId="{78FD13D6-9E37-49D8-915D-0178498A586E}" type="pres">
      <dgm:prSet presAssocID="{2F4801C8-5F29-41D1-BB2F-72E355AAD9F2}" presName="compositeB" presStyleCnt="0"/>
      <dgm:spPr/>
    </dgm:pt>
    <dgm:pt modelId="{4FE083DB-8704-49B8-A802-52FDF8DC75A0}" type="pres">
      <dgm:prSet presAssocID="{2F4801C8-5F29-41D1-BB2F-72E355AAD9F2}" presName="textB" presStyleLbl="revTx" presStyleIdx="1" presStyleCnt="3" custScaleX="160337" custLinFactY="-46704" custLinFactNeighborX="5952" custLinFactNeighborY="-100000">
        <dgm:presLayoutVars>
          <dgm:bulletEnabled val="1"/>
        </dgm:presLayoutVars>
      </dgm:prSet>
      <dgm:spPr/>
    </dgm:pt>
    <dgm:pt modelId="{C1D6BA2D-AF02-410B-B017-298EB7DEBC0C}" type="pres">
      <dgm:prSet presAssocID="{2F4801C8-5F29-41D1-BB2F-72E355AAD9F2}" presName="circleB" presStyleLbl="node1" presStyleIdx="1" presStyleCnt="3"/>
      <dgm:spPr>
        <a:solidFill>
          <a:srgbClr val="C00000"/>
        </a:solidFill>
        <a:ln>
          <a:solidFill>
            <a:srgbClr val="C00000"/>
          </a:solidFill>
        </a:ln>
      </dgm:spPr>
    </dgm:pt>
    <dgm:pt modelId="{A31FBD4C-FBB4-40A5-9076-7C0EADF61B54}" type="pres">
      <dgm:prSet presAssocID="{2F4801C8-5F29-41D1-BB2F-72E355AAD9F2}" presName="spaceB" presStyleCnt="0"/>
      <dgm:spPr/>
    </dgm:pt>
    <dgm:pt modelId="{44499977-5FC1-45C4-8B2E-BAD4E4B83D39}" type="pres">
      <dgm:prSet presAssocID="{389D1B2F-43E9-4667-B658-4A29E89C62E2}" presName="space" presStyleCnt="0"/>
      <dgm:spPr/>
    </dgm:pt>
    <dgm:pt modelId="{DAD34F27-960C-4E6A-9115-CACF733914A3}" type="pres">
      <dgm:prSet presAssocID="{64C3CDC8-F19C-405C-8628-D6A51E1C9CD4}" presName="compositeA" presStyleCnt="0"/>
      <dgm:spPr/>
    </dgm:pt>
    <dgm:pt modelId="{6BADDA66-6EB1-4D65-9920-C3E9607CD528}" type="pres">
      <dgm:prSet presAssocID="{64C3CDC8-F19C-405C-8628-D6A51E1C9CD4}" presName="textA" presStyleLbl="revTx" presStyleIdx="2" presStyleCnt="3">
        <dgm:presLayoutVars>
          <dgm:bulletEnabled val="1"/>
        </dgm:presLayoutVars>
      </dgm:prSet>
      <dgm:spPr/>
    </dgm:pt>
    <dgm:pt modelId="{3515C45C-1AD5-4C66-B0ED-59B119D88799}" type="pres">
      <dgm:prSet presAssocID="{64C3CDC8-F19C-405C-8628-D6A51E1C9CD4}" presName="circleA" presStyleLbl="node1" presStyleIdx="2" presStyleCnt="3"/>
      <dgm:spPr/>
    </dgm:pt>
    <dgm:pt modelId="{B6F534F2-3EC1-41C5-A380-F11CC0E7D344}" type="pres">
      <dgm:prSet presAssocID="{64C3CDC8-F19C-405C-8628-D6A51E1C9CD4}" presName="spaceA" presStyleCnt="0"/>
      <dgm:spPr/>
    </dgm:pt>
  </dgm:ptLst>
  <dgm:cxnLst>
    <dgm:cxn modelId="{CA6A1609-6B54-481C-A2FE-7E9921325907}" srcId="{5A740351-CD30-46EC-99F3-48A7868DFAC2}" destId="{2F4801C8-5F29-41D1-BB2F-72E355AAD9F2}" srcOrd="1" destOrd="0" parTransId="{0BEFF559-2441-49EB-9816-6159778571DA}" sibTransId="{389D1B2F-43E9-4667-B658-4A29E89C62E2}"/>
    <dgm:cxn modelId="{74A4730D-B4AE-4963-8458-615C426EF83A}" type="presOf" srcId="{5A740351-CD30-46EC-99F3-48A7868DFAC2}" destId="{520BDB74-6BA5-4390-AEEF-50C0DA618D1B}" srcOrd="0" destOrd="0" presId="urn:microsoft.com/office/officeart/2005/8/layout/hProcess11"/>
    <dgm:cxn modelId="{CCC9963B-4C13-4F22-A52A-80CD6A553722}" srcId="{5A740351-CD30-46EC-99F3-48A7868DFAC2}" destId="{64C3CDC8-F19C-405C-8628-D6A51E1C9CD4}" srcOrd="2" destOrd="0" parTransId="{1C6CA75F-6659-472A-A2E1-DA84ED065E94}" sibTransId="{57EB4BFD-A014-4D8D-A98D-D603A5A9659E}"/>
    <dgm:cxn modelId="{9ECF8B91-C9D6-4675-995A-527CA3F6FA9D}" srcId="{5A740351-CD30-46EC-99F3-48A7868DFAC2}" destId="{05326CF4-2579-4838-9090-444206FCC1D4}" srcOrd="0" destOrd="0" parTransId="{4D57C744-FDDD-4802-BD25-CB8508AA7C10}" sibTransId="{2E4CE06F-3F59-4196-90A5-A89C7084F91C}"/>
    <dgm:cxn modelId="{C15B62B2-6898-486B-8E6D-B61B5D94C8C6}" type="presOf" srcId="{2F4801C8-5F29-41D1-BB2F-72E355AAD9F2}" destId="{4FE083DB-8704-49B8-A802-52FDF8DC75A0}" srcOrd="0" destOrd="0" presId="urn:microsoft.com/office/officeart/2005/8/layout/hProcess11"/>
    <dgm:cxn modelId="{6F0D4AB3-C100-4964-8D6F-4A090B46EB55}" type="presOf" srcId="{64C3CDC8-F19C-405C-8628-D6A51E1C9CD4}" destId="{6BADDA66-6EB1-4D65-9920-C3E9607CD528}" srcOrd="0" destOrd="0" presId="urn:microsoft.com/office/officeart/2005/8/layout/hProcess11"/>
    <dgm:cxn modelId="{57C89BD9-5D0D-4692-A913-43BC9F13BFAE}" type="presOf" srcId="{05326CF4-2579-4838-9090-444206FCC1D4}" destId="{8DACFC05-91CC-47B4-9371-839EC9AA30DC}" srcOrd="0" destOrd="0" presId="urn:microsoft.com/office/officeart/2005/8/layout/hProcess11"/>
    <dgm:cxn modelId="{47E35154-BE1B-4F97-B3C7-91ACB1B0E38E}" type="presParOf" srcId="{520BDB74-6BA5-4390-AEEF-50C0DA618D1B}" destId="{846FBA6F-7E70-406D-A4AC-6C83D1F9D18C}" srcOrd="0" destOrd="0" presId="urn:microsoft.com/office/officeart/2005/8/layout/hProcess11"/>
    <dgm:cxn modelId="{D47C6906-9D98-40CA-B196-C186722E3D9D}" type="presParOf" srcId="{520BDB74-6BA5-4390-AEEF-50C0DA618D1B}" destId="{BB468BF5-3A6D-4395-8301-86A32F289583}" srcOrd="1" destOrd="0" presId="urn:microsoft.com/office/officeart/2005/8/layout/hProcess11"/>
    <dgm:cxn modelId="{FCC57746-51E3-44DC-941C-96F4250E7470}" type="presParOf" srcId="{BB468BF5-3A6D-4395-8301-86A32F289583}" destId="{43FCEF61-C55A-405A-B64E-D8FA951E4A7F}" srcOrd="0" destOrd="0" presId="urn:microsoft.com/office/officeart/2005/8/layout/hProcess11"/>
    <dgm:cxn modelId="{E5F5FF12-9C83-4C21-859C-776C5EF43207}" type="presParOf" srcId="{43FCEF61-C55A-405A-B64E-D8FA951E4A7F}" destId="{8DACFC05-91CC-47B4-9371-839EC9AA30DC}" srcOrd="0" destOrd="0" presId="urn:microsoft.com/office/officeart/2005/8/layout/hProcess11"/>
    <dgm:cxn modelId="{BCA9B27D-B840-479D-A9DB-7FCD6390F250}" type="presParOf" srcId="{43FCEF61-C55A-405A-B64E-D8FA951E4A7F}" destId="{05D20DCD-B3EE-4E87-8516-5D46469C232A}" srcOrd="1" destOrd="0" presId="urn:microsoft.com/office/officeart/2005/8/layout/hProcess11"/>
    <dgm:cxn modelId="{0D9C966D-C634-48B8-957E-06FEAE31679E}" type="presParOf" srcId="{43FCEF61-C55A-405A-B64E-D8FA951E4A7F}" destId="{22E52509-B44F-47AC-A24E-25BE42D80115}" srcOrd="2" destOrd="0" presId="urn:microsoft.com/office/officeart/2005/8/layout/hProcess11"/>
    <dgm:cxn modelId="{5A4102CC-C6EA-4677-942D-AC5429A7FCA6}" type="presParOf" srcId="{BB468BF5-3A6D-4395-8301-86A32F289583}" destId="{0DA66686-C8F1-49F8-BEFA-52B924FE9002}" srcOrd="1" destOrd="0" presId="urn:microsoft.com/office/officeart/2005/8/layout/hProcess11"/>
    <dgm:cxn modelId="{CCFE3557-F49D-4E95-87F8-322F5FB4E4D9}" type="presParOf" srcId="{BB468BF5-3A6D-4395-8301-86A32F289583}" destId="{78FD13D6-9E37-49D8-915D-0178498A586E}" srcOrd="2" destOrd="0" presId="urn:microsoft.com/office/officeart/2005/8/layout/hProcess11"/>
    <dgm:cxn modelId="{B9B478E4-DE05-4BF5-B841-E02FD972A8B4}" type="presParOf" srcId="{78FD13D6-9E37-49D8-915D-0178498A586E}" destId="{4FE083DB-8704-49B8-A802-52FDF8DC75A0}" srcOrd="0" destOrd="0" presId="urn:microsoft.com/office/officeart/2005/8/layout/hProcess11"/>
    <dgm:cxn modelId="{08D748F5-F42E-4767-B40E-50BD986A8BED}" type="presParOf" srcId="{78FD13D6-9E37-49D8-915D-0178498A586E}" destId="{C1D6BA2D-AF02-410B-B017-298EB7DEBC0C}" srcOrd="1" destOrd="0" presId="urn:microsoft.com/office/officeart/2005/8/layout/hProcess11"/>
    <dgm:cxn modelId="{BBD7DD43-E737-4C22-81D8-F6B6706A9F39}" type="presParOf" srcId="{78FD13D6-9E37-49D8-915D-0178498A586E}" destId="{A31FBD4C-FBB4-40A5-9076-7C0EADF61B54}" srcOrd="2" destOrd="0" presId="urn:microsoft.com/office/officeart/2005/8/layout/hProcess11"/>
    <dgm:cxn modelId="{EEEA108A-DE1F-485F-BF47-BB3AC193A5EF}" type="presParOf" srcId="{BB468BF5-3A6D-4395-8301-86A32F289583}" destId="{44499977-5FC1-45C4-8B2E-BAD4E4B83D39}" srcOrd="3" destOrd="0" presId="urn:microsoft.com/office/officeart/2005/8/layout/hProcess11"/>
    <dgm:cxn modelId="{3BAD47E2-FBF6-4CA2-97D7-FA1823F91C83}" type="presParOf" srcId="{BB468BF5-3A6D-4395-8301-86A32F289583}" destId="{DAD34F27-960C-4E6A-9115-CACF733914A3}" srcOrd="4" destOrd="0" presId="urn:microsoft.com/office/officeart/2005/8/layout/hProcess11"/>
    <dgm:cxn modelId="{7A1E7EEE-02BC-43DF-A0A1-78635FF37E54}" type="presParOf" srcId="{DAD34F27-960C-4E6A-9115-CACF733914A3}" destId="{6BADDA66-6EB1-4D65-9920-C3E9607CD528}" srcOrd="0" destOrd="0" presId="urn:microsoft.com/office/officeart/2005/8/layout/hProcess11"/>
    <dgm:cxn modelId="{BFA9A109-CC38-405E-82EF-FFFF2F77E948}" type="presParOf" srcId="{DAD34F27-960C-4E6A-9115-CACF733914A3}" destId="{3515C45C-1AD5-4C66-B0ED-59B119D88799}" srcOrd="1" destOrd="0" presId="urn:microsoft.com/office/officeart/2005/8/layout/hProcess11"/>
    <dgm:cxn modelId="{5841AE1D-4D7D-4CF2-9998-FD6532E6CD3B}" type="presParOf" srcId="{DAD34F27-960C-4E6A-9115-CACF733914A3}" destId="{B6F534F2-3EC1-41C5-A380-F11CC0E7D34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FBA6F-7E70-406D-A4AC-6C83D1F9D18C}">
      <dsp:nvSpPr>
        <dsp:cNvPr id="0" name=""/>
        <dsp:cNvSpPr/>
      </dsp:nvSpPr>
      <dsp:spPr>
        <a:xfrm>
          <a:off x="0" y="484162"/>
          <a:ext cx="10723105" cy="631085"/>
        </a:xfrm>
        <a:prstGeom prst="notched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8DACFC05-91CC-47B4-9371-839EC9AA30DC}">
      <dsp:nvSpPr>
        <dsp:cNvPr id="0" name=""/>
        <dsp:cNvSpPr/>
      </dsp:nvSpPr>
      <dsp:spPr>
        <a:xfrm>
          <a:off x="4793" y="0"/>
          <a:ext cx="3055094" cy="63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endParaRPr lang="fr-FR" sz="2400" b="0" kern="1200" dirty="0"/>
        </a:p>
      </dsp:txBody>
      <dsp:txXfrm>
        <a:off x="4793" y="0"/>
        <a:ext cx="3055094" cy="631085"/>
      </dsp:txXfrm>
    </dsp:sp>
    <dsp:sp modelId="{05D20DCD-B3EE-4E87-8516-5D46469C232A}">
      <dsp:nvSpPr>
        <dsp:cNvPr id="0" name=""/>
        <dsp:cNvSpPr/>
      </dsp:nvSpPr>
      <dsp:spPr>
        <a:xfrm>
          <a:off x="1453455" y="709971"/>
          <a:ext cx="157771" cy="1577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083DB-8704-49B8-A802-52FDF8DC75A0}">
      <dsp:nvSpPr>
        <dsp:cNvPr id="0" name=""/>
        <dsp:cNvSpPr/>
      </dsp:nvSpPr>
      <dsp:spPr>
        <a:xfrm>
          <a:off x="3326707" y="20800"/>
          <a:ext cx="3906226" cy="63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fr-FR" sz="2400" b="1" kern="1200" dirty="0" err="1">
              <a:solidFill>
                <a:srgbClr val="C00000"/>
              </a:solidFill>
            </a:rPr>
            <a:t>Annual</a:t>
          </a:r>
          <a:r>
            <a:rPr lang="fr-FR" sz="2400" b="1" kern="1200" dirty="0">
              <a:solidFill>
                <a:srgbClr val="C00000"/>
              </a:solidFill>
            </a:rPr>
            <a:t> International Forum</a:t>
          </a:r>
          <a:endParaRPr lang="fr-FR" sz="2400" kern="1200" dirty="0">
            <a:solidFill>
              <a:srgbClr val="C00000"/>
            </a:solidFill>
          </a:endParaRPr>
        </a:p>
      </dsp:txBody>
      <dsp:txXfrm>
        <a:off x="3326707" y="20800"/>
        <a:ext cx="3906226" cy="631085"/>
      </dsp:txXfrm>
    </dsp:sp>
    <dsp:sp modelId="{C1D6BA2D-AF02-410B-B017-298EB7DEBC0C}">
      <dsp:nvSpPr>
        <dsp:cNvPr id="0" name=""/>
        <dsp:cNvSpPr/>
      </dsp:nvSpPr>
      <dsp:spPr>
        <a:xfrm>
          <a:off x="5055928" y="709971"/>
          <a:ext cx="157771" cy="157771"/>
        </a:xfrm>
        <a:prstGeom prst="ellipse">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DDA66-6EB1-4D65-9920-C3E9607CD528}">
      <dsp:nvSpPr>
        <dsp:cNvPr id="0" name=""/>
        <dsp:cNvSpPr/>
      </dsp:nvSpPr>
      <dsp:spPr>
        <a:xfrm>
          <a:off x="7209740" y="0"/>
          <a:ext cx="2436260" cy="63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fr-FR" sz="2400" b="1" kern="1200" dirty="0"/>
            <a:t>
</a:t>
          </a:r>
          <a:endParaRPr lang="fr-FR" sz="2400" kern="1200" dirty="0"/>
        </a:p>
      </dsp:txBody>
      <dsp:txXfrm>
        <a:off x="7209740" y="0"/>
        <a:ext cx="2436260" cy="631085"/>
      </dsp:txXfrm>
    </dsp:sp>
    <dsp:sp modelId="{3515C45C-1AD5-4C66-B0ED-59B119D88799}">
      <dsp:nvSpPr>
        <dsp:cNvPr id="0" name=""/>
        <dsp:cNvSpPr/>
      </dsp:nvSpPr>
      <dsp:spPr>
        <a:xfrm>
          <a:off x="8348985" y="709971"/>
          <a:ext cx="157771" cy="1577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112D8-2E1F-409B-A4BF-614571A91661}"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B2C3F-0F6C-4588-8FC3-04A76ACE2176}" type="slidenum">
              <a:rPr lang="en-US" smtClean="0"/>
              <a:t>‹#›</a:t>
            </a:fld>
            <a:endParaRPr lang="en-US"/>
          </a:p>
        </p:txBody>
      </p:sp>
    </p:spTree>
    <p:extLst>
      <p:ext uri="{BB962C8B-B14F-4D97-AF65-F5344CB8AC3E}">
        <p14:creationId xmlns:p14="http://schemas.microsoft.com/office/powerpoint/2010/main" val="71967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operation and maintenance of a strategic, analytical and monitoring platform to foster knowledge exchange, collaboration and partnerships. This sub-component will be implemented by the Lake Chad Basin Commission (LCBC</a:t>
            </a:r>
            <a:endParaRPr lang="en-US" dirty="0"/>
          </a:p>
        </p:txBody>
      </p:sp>
      <p:sp>
        <p:nvSpPr>
          <p:cNvPr id="4" name="Slide Number Placeholder 3"/>
          <p:cNvSpPr>
            <a:spLocks noGrp="1"/>
          </p:cNvSpPr>
          <p:nvPr>
            <p:ph type="sldNum" sz="quarter" idx="10"/>
          </p:nvPr>
        </p:nvSpPr>
        <p:spPr/>
        <p:txBody>
          <a:bodyPr/>
          <a:lstStyle/>
          <a:p>
            <a:fld id="{F59B2C3F-0F6C-4588-8FC3-04A76ACE2176}" type="slidenum">
              <a:rPr lang="en-US" smtClean="0"/>
              <a:t>2</a:t>
            </a:fld>
            <a:endParaRPr lang="en-US"/>
          </a:p>
        </p:txBody>
      </p:sp>
    </p:spTree>
    <p:extLst>
      <p:ext uri="{BB962C8B-B14F-4D97-AF65-F5344CB8AC3E}">
        <p14:creationId xmlns:p14="http://schemas.microsoft.com/office/powerpoint/2010/main" val="11904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operation and maintenance of a strategic, analytical and monitoring platform to foster knowledge exchange, collaboration and partnerships. This sub-component will be implemented by the Lake Chad Basin Commission (LCBC</a:t>
            </a:r>
            <a:endParaRPr lang="en-US" dirty="0"/>
          </a:p>
        </p:txBody>
      </p:sp>
      <p:sp>
        <p:nvSpPr>
          <p:cNvPr id="4" name="Slide Number Placeholder 3"/>
          <p:cNvSpPr>
            <a:spLocks noGrp="1"/>
          </p:cNvSpPr>
          <p:nvPr>
            <p:ph type="sldNum" sz="quarter" idx="10"/>
          </p:nvPr>
        </p:nvSpPr>
        <p:spPr/>
        <p:txBody>
          <a:bodyPr/>
          <a:lstStyle/>
          <a:p>
            <a:fld id="{F59B2C3F-0F6C-4588-8FC3-04A76ACE2176}" type="slidenum">
              <a:rPr lang="en-US" smtClean="0"/>
              <a:t>5</a:t>
            </a:fld>
            <a:endParaRPr lang="en-US"/>
          </a:p>
        </p:txBody>
      </p:sp>
    </p:spTree>
    <p:extLst>
      <p:ext uri="{BB962C8B-B14F-4D97-AF65-F5344CB8AC3E}">
        <p14:creationId xmlns:p14="http://schemas.microsoft.com/office/powerpoint/2010/main" val="44099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operation and maintenance of a strategic, analytical and monitoring platform to foster knowledge exchange, collaboration and partnerships. This sub-component will be implemented by the Lake Chad Basin Commission (LCBC</a:t>
            </a:r>
            <a:endParaRPr lang="en-US" dirty="0"/>
          </a:p>
        </p:txBody>
      </p:sp>
      <p:sp>
        <p:nvSpPr>
          <p:cNvPr id="4" name="Slide Number Placeholder 3"/>
          <p:cNvSpPr>
            <a:spLocks noGrp="1"/>
          </p:cNvSpPr>
          <p:nvPr>
            <p:ph type="sldNum" sz="quarter" idx="10"/>
          </p:nvPr>
        </p:nvSpPr>
        <p:spPr/>
        <p:txBody>
          <a:bodyPr/>
          <a:lstStyle/>
          <a:p>
            <a:fld id="{F59B2C3F-0F6C-4588-8FC3-04A76ACE2176}" type="slidenum">
              <a:rPr lang="en-US" smtClean="0"/>
              <a:t>7</a:t>
            </a:fld>
            <a:endParaRPr lang="en-US"/>
          </a:p>
        </p:txBody>
      </p:sp>
    </p:spTree>
    <p:extLst>
      <p:ext uri="{BB962C8B-B14F-4D97-AF65-F5344CB8AC3E}">
        <p14:creationId xmlns:p14="http://schemas.microsoft.com/office/powerpoint/2010/main" val="1569697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86437"/>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userDrawn="1"/>
        </p:nvSpPr>
        <p:spPr>
          <a:xfrm>
            <a:off x="18048" y="2101515"/>
            <a:ext cx="12188952" cy="3064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459245"/>
            <a:ext cx="9144000" cy="2387600"/>
          </a:xfrm>
        </p:spPr>
        <p:txBody>
          <a:bodyPr anchor="b"/>
          <a:lstStyle>
            <a:lvl1pPr algn="ctr">
              <a:defRPr sz="6000">
                <a:solidFill>
                  <a:schemeClr val="bg1"/>
                </a:solidFill>
              </a:defRPr>
            </a:lvl1pPr>
          </a:lstStyle>
          <a:p>
            <a:r>
              <a:rPr lang="en-US" dirty="0"/>
              <a:t>LAKE CHAD BASIN COMMISSION</a:t>
            </a:r>
          </a:p>
        </p:txBody>
      </p:sp>
      <p:sp>
        <p:nvSpPr>
          <p:cNvPr id="3" name="Subtitle 2"/>
          <p:cNvSpPr>
            <a:spLocks noGrp="1"/>
          </p:cNvSpPr>
          <p:nvPr>
            <p:ph type="subTitle" idx="1" hasCustomPrompt="1"/>
          </p:nvPr>
        </p:nvSpPr>
        <p:spPr>
          <a:xfrm>
            <a:off x="1524000" y="4243720"/>
            <a:ext cx="9144000" cy="1030288"/>
          </a:xfrm>
        </p:spPr>
        <p:txBody>
          <a:bodyPr/>
          <a:lstStyle>
            <a:lvl1pPr marL="0" indent="0" algn="ctr">
              <a:buNone/>
              <a:defRPr sz="24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The Lake Chad Information System</a:t>
            </a:r>
          </a:p>
          <a:p>
            <a:r>
              <a:rPr lang="en-US" dirty="0"/>
              <a:t>LIS</a:t>
            </a:r>
          </a:p>
        </p:txBody>
      </p:sp>
      <p:sp>
        <p:nvSpPr>
          <p:cNvPr id="4" name="Date Placeholder 3"/>
          <p:cNvSpPr>
            <a:spLocks noGrp="1"/>
          </p:cNvSpPr>
          <p:nvPr>
            <p:ph type="dt" sz="half" idx="10"/>
          </p:nvPr>
        </p:nvSpPr>
        <p:spPr/>
        <p:txBody>
          <a:bodyPr/>
          <a:lstStyle>
            <a:lvl1pPr>
              <a:defRPr b="1"/>
            </a:lvl1pPr>
          </a:lstStyle>
          <a:p>
            <a:fld id="{58085D85-D7C3-4A5A-A5F2-196AA8A9E30B}" type="datetime5">
              <a:rPr lang="en-US" smtClean="0"/>
              <a:pPr/>
              <a:t>15-May-23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lvl1pPr>
          </a:lstStyle>
          <a:p>
            <a:fld id="{3327BFC7-E024-483D-8179-3297A3C8194F}"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4053" y="14301"/>
            <a:ext cx="1703891" cy="1701616"/>
          </a:xfrm>
          <a:prstGeom prst="rect">
            <a:avLst/>
          </a:prstGeom>
        </p:spPr>
      </p:pic>
      <p:pic>
        <p:nvPicPr>
          <p:cNvPr id="10" name="Picture 9"/>
          <p:cNvPicPr>
            <a:picLocks noChangeAspect="1"/>
          </p:cNvPicPr>
          <p:nvPr userDrawn="1"/>
        </p:nvPicPr>
        <p:blipFill>
          <a:blip r:embed="rId3"/>
          <a:stretch>
            <a:fillRect/>
          </a:stretch>
        </p:blipFill>
        <p:spPr>
          <a:xfrm>
            <a:off x="2932950" y="5927859"/>
            <a:ext cx="6419600" cy="705076"/>
          </a:xfrm>
          <a:prstGeom prst="rect">
            <a:avLst/>
          </a:prstGeom>
        </p:spPr>
      </p:pic>
    </p:spTree>
    <p:extLst>
      <p:ext uri="{BB962C8B-B14F-4D97-AF65-F5344CB8AC3E}">
        <p14:creationId xmlns:p14="http://schemas.microsoft.com/office/powerpoint/2010/main" val="97878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87D17-1171-4C22-9D5C-A1995DC3B4A4}" type="datetime5">
              <a:rPr lang="en-US" smtClean="0"/>
              <a:t>15-May-23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271069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9E839-38AC-4155-920B-FA444FB3D6F8}" type="datetime5">
              <a:rPr lang="en-US" smtClean="0"/>
              <a:t>15-May-23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191023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75FBD2-5AC3-4368-AA99-B0A7F5DEA883}" type="datetime5">
              <a:rPr lang="en-US" smtClean="0"/>
              <a:t>15-May-23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316817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328" y="172356"/>
            <a:ext cx="11210470" cy="902465"/>
          </a:xfrm>
        </p:spPr>
        <p:txBody>
          <a:bodyPr/>
          <a:lstStyle>
            <a:lvl1pPr>
              <a:defRPr/>
            </a:lvl1pPr>
          </a:lstStyle>
          <a:p>
            <a:r>
              <a:rPr lang="en-US" dirty="0" err="1"/>
              <a:t>dffdees</a:t>
            </a:r>
            <a:endParaRPr lang="en-US" dirty="0"/>
          </a:p>
        </p:txBody>
      </p:sp>
      <p:sp>
        <p:nvSpPr>
          <p:cNvPr id="3" name="Content Placeholder 2"/>
          <p:cNvSpPr>
            <a:spLocks noGrp="1"/>
          </p:cNvSpPr>
          <p:nvPr>
            <p:ph idx="1"/>
          </p:nvPr>
        </p:nvSpPr>
        <p:spPr>
          <a:xfrm>
            <a:off x="143327" y="1074821"/>
            <a:ext cx="11210471" cy="49088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227642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A0ADBA-D869-4D18-ACE0-A4DD6F940A15}" type="datetime5">
              <a:rPr lang="en-US" smtClean="0"/>
              <a:t>15-May-23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329572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470F81-A9C5-4CB4-8B44-581327C13AC4}" type="datetime5">
              <a:rPr lang="en-US" smtClean="0"/>
              <a:t>15-May-23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1050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B7560-63DD-480C-887B-21EDB7A9A1E9}" type="datetime5">
              <a:rPr lang="en-US" smtClean="0"/>
              <a:t>15-May-23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36968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F566B-A6F8-4142-9FD9-D62ED6D17C4A}" type="datetime5">
              <a:rPr lang="en-US" smtClean="0"/>
              <a:t>15-May-23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203605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69C23-F046-40F8-8001-1D1E8768FE63}" type="datetime5">
              <a:rPr lang="en-US" smtClean="0"/>
              <a:t>15-May-23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35226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F73EB-239C-4887-88CF-0307A69A4519}" type="datetime5">
              <a:rPr lang="en-US" smtClean="0"/>
              <a:t>15-May-23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42448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7BFC7-E024-483D-8179-3297A3C8194F}" type="slidenum">
              <a:rPr lang="en-US" smtClean="0"/>
              <a:t>‹#›</a:t>
            </a:fld>
            <a:endParaRPr lang="en-US"/>
          </a:p>
        </p:txBody>
      </p:sp>
    </p:spTree>
    <p:extLst>
      <p:ext uri="{BB962C8B-B14F-4D97-AF65-F5344CB8AC3E}">
        <p14:creationId xmlns:p14="http://schemas.microsoft.com/office/powerpoint/2010/main" val="13609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rgbClr val="FEFAF9">
                <a:alpha val="10000"/>
              </a:srgbClr>
            </a:gs>
            <a:gs pos="0">
              <a:schemeClr val="accent1">
                <a:lumMod val="5000"/>
                <a:lumOff val="95000"/>
                <a:alpha val="10000"/>
              </a:schemeClr>
            </a:gs>
            <a:gs pos="15000">
              <a:schemeClr val="bg1">
                <a:alpha val="90000"/>
              </a:schemeClr>
            </a:gs>
            <a:gs pos="88000">
              <a:schemeClr val="bg1">
                <a:alpha val="90000"/>
              </a:schemeClr>
            </a:gs>
            <a:gs pos="98000">
              <a:schemeClr val="bg1">
                <a:alpha val="9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28" y="172356"/>
            <a:ext cx="11210470" cy="1133933"/>
          </a:xfrm>
          <a:prstGeom prst="rect">
            <a:avLst/>
          </a:prstGeom>
        </p:spPr>
        <p:txBody>
          <a:bodyPr vert="horz" lIns="91440" tIns="45720" rIns="91440" bIns="45720" rtlCol="0" anchor="b">
            <a:normAutofit/>
          </a:bodyPr>
          <a:lstStyle/>
          <a:p>
            <a:r>
              <a:rPr lang="en-US" dirty="0"/>
              <a:t>Click to edit Master title style </a:t>
            </a:r>
            <a:r>
              <a:rPr lang="en-US" dirty="0" err="1"/>
              <a:t>ffffffffffffffffffffffffffffff</a:t>
            </a:r>
            <a:endParaRPr lang="en-US" dirty="0"/>
          </a:p>
        </p:txBody>
      </p:sp>
      <p:sp>
        <p:nvSpPr>
          <p:cNvPr id="3" name="Text Placeholder 2"/>
          <p:cNvSpPr>
            <a:spLocks noGrp="1"/>
          </p:cNvSpPr>
          <p:nvPr>
            <p:ph type="body" idx="1"/>
          </p:nvPr>
        </p:nvSpPr>
        <p:spPr>
          <a:xfrm>
            <a:off x="143327" y="1306289"/>
            <a:ext cx="1121047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05473" y="6378575"/>
            <a:ext cx="1141949"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FE7DD7A1-BACF-4256-BE16-C3E7C9D3F8C9}" type="datetime5">
              <a:rPr lang="en-US" smtClean="0"/>
              <a:pPr/>
              <a:t>15-May-23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accent6">
                    <a:lumMod val="60000"/>
                    <a:lumOff val="40000"/>
                  </a:schemeClr>
                </a:solidFill>
              </a:defRPr>
            </a:lvl1pPr>
          </a:lstStyle>
          <a:p>
            <a:r>
              <a:rPr lang="en-US"/>
              <a:t>LAKE CHAD BASIN COMMISSION</a:t>
            </a:r>
            <a:endParaRPr lang="en-US" dirty="0"/>
          </a:p>
        </p:txBody>
      </p:sp>
      <p:sp>
        <p:nvSpPr>
          <p:cNvPr id="6" name="Slide Number Placeholder 5"/>
          <p:cNvSpPr>
            <a:spLocks noGrp="1"/>
          </p:cNvSpPr>
          <p:nvPr>
            <p:ph type="sldNum" sz="quarter" idx="4"/>
          </p:nvPr>
        </p:nvSpPr>
        <p:spPr>
          <a:xfrm>
            <a:off x="10900228" y="6356350"/>
            <a:ext cx="4535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7BFC7-E024-483D-8179-3297A3C8194F}" type="slidenum">
              <a:rPr lang="en-US" smtClean="0"/>
              <a:t>‹#›</a:t>
            </a:fld>
            <a:endParaRPr lang="en-US" dirty="0"/>
          </a:p>
        </p:txBody>
      </p:sp>
      <p:sp>
        <p:nvSpPr>
          <p:cNvPr id="12" name="Rectangle 11"/>
          <p:cNvSpPr/>
          <p:nvPr userDrawn="1"/>
        </p:nvSpPr>
        <p:spPr>
          <a:xfrm>
            <a:off x="11684000" y="0"/>
            <a:ext cx="49348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a:stretch>
            <a:fillRect/>
          </a:stretch>
        </p:blipFill>
        <p:spPr>
          <a:xfrm>
            <a:off x="143328" y="6356350"/>
            <a:ext cx="3324404" cy="365125"/>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66089" y="146383"/>
            <a:ext cx="977869" cy="976563"/>
          </a:xfrm>
          <a:prstGeom prst="rect">
            <a:avLst/>
          </a:prstGeom>
        </p:spPr>
      </p:pic>
    </p:spTree>
    <p:extLst>
      <p:ext uri="{BB962C8B-B14F-4D97-AF65-F5344CB8AC3E}">
        <p14:creationId xmlns:p14="http://schemas.microsoft.com/office/powerpoint/2010/main" val="202259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orient="horz" pos="42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5.emf"/><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2375741"/>
            <a:ext cx="9144000" cy="1594964"/>
          </a:xfrm>
        </p:spPr>
        <p:txBody>
          <a:bodyPr>
            <a:normAutofit fontScale="90000"/>
          </a:bodyPr>
          <a:lstStyle/>
          <a:p>
            <a:r>
              <a:rPr lang="en-US" dirty="0"/>
              <a:t>Regional Knowledge &amp; Monitoring Platform</a:t>
            </a:r>
          </a:p>
        </p:txBody>
      </p:sp>
      <p:sp>
        <p:nvSpPr>
          <p:cNvPr id="3" name="Subtitle 2"/>
          <p:cNvSpPr>
            <a:spLocks noGrp="1"/>
          </p:cNvSpPr>
          <p:nvPr>
            <p:ph type="subTitle" idx="1"/>
          </p:nvPr>
        </p:nvSpPr>
        <p:spPr>
          <a:xfrm>
            <a:off x="1132447" y="4368622"/>
            <a:ext cx="9144000" cy="537345"/>
          </a:xfrm>
        </p:spPr>
        <p:txBody>
          <a:bodyPr>
            <a:noAutofit/>
          </a:bodyPr>
          <a:lstStyle/>
          <a:p>
            <a:r>
              <a:rPr lang="en-US" sz="3600" dirty="0"/>
              <a:t>LCBC-PROLAC</a:t>
            </a:r>
          </a:p>
        </p:txBody>
      </p:sp>
      <p:sp>
        <p:nvSpPr>
          <p:cNvPr id="6" name="Date Placeholder 5"/>
          <p:cNvSpPr>
            <a:spLocks noGrp="1"/>
          </p:cNvSpPr>
          <p:nvPr>
            <p:ph type="dt" sz="half" idx="10"/>
          </p:nvPr>
        </p:nvSpPr>
        <p:spPr/>
        <p:txBody>
          <a:bodyPr/>
          <a:lstStyle/>
          <a:p>
            <a:fld id="{BA744DAC-7F63-4FDD-965C-B49DE5A64E03}" type="datetime5">
              <a:rPr lang="en-US" smtClean="0"/>
              <a:t>15-May-23</a:t>
            </a:fld>
            <a:endParaRPr lang="en-US"/>
          </a:p>
        </p:txBody>
      </p:sp>
    </p:spTree>
    <p:extLst>
      <p:ext uri="{BB962C8B-B14F-4D97-AF65-F5344CB8AC3E}">
        <p14:creationId xmlns:p14="http://schemas.microsoft.com/office/powerpoint/2010/main" val="136217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14301"/>
            <a:ext cx="8325852" cy="1072814"/>
          </a:xfrm>
        </p:spPr>
        <p:txBody>
          <a:bodyPr>
            <a:noAutofit/>
          </a:bodyPr>
          <a:lstStyle/>
          <a:p>
            <a:r>
              <a:rPr lang="en-US" sz="4000" b="1" dirty="0"/>
              <a:t>Information Activities</a:t>
            </a:r>
          </a:p>
        </p:txBody>
      </p:sp>
      <p:sp>
        <p:nvSpPr>
          <p:cNvPr id="4" name="Text Placeholder 3"/>
          <p:cNvSpPr>
            <a:spLocks noGrp="1"/>
          </p:cNvSpPr>
          <p:nvPr>
            <p:ph type="body" sz="half" idx="2"/>
          </p:nvPr>
        </p:nvSpPr>
        <p:spPr>
          <a:xfrm>
            <a:off x="240632" y="1171072"/>
            <a:ext cx="10954753" cy="5207503"/>
          </a:xfrm>
        </p:spPr>
        <p:txBody>
          <a:bodyPr>
            <a:normAutofit fontScale="92500" lnSpcReduction="10000"/>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Integrated Data Center: </a:t>
            </a:r>
            <a:r>
              <a:rPr lang="en-US" sz="2400" dirty="0"/>
              <a:t>an updated and publicly available multi-layered database drawing on geospatial data, satellite imagery, raster data, and other datasets from trusted and verified sources covering the Lake Chad Region. Target: integrate 5 datasets in year 1, and 15 additional data sets years 2-5.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LCB Catalogue</a:t>
            </a:r>
            <a:r>
              <a:rPr lang="en-US" sz="2400" dirty="0"/>
              <a:t>: a centralized catalogue of existing regional studies with executive summaries in both English and French &amp; a quantitative and qualitative snapshot study based on the literature and document review. Target: complete by year 1, then update on subsequent years.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Lake Chad Indicators: </a:t>
            </a:r>
            <a:r>
              <a:rPr lang="en-US" sz="2400" dirty="0"/>
              <a:t>multi-dimensional indicators used to monitor and compare developments on several axes, including governance, socio-economic development, security and social cohesion, collected through surveys. Target: agree on indicators by year 1, then update based on perception surveys. </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Tree>
    <p:extLst>
      <p:ext uri="{BB962C8B-B14F-4D97-AF65-F5344CB8AC3E}">
        <p14:creationId xmlns:p14="http://schemas.microsoft.com/office/powerpoint/2010/main" val="34843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8758" y="679783"/>
            <a:ext cx="11020926" cy="5698792"/>
          </a:xfrm>
        </p:spPr>
        <p:txBody>
          <a:bodyPr>
            <a:norm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Perception Surveys: </a:t>
            </a:r>
            <a:r>
              <a:rPr lang="en-US" sz="2400" dirty="0"/>
              <a:t>community panel surveys in selected localities using a mix-methods approach. Target: baseline survey on year 1, plus seven rounds of perception surveys on years 2-5.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Project registry</a:t>
            </a:r>
            <a:r>
              <a:rPr lang="en-US" sz="2400" dirty="0"/>
              <a:t>: mapping project investments by sector, partner, and coverage. A private version could include village level investment information to support project targeting. Target: launch as part of KMP core app functions in year 1, then updated.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Community Applications </a:t>
            </a:r>
            <a:r>
              <a:rPr lang="en-US" sz="2400" b="1" dirty="0">
                <a:solidFill>
                  <a:schemeClr val="accent4">
                    <a:lumMod val="75000"/>
                  </a:schemeClr>
                </a:solidFill>
              </a:rPr>
              <a:t>(new):</a:t>
            </a:r>
            <a:r>
              <a:rPr lang="en-US" sz="2400" b="1" dirty="0"/>
              <a:t> </a:t>
            </a:r>
            <a:r>
              <a:rPr lang="en-US" sz="2400" dirty="0"/>
              <a:t>a two-way Citizen Engagement and Monitoring Application (CEMA app) to enable high frequency village level data collection and provide actionable diagnostics to inform local investments through online/offline mobile applications </a:t>
            </a:r>
            <a:r>
              <a:rPr lang="en-US" sz="2400" dirty="0">
                <a:solidFill>
                  <a:schemeClr val="accent4">
                    <a:lumMod val="75000"/>
                  </a:schemeClr>
                </a:solidFill>
              </a:rPr>
              <a:t>(subject to funding availability). </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Title 1"/>
          <p:cNvSpPr>
            <a:spLocks noGrp="1"/>
          </p:cNvSpPr>
          <p:nvPr>
            <p:ph type="title"/>
          </p:nvPr>
        </p:nvSpPr>
        <p:spPr>
          <a:xfrm>
            <a:off x="184071" y="426117"/>
            <a:ext cx="8325852" cy="507332"/>
          </a:xfrm>
        </p:spPr>
        <p:txBody>
          <a:bodyPr>
            <a:noAutofit/>
          </a:bodyPr>
          <a:lstStyle/>
          <a:p>
            <a:r>
              <a:rPr lang="en-US" sz="2800" i="1" dirty="0">
                <a:latin typeface="+mn-lt"/>
              </a:rPr>
              <a:t>Info Act…..</a:t>
            </a:r>
            <a:endParaRPr lang="en-US" sz="4000" i="1" dirty="0">
              <a:latin typeface="+mn-lt"/>
            </a:endParaRPr>
          </a:p>
        </p:txBody>
      </p:sp>
    </p:spTree>
    <p:extLst>
      <p:ext uri="{BB962C8B-B14F-4D97-AF65-F5344CB8AC3E}">
        <p14:creationId xmlns:p14="http://schemas.microsoft.com/office/powerpoint/2010/main" val="150279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 y="1187115"/>
            <a:ext cx="11020926" cy="6264275"/>
          </a:xfrm>
        </p:spPr>
        <p:txBody>
          <a:bodyPr>
            <a:noAutofit/>
          </a:bodyPr>
          <a:lstStyle/>
          <a:p>
            <a:pPr marL="342900" indent="-342900">
              <a:buFont typeface="Wingdings" panose="05000000000000000000" pitchFamily="2" charset="2"/>
              <a:buChar char="§"/>
            </a:pPr>
            <a:r>
              <a:rPr lang="en-US" sz="2400" b="1" dirty="0"/>
              <a:t>Research Partnerships: </a:t>
            </a:r>
            <a:r>
              <a:rPr lang="en-US" sz="2400" dirty="0"/>
              <a:t>university sponsored regular knowledge sharing events, conferences, forums, and field research or development of specific courses related to challenges of the Lake Chad Basin. Target: 4 meetings per year.</a:t>
            </a:r>
          </a:p>
          <a:p>
            <a:pPr marL="342900" indent="-342900">
              <a:buFont typeface="Wingdings" panose="05000000000000000000" pitchFamily="2" charset="2"/>
              <a:buChar char="§"/>
            </a:pPr>
            <a:r>
              <a:rPr lang="en-US" sz="2400" b="1" dirty="0"/>
              <a:t>Thematic Studies: </a:t>
            </a:r>
            <a:r>
              <a:rPr lang="en-US" sz="2400" dirty="0"/>
              <a:t>research on multi-dimensional risks covering natural resources and climate change, service delivery and governance, justice and land, economic development, and security and power. Target: 2 regional reports per year. </a:t>
            </a:r>
          </a:p>
          <a:p>
            <a:pPr marL="342900" indent="-342900">
              <a:buFont typeface="Wingdings" panose="05000000000000000000" pitchFamily="2" charset="2"/>
              <a:buChar char="§"/>
            </a:pPr>
            <a:r>
              <a:rPr lang="en-US" sz="2400" b="1" dirty="0"/>
              <a:t>Scholarships Program: </a:t>
            </a:r>
            <a:r>
              <a:rPr lang="en-US" sz="2400" dirty="0"/>
              <a:t>Scholarships for selected PHD students in partner universities to conduct research on priority areas related to LCB and to disseminate findings in dedicated meetings or public events. Target: 10 PHD grants for 2 years. </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Title 1"/>
          <p:cNvSpPr>
            <a:spLocks noGrp="1"/>
          </p:cNvSpPr>
          <p:nvPr>
            <p:ph type="title"/>
          </p:nvPr>
        </p:nvSpPr>
        <p:spPr>
          <a:xfrm>
            <a:off x="240632" y="114301"/>
            <a:ext cx="8325852" cy="1072814"/>
          </a:xfrm>
        </p:spPr>
        <p:txBody>
          <a:bodyPr>
            <a:noAutofit/>
          </a:bodyPr>
          <a:lstStyle/>
          <a:p>
            <a:r>
              <a:rPr lang="en-US" sz="4000" b="1" dirty="0"/>
              <a:t>Knowledge Generation Activities</a:t>
            </a:r>
          </a:p>
        </p:txBody>
      </p:sp>
    </p:spTree>
    <p:extLst>
      <p:ext uri="{BB962C8B-B14F-4D97-AF65-F5344CB8AC3E}">
        <p14:creationId xmlns:p14="http://schemas.microsoft.com/office/powerpoint/2010/main" val="283841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 y="595561"/>
            <a:ext cx="11020926" cy="5949616"/>
          </a:xfrm>
        </p:spPr>
        <p:txBody>
          <a:bodyPr>
            <a:noAutofit/>
          </a:bodyPr>
          <a:lstStyle/>
          <a:p>
            <a:pPr marL="342900" indent="-342900">
              <a:buFont typeface="Wingdings" panose="05000000000000000000" pitchFamily="2" charset="2"/>
              <a:buChar char="§"/>
            </a:pPr>
            <a:r>
              <a:rPr lang="en-US" sz="2400" b="1" dirty="0"/>
              <a:t>Dedicated Trainings: </a:t>
            </a:r>
            <a:r>
              <a:rPr lang="en-US" sz="2400" dirty="0"/>
              <a:t>Targeted learning programs for LCBC staff, civil servants from the four member states, research partners, local governments, and CSOs covering data collection and analysis, the use of the KMP and applications, and multi-dimensional risks. Target: 4 training cycles per year with about 20 participants each held in LCBC HQ. </a:t>
            </a:r>
          </a:p>
          <a:p>
            <a:pPr marL="342900" indent="-342900">
              <a:buFont typeface="Wingdings" panose="05000000000000000000" pitchFamily="2" charset="2"/>
              <a:buChar char="§"/>
            </a:pPr>
            <a:r>
              <a:rPr lang="en-US" sz="2400" b="1" dirty="0"/>
              <a:t>E-Learning Center: </a:t>
            </a:r>
            <a:r>
              <a:rPr lang="en-US" sz="2400" dirty="0"/>
              <a:t>Facilitate training and make the platform’s knowledge and expertise more accessible to national and local stakeholders. Target: 1 system and 5 courses. </a:t>
            </a:r>
          </a:p>
          <a:p>
            <a:pPr marL="342900" indent="-342900">
              <a:buFont typeface="Wingdings" panose="05000000000000000000" pitchFamily="2" charset="2"/>
              <a:buChar char="§"/>
            </a:pPr>
            <a:r>
              <a:rPr lang="en-US" sz="2400" b="1" dirty="0"/>
              <a:t>Map Composer &amp; Sector Diagnostics: </a:t>
            </a:r>
            <a:r>
              <a:rPr lang="en-US" sz="2400" dirty="0"/>
              <a:t>system-generated diagnostics drawing on integrated data center to display information to display key trends, gaps, and messages. Target: launched as part of KMP core app functions in year 1, then updated.  </a:t>
            </a:r>
          </a:p>
          <a:p>
            <a:pPr marL="342900" indent="-342900">
              <a:buFont typeface="Wingdings" panose="05000000000000000000" pitchFamily="2" charset="2"/>
              <a:buChar char="§"/>
            </a:pPr>
            <a:r>
              <a:rPr lang="en-US" sz="2400" b="1" dirty="0"/>
              <a:t>Community Highlights </a:t>
            </a:r>
            <a:r>
              <a:rPr lang="en-US" sz="2400" b="1" dirty="0">
                <a:solidFill>
                  <a:schemeClr val="accent4">
                    <a:lumMod val="75000"/>
                  </a:schemeClr>
                </a:solidFill>
              </a:rPr>
              <a:t>(new):</a:t>
            </a:r>
            <a:r>
              <a:rPr lang="en-US" sz="2400" b="1" dirty="0"/>
              <a:t> </a:t>
            </a:r>
            <a:r>
              <a:rPr lang="en-US" sz="2400" dirty="0"/>
              <a:t>field visits to document local best practices &amp; report on local stories to highlight best practices and share lessons. Target: TBD</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Title 1"/>
          <p:cNvSpPr>
            <a:spLocks noGrp="1"/>
          </p:cNvSpPr>
          <p:nvPr>
            <p:ph type="title"/>
          </p:nvPr>
        </p:nvSpPr>
        <p:spPr>
          <a:xfrm>
            <a:off x="114300" y="174576"/>
            <a:ext cx="8325852" cy="444923"/>
          </a:xfrm>
        </p:spPr>
        <p:txBody>
          <a:bodyPr>
            <a:noAutofit/>
          </a:bodyPr>
          <a:lstStyle/>
          <a:p>
            <a:r>
              <a:rPr lang="en-US" sz="2000" i="1" dirty="0">
                <a:latin typeface="+mn-lt"/>
              </a:rPr>
              <a:t>KGA ……</a:t>
            </a:r>
            <a:endParaRPr lang="en-US" sz="2800" i="1" dirty="0">
              <a:latin typeface="+mn-lt"/>
            </a:endParaRPr>
          </a:p>
        </p:txBody>
      </p:sp>
    </p:spTree>
    <p:extLst>
      <p:ext uri="{BB962C8B-B14F-4D97-AF65-F5344CB8AC3E}">
        <p14:creationId xmlns:p14="http://schemas.microsoft.com/office/powerpoint/2010/main" val="361143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5600" y="1684421"/>
            <a:ext cx="11020926" cy="5372104"/>
          </a:xfrm>
        </p:spPr>
        <p:txBody>
          <a:bodyPr>
            <a:noAutofit/>
          </a:bodyPr>
          <a:lstStyle/>
          <a:p>
            <a:r>
              <a:rPr lang="en-US" sz="2000" b="1" i="1" dirty="0"/>
              <a:t>Core Software Development for KMP (year 1): </a:t>
            </a:r>
            <a:r>
              <a:rPr lang="en-US" sz="2000" i="1" dirty="0"/>
              <a:t>focused on 9 core functions and 5 datasets </a:t>
            </a:r>
            <a:endParaRPr lang="en-US" sz="2000" dirty="0"/>
          </a:p>
          <a:p>
            <a:pPr marL="514350" indent="-514350">
              <a:buFont typeface="+mj-lt"/>
              <a:buAutoNum type="alphaLcPeriod"/>
            </a:pPr>
            <a:r>
              <a:rPr lang="en-US" sz="2000" i="1" dirty="0"/>
              <a:t>“</a:t>
            </a:r>
            <a:r>
              <a:rPr lang="en-US" sz="2000" b="1" i="1" dirty="0"/>
              <a:t>About”:</a:t>
            </a:r>
            <a:r>
              <a:rPr lang="en-US" sz="2000" b="1" dirty="0"/>
              <a:t> </a:t>
            </a:r>
            <a:r>
              <a:rPr lang="en-US" sz="2000" dirty="0"/>
              <a:t>introduction and general description of the LIS, its partners and history; </a:t>
            </a:r>
          </a:p>
          <a:p>
            <a:pPr marL="514350" indent="-514350">
              <a:buFont typeface="+mj-lt"/>
              <a:buAutoNum type="alphaLcPeriod"/>
            </a:pPr>
            <a:r>
              <a:rPr lang="en-US" sz="2000" b="1" i="1" dirty="0"/>
              <a:t>“Geoportal”:</a:t>
            </a:r>
            <a:r>
              <a:rPr lang="en-US" sz="2000" b="1" dirty="0"/>
              <a:t> </a:t>
            </a:r>
            <a:r>
              <a:rPr lang="en-US" sz="2000" dirty="0"/>
              <a:t>it will be divided in several topics (for example “Water”) and give access to the interactive map;  Map composer</a:t>
            </a:r>
          </a:p>
          <a:p>
            <a:pPr marL="514350" indent="-514350">
              <a:buFont typeface="+mj-lt"/>
              <a:buAutoNum type="alphaLcPeriod"/>
            </a:pPr>
            <a:r>
              <a:rPr lang="en-US" sz="2000" b="1" i="1" dirty="0"/>
              <a:t>“E-Library”</a:t>
            </a:r>
            <a:r>
              <a:rPr lang="en-US" sz="2000" b="1" dirty="0"/>
              <a:t>: </a:t>
            </a:r>
            <a:r>
              <a:rPr lang="en-US" sz="2000" dirty="0"/>
              <a:t>further development of LIS’ document management system (DMS) and will allow central storage, organization and categorization of documents and data, </a:t>
            </a:r>
            <a:r>
              <a:rPr lang="en-US" sz="2000" dirty="0" err="1"/>
              <a:t>shapefiles</a:t>
            </a:r>
            <a:r>
              <a:rPr lang="en-US" sz="2000" dirty="0"/>
              <a:t>, maps or images etc.</a:t>
            </a:r>
          </a:p>
          <a:p>
            <a:pPr marL="514350" indent="-514350">
              <a:buFont typeface="+mj-lt"/>
              <a:buAutoNum type="alphaLcPeriod"/>
            </a:pPr>
            <a:r>
              <a:rPr lang="en-US" sz="2000" b="1" i="1" dirty="0"/>
              <a:t>“Projects”:</a:t>
            </a:r>
            <a:r>
              <a:rPr lang="en-US" sz="2000" b="1" dirty="0"/>
              <a:t> </a:t>
            </a:r>
            <a:r>
              <a:rPr lang="en-US" sz="2000" dirty="0"/>
              <a:t>mapping of interventions in the Lake Chad region;</a:t>
            </a:r>
          </a:p>
          <a:p>
            <a:pPr marL="514350" indent="-514350">
              <a:buFont typeface="+mj-lt"/>
              <a:buAutoNum type="alphaLcPeriod"/>
            </a:pPr>
            <a:r>
              <a:rPr lang="en-US" sz="2000" b="1" i="1" dirty="0"/>
              <a:t>“Dialogue”:</a:t>
            </a:r>
            <a:r>
              <a:rPr lang="en-US" sz="2000" b="1" dirty="0"/>
              <a:t> </a:t>
            </a:r>
            <a:r>
              <a:rPr lang="en-US" sz="2000" dirty="0"/>
              <a:t>to facilitate knowledge generation and exchange; </a:t>
            </a:r>
          </a:p>
          <a:p>
            <a:pPr marL="514350" indent="-514350">
              <a:buFont typeface="+mj-lt"/>
              <a:buAutoNum type="alphaLcPeriod"/>
            </a:pPr>
            <a:r>
              <a:rPr lang="en-US" sz="2000" b="1" i="1" dirty="0"/>
              <a:t>“Calendar and News Section”: </a:t>
            </a:r>
            <a:r>
              <a:rPr lang="en-US" sz="2000" dirty="0"/>
              <a:t>Integration of an online calendar with the possibility to schedule events. Event related news, e.g. upcoming conferences, the launch of studies or to inform users about approaching deadlines for application to scholarships</a:t>
            </a:r>
          </a:p>
          <a:p>
            <a:pPr marL="342900" indent="-342900">
              <a:buFont typeface="Wingdings" panose="05000000000000000000" pitchFamily="2" charset="2"/>
              <a:buChar char="§"/>
            </a:pPr>
            <a:endParaRPr lang="en-US" sz="2000" b="1" dirty="0"/>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Title 1">
            <a:extLst>
              <a:ext uri="{FF2B5EF4-FFF2-40B4-BE49-F238E27FC236}">
                <a16:creationId xmlns:a16="http://schemas.microsoft.com/office/drawing/2014/main" id="{BF9ADCDC-950E-8048-9BDD-27FB2BFB7A4F}"/>
              </a:ext>
            </a:extLst>
          </p:cNvPr>
          <p:cNvSpPr txBox="1">
            <a:spLocks/>
          </p:cNvSpPr>
          <p:nvPr/>
        </p:nvSpPr>
        <p:spPr>
          <a:xfrm>
            <a:off x="415600" y="336884"/>
            <a:ext cx="11360800" cy="12994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KMP Application: Functions &amp; </a:t>
            </a:r>
          </a:p>
          <a:p>
            <a:r>
              <a:rPr lang="en-US" sz="3600" b="1" dirty="0"/>
              <a:t>Dataset Development </a:t>
            </a:r>
          </a:p>
        </p:txBody>
      </p:sp>
    </p:spTree>
    <p:extLst>
      <p:ext uri="{BB962C8B-B14F-4D97-AF65-F5344CB8AC3E}">
        <p14:creationId xmlns:p14="http://schemas.microsoft.com/office/powerpoint/2010/main" val="8106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08211" y="1259969"/>
            <a:ext cx="11020926" cy="4884822"/>
          </a:xfrm>
        </p:spPr>
        <p:txBody>
          <a:bodyPr>
            <a:noAutofit/>
          </a:bodyPr>
          <a:lstStyle/>
          <a:p>
            <a:pPr marL="514350" indent="-514350">
              <a:buFont typeface="+mj-lt"/>
              <a:buAutoNum type="alphaLcPeriod" startAt="7"/>
            </a:pPr>
            <a:r>
              <a:rPr lang="en-US" sz="2400" b="1" dirty="0"/>
              <a:t>“</a:t>
            </a:r>
            <a:r>
              <a:rPr lang="en-US" sz="2200" b="1" dirty="0"/>
              <a:t>Reporting Features”: </a:t>
            </a:r>
            <a:r>
              <a:rPr lang="en-US" sz="2200" dirty="0"/>
              <a:t>pre-defined templates for data, reports or statistics that can be exported </a:t>
            </a:r>
          </a:p>
          <a:p>
            <a:pPr marL="514350" indent="-514350">
              <a:buFont typeface="+mj-lt"/>
              <a:buAutoNum type="alphaLcPeriod" startAt="7"/>
            </a:pPr>
            <a:r>
              <a:rPr lang="en-US" sz="2200" b="1" i="1" dirty="0"/>
              <a:t>“Login”:</a:t>
            </a:r>
            <a:r>
              <a:rPr lang="en-US" sz="2200" b="1" dirty="0"/>
              <a:t> </a:t>
            </a:r>
            <a:r>
              <a:rPr lang="en-US" sz="2200" dirty="0"/>
              <a:t>accessible only for registered users.</a:t>
            </a:r>
          </a:p>
          <a:p>
            <a:pPr marL="514350" indent="-514350">
              <a:buFont typeface="+mj-lt"/>
              <a:buAutoNum type="alphaLcPeriod" startAt="7"/>
            </a:pPr>
            <a:r>
              <a:rPr lang="en-US" sz="2200" b="1" dirty="0"/>
              <a:t>Others: </a:t>
            </a:r>
            <a:r>
              <a:rPr lang="en-US" sz="2200" dirty="0"/>
              <a:t>Help desk, FAQs, Online Help, Mailing List</a:t>
            </a:r>
          </a:p>
          <a:p>
            <a:r>
              <a:rPr lang="en-US" sz="2200" b="1" i="1" dirty="0"/>
              <a:t>Flexible Software Development (years 2- 4):  </a:t>
            </a:r>
            <a:r>
              <a:rPr lang="en-US" sz="2200" i="1" dirty="0"/>
              <a:t>integration of up to 15 new datasets and</a:t>
            </a:r>
            <a:r>
              <a:rPr lang="en-US" sz="2200" b="1" i="1" dirty="0"/>
              <a:t> </a:t>
            </a:r>
            <a:r>
              <a:rPr lang="en-US" sz="2200" i="1" dirty="0"/>
              <a:t>additional functions, with possible extensions including: Global search; Discussion board; E-Learning; Community-based applications; etc. </a:t>
            </a:r>
          </a:p>
          <a:p>
            <a:r>
              <a:rPr lang="en-US" sz="2200" b="1" i="1" dirty="0"/>
              <a:t>Capacity Building (years 1-5): </a:t>
            </a:r>
            <a:r>
              <a:rPr lang="en-US" sz="2200" i="1" dirty="0"/>
              <a:t>capacity needs assessment, capacity building plan &amp; training courses, implementation of up to 20 trainings and coaching, evaluation of training and capacity building activities. </a:t>
            </a:r>
          </a:p>
          <a:p>
            <a:r>
              <a:rPr lang="en-US" sz="2200" b="1" i="1" dirty="0"/>
              <a:t>System Maintenance &amp; Backstopping (years 1-5): </a:t>
            </a:r>
            <a:r>
              <a:rPr lang="en-US" sz="2200" i="1" dirty="0"/>
              <a:t>bug fixes of deployed functions and admin and technical backstopping </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
        <p:nvSpPr>
          <p:cNvPr id="6" name="Title 1">
            <a:extLst>
              <a:ext uri="{FF2B5EF4-FFF2-40B4-BE49-F238E27FC236}">
                <a16:creationId xmlns:a16="http://schemas.microsoft.com/office/drawing/2014/main" id="{BF9ADCDC-950E-8048-9BDD-27FB2BFB7A4F}"/>
              </a:ext>
            </a:extLst>
          </p:cNvPr>
          <p:cNvSpPr txBox="1">
            <a:spLocks/>
          </p:cNvSpPr>
          <p:nvPr/>
        </p:nvSpPr>
        <p:spPr>
          <a:xfrm>
            <a:off x="415600" y="336884"/>
            <a:ext cx="11360800" cy="8422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b="1" dirty="0"/>
          </a:p>
        </p:txBody>
      </p:sp>
    </p:spTree>
    <p:extLst>
      <p:ext uri="{BB962C8B-B14F-4D97-AF65-F5344CB8AC3E}">
        <p14:creationId xmlns:p14="http://schemas.microsoft.com/office/powerpoint/2010/main" val="177350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Dashboard Mockup Views</a:t>
            </a:r>
          </a:p>
        </p:txBody>
      </p:sp>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pic>
        <p:nvPicPr>
          <p:cNvPr id="7" name="Picture 6"/>
          <p:cNvPicPr>
            <a:picLocks noChangeAspect="1"/>
          </p:cNvPicPr>
          <p:nvPr/>
        </p:nvPicPr>
        <p:blipFill>
          <a:blip r:embed="rId2"/>
          <a:stretch>
            <a:fillRect/>
          </a:stretch>
        </p:blipFill>
        <p:spPr>
          <a:xfrm>
            <a:off x="297086" y="1267325"/>
            <a:ext cx="5897142" cy="3593432"/>
          </a:xfrm>
          <a:prstGeom prst="rect">
            <a:avLst/>
          </a:prstGeom>
        </p:spPr>
      </p:pic>
      <p:pic>
        <p:nvPicPr>
          <p:cNvPr id="8" name="Picture 7">
            <a:extLst>
              <a:ext uri="{FF2B5EF4-FFF2-40B4-BE49-F238E27FC236}">
                <a16:creationId xmlns:a16="http://schemas.microsoft.com/office/drawing/2014/main" id="{2801E420-A925-324C-81EB-05118D3AA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102" y="1339513"/>
            <a:ext cx="5620678" cy="3497179"/>
          </a:xfrm>
          <a:prstGeom prst="rect">
            <a:avLst/>
          </a:prstGeom>
        </p:spPr>
      </p:pic>
    </p:spTree>
    <p:extLst>
      <p:ext uri="{BB962C8B-B14F-4D97-AF65-F5344CB8AC3E}">
        <p14:creationId xmlns:p14="http://schemas.microsoft.com/office/powerpoint/2010/main" val="235734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Dashboard Mockup Views</a:t>
            </a:r>
          </a:p>
        </p:txBody>
      </p:sp>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pic>
        <p:nvPicPr>
          <p:cNvPr id="6" name="Picture 5">
            <a:extLst>
              <a:ext uri="{FF2B5EF4-FFF2-40B4-BE49-F238E27FC236}">
                <a16:creationId xmlns:a16="http://schemas.microsoft.com/office/drawing/2014/main" id="{56FBF9D7-65EB-D046-B159-23AC5248B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96" y="1315450"/>
            <a:ext cx="5869805" cy="3576797"/>
          </a:xfrm>
          <a:prstGeom prst="rect">
            <a:avLst/>
          </a:prstGeom>
        </p:spPr>
      </p:pic>
      <p:pic>
        <p:nvPicPr>
          <p:cNvPr id="11" name="Picture 10">
            <a:extLst>
              <a:ext uri="{FF2B5EF4-FFF2-40B4-BE49-F238E27FC236}">
                <a16:creationId xmlns:a16="http://schemas.microsoft.com/office/drawing/2014/main" id="{4E5FCBEF-0F83-0445-9E45-C7FD8DCAC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101" y="1371000"/>
            <a:ext cx="5778643" cy="3521247"/>
          </a:xfrm>
          <a:prstGeom prst="rect">
            <a:avLst/>
          </a:prstGeom>
        </p:spPr>
      </p:pic>
    </p:spTree>
    <p:extLst>
      <p:ext uri="{BB962C8B-B14F-4D97-AF65-F5344CB8AC3E}">
        <p14:creationId xmlns:p14="http://schemas.microsoft.com/office/powerpoint/2010/main" val="359170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Dashboard Mockup Views</a:t>
            </a:r>
          </a:p>
        </p:txBody>
      </p:sp>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pic>
        <p:nvPicPr>
          <p:cNvPr id="10" name="Picture 9">
            <a:extLst>
              <a:ext uri="{FF2B5EF4-FFF2-40B4-BE49-F238E27FC236}">
                <a16:creationId xmlns:a16="http://schemas.microsoft.com/office/drawing/2014/main" id="{F6129A1C-202A-AA44-86F4-5E9B03685A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913" y="1265136"/>
            <a:ext cx="5900697" cy="3595621"/>
          </a:xfrm>
          <a:prstGeom prst="rect">
            <a:avLst/>
          </a:prstGeom>
        </p:spPr>
      </p:pic>
      <p:pic>
        <p:nvPicPr>
          <p:cNvPr id="11" name="Picture 10">
            <a:extLst>
              <a:ext uri="{FF2B5EF4-FFF2-40B4-BE49-F238E27FC236}">
                <a16:creationId xmlns:a16="http://schemas.microsoft.com/office/drawing/2014/main" id="{4EBDF85E-E247-8B4C-8BE4-7CC9EAFA9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67" y="1355657"/>
            <a:ext cx="5752146" cy="3505100"/>
          </a:xfrm>
          <a:prstGeom prst="rect">
            <a:avLst/>
          </a:prstGeom>
        </p:spPr>
      </p:pic>
    </p:spTree>
    <p:extLst>
      <p:ext uri="{BB962C8B-B14F-4D97-AF65-F5344CB8AC3E}">
        <p14:creationId xmlns:p14="http://schemas.microsoft.com/office/powerpoint/2010/main" val="54404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t>Datasets will draw on SIPRI’s Study on multidimensional </a:t>
            </a:r>
            <a:br>
              <a:rPr lang="en-US" sz="3000" b="1" dirty="0"/>
            </a:br>
            <a:r>
              <a:rPr lang="en-US" sz="3000" b="1" dirty="0"/>
              <a:t>risks in the Lake Chad region</a:t>
            </a:r>
          </a:p>
        </p:txBody>
      </p:sp>
      <p:sp>
        <p:nvSpPr>
          <p:cNvPr id="4" name="Date Placeholder 3"/>
          <p:cNvSpPr>
            <a:spLocks noGrp="1"/>
          </p:cNvSpPr>
          <p:nvPr>
            <p:ph type="dt" sz="half" idx="10"/>
          </p:nvPr>
        </p:nvSpPr>
        <p:spPr>
          <a:xfrm>
            <a:off x="9705473" y="6883898"/>
            <a:ext cx="1141949" cy="365125"/>
          </a:xfrm>
        </p:spPr>
        <p:txBody>
          <a:bodyPr/>
          <a:lstStyle/>
          <a:p>
            <a:fld id="{5D9433AB-21B8-430C-9FD6-7CDD085FF718}" type="datetime5">
              <a:rPr lang="en-US" smtClean="0"/>
              <a:t>15-May-23</a:t>
            </a:fld>
            <a:endParaRPr lang="en-US"/>
          </a:p>
        </p:txBody>
      </p:sp>
      <p:sp>
        <p:nvSpPr>
          <p:cNvPr id="8" name="TextBox 7">
            <a:extLst>
              <a:ext uri="{FF2B5EF4-FFF2-40B4-BE49-F238E27FC236}">
                <a16:creationId xmlns:a16="http://schemas.microsoft.com/office/drawing/2014/main" id="{CE216A80-A0E4-4EAF-ABE6-E0CE4E81ECFA}"/>
              </a:ext>
            </a:extLst>
          </p:cNvPr>
          <p:cNvSpPr txBox="1"/>
          <p:nvPr/>
        </p:nvSpPr>
        <p:spPr>
          <a:xfrm rot="16200000">
            <a:off x="-1812036" y="4419929"/>
            <a:ext cx="4904467" cy="369332"/>
          </a:xfrm>
          <a:prstGeom prst="rect">
            <a:avLst/>
          </a:prstGeom>
          <a:noFill/>
        </p:spPr>
        <p:txBody>
          <a:bodyPr wrap="square" rtlCol="0">
            <a:spAutoFit/>
          </a:bodyPr>
          <a:lstStyle/>
          <a:p>
            <a:pPr algn="ctr"/>
            <a:r>
              <a:rPr lang="en-US" i="1" dirty="0">
                <a:solidFill>
                  <a:srgbClr val="595A59"/>
                </a:solidFill>
              </a:rPr>
              <a:t>Sub-indicators</a:t>
            </a:r>
          </a:p>
        </p:txBody>
      </p:sp>
      <p:pic>
        <p:nvPicPr>
          <p:cNvPr id="9" name="Picture 8">
            <a:extLst>
              <a:ext uri="{FF2B5EF4-FFF2-40B4-BE49-F238E27FC236}">
                <a16:creationId xmlns:a16="http://schemas.microsoft.com/office/drawing/2014/main" id="{6A991C45-7166-6A4A-8C39-7A2246873C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88" y="1231369"/>
            <a:ext cx="3001446" cy="5121305"/>
          </a:xfrm>
          <a:prstGeom prst="rect">
            <a:avLst/>
          </a:prstGeom>
        </p:spPr>
      </p:pic>
      <p:pic>
        <p:nvPicPr>
          <p:cNvPr id="11" name="Picture 10">
            <a:extLst>
              <a:ext uri="{FF2B5EF4-FFF2-40B4-BE49-F238E27FC236}">
                <a16:creationId xmlns:a16="http://schemas.microsoft.com/office/drawing/2014/main" id="{F56DFC33-8CE1-374A-911F-1F258FE52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294" y="1231369"/>
            <a:ext cx="3001446" cy="5348921"/>
          </a:xfrm>
          <a:prstGeom prst="rect">
            <a:avLst/>
          </a:prstGeom>
        </p:spPr>
      </p:pic>
      <p:pic>
        <p:nvPicPr>
          <p:cNvPr id="12" name="Picture 11">
            <a:extLst>
              <a:ext uri="{FF2B5EF4-FFF2-40B4-BE49-F238E27FC236}">
                <a16:creationId xmlns:a16="http://schemas.microsoft.com/office/drawing/2014/main" id="{91893408-96C6-B648-8713-38CA83A3C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6614" y="1231369"/>
            <a:ext cx="3001446" cy="5324858"/>
          </a:xfrm>
          <a:prstGeom prst="rect">
            <a:avLst/>
          </a:prstGeom>
        </p:spPr>
      </p:pic>
      <p:pic>
        <p:nvPicPr>
          <p:cNvPr id="13" name="Picture 12">
            <a:extLst>
              <a:ext uri="{FF2B5EF4-FFF2-40B4-BE49-F238E27FC236}">
                <a16:creationId xmlns:a16="http://schemas.microsoft.com/office/drawing/2014/main" id="{8FAA0886-9BDF-CE4D-876E-69A0E2EAA6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7399" y="1231369"/>
            <a:ext cx="3001446" cy="5512331"/>
          </a:xfrm>
          <a:prstGeom prst="rect">
            <a:avLst/>
          </a:prstGeom>
        </p:spPr>
      </p:pic>
      <p:sp>
        <p:nvSpPr>
          <p:cNvPr id="14" name="TextBox 13">
            <a:extLst>
              <a:ext uri="{FF2B5EF4-FFF2-40B4-BE49-F238E27FC236}">
                <a16:creationId xmlns:a16="http://schemas.microsoft.com/office/drawing/2014/main" id="{9E3A8027-7CAF-B340-99D9-0124FDCE06F8}"/>
              </a:ext>
            </a:extLst>
          </p:cNvPr>
          <p:cNvSpPr txBox="1"/>
          <p:nvPr/>
        </p:nvSpPr>
        <p:spPr>
          <a:xfrm>
            <a:off x="231526" y="1615033"/>
            <a:ext cx="817344" cy="230832"/>
          </a:xfrm>
          <a:prstGeom prst="rect">
            <a:avLst/>
          </a:prstGeom>
          <a:noFill/>
        </p:spPr>
        <p:txBody>
          <a:bodyPr wrap="square" rtlCol="0">
            <a:spAutoFit/>
          </a:bodyPr>
          <a:lstStyle/>
          <a:p>
            <a:pPr algn="ctr"/>
            <a:r>
              <a:rPr lang="en-US" sz="900" b="1" dirty="0">
                <a:solidFill>
                  <a:srgbClr val="595A59"/>
                </a:solidFill>
                <a:latin typeface="Montserrat" pitchFamily="2" charset="77"/>
              </a:rPr>
              <a:t>Indicators</a:t>
            </a:r>
          </a:p>
        </p:txBody>
      </p:sp>
      <p:sp>
        <p:nvSpPr>
          <p:cNvPr id="15" name="TextBox 14">
            <a:extLst>
              <a:ext uri="{FF2B5EF4-FFF2-40B4-BE49-F238E27FC236}">
                <a16:creationId xmlns:a16="http://schemas.microsoft.com/office/drawing/2014/main" id="{7982FEC0-E44D-474D-A8C9-00536F2358AA}"/>
              </a:ext>
            </a:extLst>
          </p:cNvPr>
          <p:cNvSpPr txBox="1"/>
          <p:nvPr/>
        </p:nvSpPr>
        <p:spPr>
          <a:xfrm>
            <a:off x="1624293" y="2308910"/>
            <a:ext cx="2011082" cy="1784527"/>
          </a:xfrm>
          <a:prstGeom prst="rect">
            <a:avLst/>
          </a:prstGeom>
          <a:noFill/>
        </p:spPr>
        <p:txBody>
          <a:bodyPr wrap="square" rtlCol="0">
            <a:spAutoFit/>
          </a:bodyPr>
          <a:lstStyle/>
          <a:p>
            <a:pPr lvl="0">
              <a:lnSpc>
                <a:spcPct val="150000"/>
              </a:lnSpc>
            </a:pPr>
            <a:r>
              <a:rPr lang="en-US" sz="1500" dirty="0">
                <a:solidFill>
                  <a:srgbClr val="595A59"/>
                </a:solidFill>
                <a:latin typeface="Montserrat" pitchFamily="2" charset="77"/>
              </a:rPr>
              <a:t>Environmental challenges/climate Impacts</a:t>
            </a:r>
          </a:p>
          <a:p>
            <a:pPr lvl="0">
              <a:lnSpc>
                <a:spcPct val="150000"/>
              </a:lnSpc>
            </a:pPr>
            <a:r>
              <a:rPr lang="en-US" sz="1500" dirty="0">
                <a:solidFill>
                  <a:srgbClr val="595A59"/>
                </a:solidFill>
                <a:latin typeface="Montserrat" pitchFamily="2" charset="77"/>
              </a:rPr>
              <a:t>Local knowledge</a:t>
            </a:r>
          </a:p>
          <a:p>
            <a:pPr lvl="0">
              <a:lnSpc>
                <a:spcPct val="150000"/>
              </a:lnSpc>
            </a:pPr>
            <a:r>
              <a:rPr lang="en-US" sz="1500" dirty="0">
                <a:solidFill>
                  <a:srgbClr val="595A59"/>
                </a:solidFill>
                <a:latin typeface="Montserrat" pitchFamily="2" charset="77"/>
              </a:rPr>
              <a:t>Climate Policies</a:t>
            </a:r>
          </a:p>
        </p:txBody>
      </p:sp>
      <p:pic>
        <p:nvPicPr>
          <p:cNvPr id="16" name="Picture 15">
            <a:extLst>
              <a:ext uri="{FF2B5EF4-FFF2-40B4-BE49-F238E27FC236}">
                <a16:creationId xmlns:a16="http://schemas.microsoft.com/office/drawing/2014/main" id="{0565C143-D4A5-CA4B-8FF2-D5D38126A0C8}"/>
              </a:ext>
            </a:extLst>
          </p:cNvPr>
          <p:cNvPicPr>
            <a:picLocks noChangeAspect="1"/>
          </p:cNvPicPr>
          <p:nvPr/>
        </p:nvPicPr>
        <p:blipFill>
          <a:blip r:embed="rId6"/>
          <a:stretch>
            <a:fillRect/>
          </a:stretch>
        </p:blipFill>
        <p:spPr>
          <a:xfrm>
            <a:off x="1470404" y="2489138"/>
            <a:ext cx="115690" cy="115690"/>
          </a:xfrm>
          <a:prstGeom prst="rect">
            <a:avLst/>
          </a:prstGeom>
        </p:spPr>
      </p:pic>
      <p:pic>
        <p:nvPicPr>
          <p:cNvPr id="17" name="Picture 16">
            <a:extLst>
              <a:ext uri="{FF2B5EF4-FFF2-40B4-BE49-F238E27FC236}">
                <a16:creationId xmlns:a16="http://schemas.microsoft.com/office/drawing/2014/main" id="{3FA30051-2377-AD4B-968C-76D0A295DC8B}"/>
              </a:ext>
            </a:extLst>
          </p:cNvPr>
          <p:cNvPicPr>
            <a:picLocks noChangeAspect="1"/>
          </p:cNvPicPr>
          <p:nvPr/>
        </p:nvPicPr>
        <p:blipFill>
          <a:blip r:embed="rId6"/>
          <a:stretch>
            <a:fillRect/>
          </a:stretch>
        </p:blipFill>
        <p:spPr>
          <a:xfrm>
            <a:off x="1470404" y="3511274"/>
            <a:ext cx="115690" cy="115690"/>
          </a:xfrm>
          <a:prstGeom prst="rect">
            <a:avLst/>
          </a:prstGeom>
        </p:spPr>
      </p:pic>
      <p:pic>
        <p:nvPicPr>
          <p:cNvPr id="18" name="Picture 17">
            <a:extLst>
              <a:ext uri="{FF2B5EF4-FFF2-40B4-BE49-F238E27FC236}">
                <a16:creationId xmlns:a16="http://schemas.microsoft.com/office/drawing/2014/main" id="{43E35B62-D734-4A4B-B968-7C4DC23DDC06}"/>
              </a:ext>
            </a:extLst>
          </p:cNvPr>
          <p:cNvPicPr>
            <a:picLocks noChangeAspect="1"/>
          </p:cNvPicPr>
          <p:nvPr/>
        </p:nvPicPr>
        <p:blipFill>
          <a:blip r:embed="rId6"/>
          <a:stretch>
            <a:fillRect/>
          </a:stretch>
        </p:blipFill>
        <p:spPr>
          <a:xfrm>
            <a:off x="1470404" y="3866874"/>
            <a:ext cx="115690" cy="115690"/>
          </a:xfrm>
          <a:prstGeom prst="rect">
            <a:avLst/>
          </a:prstGeom>
        </p:spPr>
      </p:pic>
      <p:sp>
        <p:nvSpPr>
          <p:cNvPr id="19" name="TextBox 18">
            <a:extLst>
              <a:ext uri="{FF2B5EF4-FFF2-40B4-BE49-F238E27FC236}">
                <a16:creationId xmlns:a16="http://schemas.microsoft.com/office/drawing/2014/main" id="{AC6CF051-BFEA-424E-874A-F6E2464FED2F}"/>
              </a:ext>
            </a:extLst>
          </p:cNvPr>
          <p:cNvSpPr txBox="1"/>
          <p:nvPr/>
        </p:nvSpPr>
        <p:spPr>
          <a:xfrm>
            <a:off x="4424519" y="2308910"/>
            <a:ext cx="1927175" cy="4247317"/>
          </a:xfrm>
          <a:prstGeom prst="rect">
            <a:avLst/>
          </a:prstGeom>
          <a:noFill/>
        </p:spPr>
        <p:txBody>
          <a:bodyPr wrap="square" rtlCol="0">
            <a:spAutoFit/>
          </a:bodyPr>
          <a:lstStyle/>
          <a:p>
            <a:pPr lvl="0"/>
            <a:r>
              <a:rPr lang="en-US" sz="1500" dirty="0">
                <a:solidFill>
                  <a:srgbClr val="595A59"/>
                </a:solidFill>
                <a:latin typeface="Montserrat" pitchFamily="2" charset="77"/>
              </a:rPr>
              <a:t>Accountability</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Presence or absence of institutions (both formal and non-formal) and level of confidence</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Quality of services delivered at state/federal/ regional/local level</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Situation of the rule of law and human rights</a:t>
            </a:r>
          </a:p>
        </p:txBody>
      </p:sp>
      <p:pic>
        <p:nvPicPr>
          <p:cNvPr id="20" name="Picture 19">
            <a:extLst>
              <a:ext uri="{FF2B5EF4-FFF2-40B4-BE49-F238E27FC236}">
                <a16:creationId xmlns:a16="http://schemas.microsoft.com/office/drawing/2014/main" id="{1E1F3340-65D1-134F-B150-AE714BEE07D2}"/>
              </a:ext>
            </a:extLst>
          </p:cNvPr>
          <p:cNvPicPr>
            <a:picLocks noChangeAspect="1"/>
          </p:cNvPicPr>
          <p:nvPr/>
        </p:nvPicPr>
        <p:blipFill>
          <a:blip r:embed="rId6"/>
          <a:stretch>
            <a:fillRect/>
          </a:stretch>
        </p:blipFill>
        <p:spPr>
          <a:xfrm>
            <a:off x="4213604" y="2403289"/>
            <a:ext cx="115690" cy="115690"/>
          </a:xfrm>
          <a:prstGeom prst="rect">
            <a:avLst/>
          </a:prstGeom>
        </p:spPr>
      </p:pic>
      <p:pic>
        <p:nvPicPr>
          <p:cNvPr id="21" name="Picture 20">
            <a:extLst>
              <a:ext uri="{FF2B5EF4-FFF2-40B4-BE49-F238E27FC236}">
                <a16:creationId xmlns:a16="http://schemas.microsoft.com/office/drawing/2014/main" id="{128E6837-CF45-2C42-B3FE-6CDFBB0AC95E}"/>
              </a:ext>
            </a:extLst>
          </p:cNvPr>
          <p:cNvPicPr>
            <a:picLocks noChangeAspect="1"/>
          </p:cNvPicPr>
          <p:nvPr/>
        </p:nvPicPr>
        <p:blipFill>
          <a:blip r:embed="rId6"/>
          <a:stretch>
            <a:fillRect/>
          </a:stretch>
        </p:blipFill>
        <p:spPr>
          <a:xfrm>
            <a:off x="4213604" y="2869454"/>
            <a:ext cx="115690" cy="115690"/>
          </a:xfrm>
          <a:prstGeom prst="rect">
            <a:avLst/>
          </a:prstGeom>
        </p:spPr>
      </p:pic>
      <p:pic>
        <p:nvPicPr>
          <p:cNvPr id="22" name="Picture 21">
            <a:extLst>
              <a:ext uri="{FF2B5EF4-FFF2-40B4-BE49-F238E27FC236}">
                <a16:creationId xmlns:a16="http://schemas.microsoft.com/office/drawing/2014/main" id="{0435C9E6-5019-1542-AD64-095A30077B9F}"/>
              </a:ext>
            </a:extLst>
          </p:cNvPr>
          <p:cNvPicPr>
            <a:picLocks noChangeAspect="1"/>
          </p:cNvPicPr>
          <p:nvPr/>
        </p:nvPicPr>
        <p:blipFill>
          <a:blip r:embed="rId6"/>
          <a:stretch>
            <a:fillRect/>
          </a:stretch>
        </p:blipFill>
        <p:spPr>
          <a:xfrm>
            <a:off x="4213604" y="4474136"/>
            <a:ext cx="115690" cy="115690"/>
          </a:xfrm>
          <a:prstGeom prst="rect">
            <a:avLst/>
          </a:prstGeom>
        </p:spPr>
      </p:pic>
      <p:pic>
        <p:nvPicPr>
          <p:cNvPr id="23" name="Picture 22">
            <a:extLst>
              <a:ext uri="{FF2B5EF4-FFF2-40B4-BE49-F238E27FC236}">
                <a16:creationId xmlns:a16="http://schemas.microsoft.com/office/drawing/2014/main" id="{A811FD9A-ED0A-D54A-8E78-B52DC3C2C299}"/>
              </a:ext>
            </a:extLst>
          </p:cNvPr>
          <p:cNvPicPr>
            <a:picLocks noChangeAspect="1"/>
          </p:cNvPicPr>
          <p:nvPr/>
        </p:nvPicPr>
        <p:blipFill>
          <a:blip r:embed="rId6"/>
          <a:stretch>
            <a:fillRect/>
          </a:stretch>
        </p:blipFill>
        <p:spPr>
          <a:xfrm>
            <a:off x="4213604" y="5845736"/>
            <a:ext cx="115690" cy="115690"/>
          </a:xfrm>
          <a:prstGeom prst="rect">
            <a:avLst/>
          </a:prstGeom>
        </p:spPr>
      </p:pic>
      <p:sp>
        <p:nvSpPr>
          <p:cNvPr id="24" name="TextBox 23">
            <a:extLst>
              <a:ext uri="{FF2B5EF4-FFF2-40B4-BE49-F238E27FC236}">
                <a16:creationId xmlns:a16="http://schemas.microsoft.com/office/drawing/2014/main" id="{412C7612-C88B-354D-8631-E8D87FD9CDFD}"/>
              </a:ext>
            </a:extLst>
          </p:cNvPr>
          <p:cNvSpPr txBox="1"/>
          <p:nvPr/>
        </p:nvSpPr>
        <p:spPr>
          <a:xfrm>
            <a:off x="7140825" y="2308910"/>
            <a:ext cx="1927189" cy="3093154"/>
          </a:xfrm>
          <a:prstGeom prst="rect">
            <a:avLst/>
          </a:prstGeom>
          <a:noFill/>
        </p:spPr>
        <p:txBody>
          <a:bodyPr wrap="square" rtlCol="0">
            <a:spAutoFit/>
          </a:bodyPr>
          <a:lstStyle/>
          <a:p>
            <a:pPr lvl="0"/>
            <a:r>
              <a:rPr lang="en-US" sz="1500" dirty="0">
                <a:solidFill>
                  <a:srgbClr val="595A59"/>
                </a:solidFill>
                <a:latin typeface="Montserrat" pitchFamily="2" charset="77"/>
              </a:rPr>
              <a:t>Modes of production (agriculture, livestock, fishing, and commerce)</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Mechanisms of resilience</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Perception of development/ humanitarian interventions</a:t>
            </a:r>
          </a:p>
        </p:txBody>
      </p:sp>
      <p:pic>
        <p:nvPicPr>
          <p:cNvPr id="25" name="Picture 24">
            <a:extLst>
              <a:ext uri="{FF2B5EF4-FFF2-40B4-BE49-F238E27FC236}">
                <a16:creationId xmlns:a16="http://schemas.microsoft.com/office/drawing/2014/main" id="{414C811B-2238-8344-A2A9-933552423DC1}"/>
              </a:ext>
            </a:extLst>
          </p:cNvPr>
          <p:cNvPicPr>
            <a:picLocks noChangeAspect="1"/>
          </p:cNvPicPr>
          <p:nvPr/>
        </p:nvPicPr>
        <p:blipFill>
          <a:blip r:embed="rId6"/>
          <a:stretch>
            <a:fillRect/>
          </a:stretch>
        </p:blipFill>
        <p:spPr>
          <a:xfrm>
            <a:off x="6929910" y="2403289"/>
            <a:ext cx="115690" cy="115690"/>
          </a:xfrm>
          <a:prstGeom prst="rect">
            <a:avLst/>
          </a:prstGeom>
        </p:spPr>
      </p:pic>
      <p:pic>
        <p:nvPicPr>
          <p:cNvPr id="26" name="Picture 25">
            <a:extLst>
              <a:ext uri="{FF2B5EF4-FFF2-40B4-BE49-F238E27FC236}">
                <a16:creationId xmlns:a16="http://schemas.microsoft.com/office/drawing/2014/main" id="{E027E9E2-4897-4B42-BC6F-BC5A947D7A0A}"/>
              </a:ext>
            </a:extLst>
          </p:cNvPr>
          <p:cNvPicPr>
            <a:picLocks noChangeAspect="1"/>
          </p:cNvPicPr>
          <p:nvPr/>
        </p:nvPicPr>
        <p:blipFill>
          <a:blip r:embed="rId6"/>
          <a:stretch>
            <a:fillRect/>
          </a:stretch>
        </p:blipFill>
        <p:spPr>
          <a:xfrm>
            <a:off x="6929910" y="3783854"/>
            <a:ext cx="115690" cy="115690"/>
          </a:xfrm>
          <a:prstGeom prst="rect">
            <a:avLst/>
          </a:prstGeom>
        </p:spPr>
      </p:pic>
      <p:pic>
        <p:nvPicPr>
          <p:cNvPr id="27" name="Picture 26">
            <a:extLst>
              <a:ext uri="{FF2B5EF4-FFF2-40B4-BE49-F238E27FC236}">
                <a16:creationId xmlns:a16="http://schemas.microsoft.com/office/drawing/2014/main" id="{137C26CF-4F98-3147-9995-554D2874F81B}"/>
              </a:ext>
            </a:extLst>
          </p:cNvPr>
          <p:cNvPicPr>
            <a:picLocks noChangeAspect="1"/>
          </p:cNvPicPr>
          <p:nvPr/>
        </p:nvPicPr>
        <p:blipFill>
          <a:blip r:embed="rId6"/>
          <a:stretch>
            <a:fillRect/>
          </a:stretch>
        </p:blipFill>
        <p:spPr>
          <a:xfrm>
            <a:off x="6929910" y="4474136"/>
            <a:ext cx="115690" cy="115690"/>
          </a:xfrm>
          <a:prstGeom prst="rect">
            <a:avLst/>
          </a:prstGeom>
        </p:spPr>
      </p:pic>
      <p:pic>
        <p:nvPicPr>
          <p:cNvPr id="28" name="Picture 27">
            <a:extLst>
              <a:ext uri="{FF2B5EF4-FFF2-40B4-BE49-F238E27FC236}">
                <a16:creationId xmlns:a16="http://schemas.microsoft.com/office/drawing/2014/main" id="{9563073A-80FD-2C45-A778-2A1FF47C6AD3}"/>
              </a:ext>
            </a:extLst>
          </p:cNvPr>
          <p:cNvPicPr>
            <a:picLocks noChangeAspect="1"/>
          </p:cNvPicPr>
          <p:nvPr/>
        </p:nvPicPr>
        <p:blipFill>
          <a:blip r:embed="rId6"/>
          <a:stretch>
            <a:fillRect/>
          </a:stretch>
        </p:blipFill>
        <p:spPr>
          <a:xfrm>
            <a:off x="9655180" y="2403289"/>
            <a:ext cx="115690" cy="115690"/>
          </a:xfrm>
          <a:prstGeom prst="rect">
            <a:avLst/>
          </a:prstGeom>
        </p:spPr>
      </p:pic>
      <p:pic>
        <p:nvPicPr>
          <p:cNvPr id="29" name="Picture 28">
            <a:extLst>
              <a:ext uri="{FF2B5EF4-FFF2-40B4-BE49-F238E27FC236}">
                <a16:creationId xmlns:a16="http://schemas.microsoft.com/office/drawing/2014/main" id="{1822DE1D-FCC7-764B-B980-1DA62343B58E}"/>
              </a:ext>
            </a:extLst>
          </p:cNvPr>
          <p:cNvPicPr>
            <a:picLocks noChangeAspect="1"/>
          </p:cNvPicPr>
          <p:nvPr/>
        </p:nvPicPr>
        <p:blipFill>
          <a:blip r:embed="rId6"/>
          <a:stretch>
            <a:fillRect/>
          </a:stretch>
        </p:blipFill>
        <p:spPr>
          <a:xfrm>
            <a:off x="9655180" y="3783853"/>
            <a:ext cx="115690" cy="115690"/>
          </a:xfrm>
          <a:prstGeom prst="rect">
            <a:avLst/>
          </a:prstGeom>
        </p:spPr>
      </p:pic>
      <p:pic>
        <p:nvPicPr>
          <p:cNvPr id="30" name="Picture 29">
            <a:extLst>
              <a:ext uri="{FF2B5EF4-FFF2-40B4-BE49-F238E27FC236}">
                <a16:creationId xmlns:a16="http://schemas.microsoft.com/office/drawing/2014/main" id="{9A429A33-598F-D54D-9011-672121415982}"/>
              </a:ext>
            </a:extLst>
          </p:cNvPr>
          <p:cNvPicPr>
            <a:picLocks noChangeAspect="1"/>
          </p:cNvPicPr>
          <p:nvPr/>
        </p:nvPicPr>
        <p:blipFill>
          <a:blip r:embed="rId6"/>
          <a:stretch>
            <a:fillRect/>
          </a:stretch>
        </p:blipFill>
        <p:spPr>
          <a:xfrm>
            <a:off x="9655180" y="5603688"/>
            <a:ext cx="115690" cy="115690"/>
          </a:xfrm>
          <a:prstGeom prst="rect">
            <a:avLst/>
          </a:prstGeom>
        </p:spPr>
      </p:pic>
      <p:sp>
        <p:nvSpPr>
          <p:cNvPr id="31" name="TextBox 30">
            <a:extLst>
              <a:ext uri="{FF2B5EF4-FFF2-40B4-BE49-F238E27FC236}">
                <a16:creationId xmlns:a16="http://schemas.microsoft.com/office/drawing/2014/main" id="{6B04900D-EDC2-DA4F-B283-E9CAE364DF44}"/>
              </a:ext>
            </a:extLst>
          </p:cNvPr>
          <p:cNvSpPr txBox="1"/>
          <p:nvPr/>
        </p:nvSpPr>
        <p:spPr>
          <a:xfrm>
            <a:off x="1536881" y="1593271"/>
            <a:ext cx="2032929" cy="369332"/>
          </a:xfrm>
          <a:prstGeom prst="rect">
            <a:avLst/>
          </a:prstGeom>
          <a:noFill/>
        </p:spPr>
        <p:txBody>
          <a:bodyPr wrap="none" rtlCol="0">
            <a:spAutoFit/>
          </a:bodyPr>
          <a:lstStyle/>
          <a:p>
            <a:pPr algn="ctr"/>
            <a:r>
              <a:rPr lang="en-VE" b="1" dirty="0">
                <a:solidFill>
                  <a:schemeClr val="bg1"/>
                </a:solidFill>
                <a:latin typeface="Montserrat" pitchFamily="2" charset="77"/>
              </a:rPr>
              <a:t>Climate change</a:t>
            </a:r>
          </a:p>
        </p:txBody>
      </p:sp>
      <p:sp>
        <p:nvSpPr>
          <p:cNvPr id="32" name="TextBox 31">
            <a:extLst>
              <a:ext uri="{FF2B5EF4-FFF2-40B4-BE49-F238E27FC236}">
                <a16:creationId xmlns:a16="http://schemas.microsoft.com/office/drawing/2014/main" id="{CC3476A1-BC80-ED46-BACE-CF834CF39024}"/>
              </a:ext>
            </a:extLst>
          </p:cNvPr>
          <p:cNvSpPr txBox="1"/>
          <p:nvPr/>
        </p:nvSpPr>
        <p:spPr>
          <a:xfrm>
            <a:off x="4445104" y="1593271"/>
            <a:ext cx="1595310" cy="369332"/>
          </a:xfrm>
          <a:prstGeom prst="rect">
            <a:avLst/>
          </a:prstGeom>
          <a:noFill/>
        </p:spPr>
        <p:txBody>
          <a:bodyPr wrap="none" rtlCol="0">
            <a:spAutoFit/>
          </a:bodyPr>
          <a:lstStyle/>
          <a:p>
            <a:pPr algn="ctr"/>
            <a:r>
              <a:rPr lang="en-VE" b="1" dirty="0">
                <a:solidFill>
                  <a:schemeClr val="bg1"/>
                </a:solidFill>
                <a:latin typeface="Montserrat" pitchFamily="2" charset="77"/>
              </a:rPr>
              <a:t>Governance</a:t>
            </a:r>
          </a:p>
        </p:txBody>
      </p:sp>
      <p:sp>
        <p:nvSpPr>
          <p:cNvPr id="33" name="TextBox 32">
            <a:extLst>
              <a:ext uri="{FF2B5EF4-FFF2-40B4-BE49-F238E27FC236}">
                <a16:creationId xmlns:a16="http://schemas.microsoft.com/office/drawing/2014/main" id="{2B5DC1A6-C22B-D04A-8A01-E8EEBA5D1D91}"/>
              </a:ext>
            </a:extLst>
          </p:cNvPr>
          <p:cNvSpPr txBox="1"/>
          <p:nvPr/>
        </p:nvSpPr>
        <p:spPr>
          <a:xfrm>
            <a:off x="6990336" y="1452804"/>
            <a:ext cx="1991251" cy="646331"/>
          </a:xfrm>
          <a:prstGeom prst="rect">
            <a:avLst/>
          </a:prstGeom>
          <a:noFill/>
        </p:spPr>
        <p:txBody>
          <a:bodyPr wrap="none" rtlCol="0">
            <a:spAutoFit/>
          </a:bodyPr>
          <a:lstStyle/>
          <a:p>
            <a:pPr algn="ctr"/>
            <a:r>
              <a:rPr lang="en-VE" b="1" dirty="0">
                <a:solidFill>
                  <a:schemeClr val="bg1"/>
                </a:solidFill>
                <a:latin typeface="Montserrat" pitchFamily="2" charset="77"/>
              </a:rPr>
              <a:t>Socioeconomic</a:t>
            </a:r>
          </a:p>
          <a:p>
            <a:pPr algn="ctr"/>
            <a:r>
              <a:rPr lang="en-VE" b="1" dirty="0">
                <a:solidFill>
                  <a:schemeClr val="bg1"/>
                </a:solidFill>
                <a:latin typeface="Montserrat" pitchFamily="2" charset="77"/>
              </a:rPr>
              <a:t>Development</a:t>
            </a:r>
          </a:p>
        </p:txBody>
      </p:sp>
      <p:sp>
        <p:nvSpPr>
          <p:cNvPr id="34" name="TextBox 33">
            <a:extLst>
              <a:ext uri="{FF2B5EF4-FFF2-40B4-BE49-F238E27FC236}">
                <a16:creationId xmlns:a16="http://schemas.microsoft.com/office/drawing/2014/main" id="{8C474F2D-A3EF-294C-A4CF-892BE444ED91}"/>
              </a:ext>
            </a:extLst>
          </p:cNvPr>
          <p:cNvSpPr txBox="1"/>
          <p:nvPr/>
        </p:nvSpPr>
        <p:spPr>
          <a:xfrm>
            <a:off x="10129182" y="1593271"/>
            <a:ext cx="1164101" cy="369332"/>
          </a:xfrm>
          <a:prstGeom prst="rect">
            <a:avLst/>
          </a:prstGeom>
          <a:noFill/>
        </p:spPr>
        <p:txBody>
          <a:bodyPr wrap="none" rtlCol="0">
            <a:spAutoFit/>
          </a:bodyPr>
          <a:lstStyle/>
          <a:p>
            <a:pPr algn="ctr"/>
            <a:r>
              <a:rPr lang="en-VE" b="1" dirty="0">
                <a:solidFill>
                  <a:schemeClr val="bg1"/>
                </a:solidFill>
                <a:latin typeface="Montserrat" pitchFamily="2" charset="77"/>
              </a:rPr>
              <a:t>Security</a:t>
            </a:r>
          </a:p>
        </p:txBody>
      </p:sp>
      <p:sp>
        <p:nvSpPr>
          <p:cNvPr id="35" name="TextBox 34">
            <a:extLst>
              <a:ext uri="{FF2B5EF4-FFF2-40B4-BE49-F238E27FC236}">
                <a16:creationId xmlns:a16="http://schemas.microsoft.com/office/drawing/2014/main" id="{E5278CEC-3038-784A-9EBF-CA030E88FDD6}"/>
              </a:ext>
            </a:extLst>
          </p:cNvPr>
          <p:cNvSpPr txBox="1"/>
          <p:nvPr/>
        </p:nvSpPr>
        <p:spPr>
          <a:xfrm>
            <a:off x="9857131" y="2332973"/>
            <a:ext cx="1927189" cy="4247317"/>
          </a:xfrm>
          <a:prstGeom prst="rect">
            <a:avLst/>
          </a:prstGeom>
          <a:noFill/>
        </p:spPr>
        <p:txBody>
          <a:bodyPr wrap="square" rtlCol="0">
            <a:spAutoFit/>
          </a:bodyPr>
          <a:lstStyle/>
          <a:p>
            <a:pPr lvl="0"/>
            <a:r>
              <a:rPr lang="en-US" sz="1500" dirty="0">
                <a:solidFill>
                  <a:srgbClr val="595A59"/>
                </a:solidFill>
                <a:latin typeface="Montserrat" pitchFamily="2" charset="77"/>
              </a:rPr>
              <a:t>Perception of the security situation (at the national, local and individual levels)</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Strategies of the populations and communities for coping with insecurity (conflict, violence, criminality)</a:t>
            </a:r>
          </a:p>
          <a:p>
            <a:pPr lvl="0"/>
            <a:endParaRPr lang="en-US" sz="1500" dirty="0">
              <a:solidFill>
                <a:srgbClr val="595A59"/>
              </a:solidFill>
              <a:latin typeface="Montserrat" pitchFamily="2" charset="77"/>
            </a:endParaRPr>
          </a:p>
          <a:p>
            <a:pPr lvl="0"/>
            <a:r>
              <a:rPr lang="en-US" sz="1500" dirty="0">
                <a:solidFill>
                  <a:srgbClr val="595A59"/>
                </a:solidFill>
                <a:latin typeface="Montserrat" pitchFamily="2" charset="77"/>
              </a:rPr>
              <a:t>Perceptions of (the state, regional and non-state) security actors</a:t>
            </a:r>
          </a:p>
        </p:txBody>
      </p:sp>
    </p:spTree>
    <p:extLst>
      <p:ext uri="{BB962C8B-B14F-4D97-AF65-F5344CB8AC3E}">
        <p14:creationId xmlns:p14="http://schemas.microsoft.com/office/powerpoint/2010/main" val="10595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6" name="Content Placeholder 5"/>
          <p:cNvSpPr>
            <a:spLocks noGrp="1"/>
          </p:cNvSpPr>
          <p:nvPr>
            <p:ph idx="1"/>
          </p:nvPr>
        </p:nvSpPr>
        <p:spPr/>
        <p:txBody>
          <a:bodyPr>
            <a:normAutofit/>
          </a:bodyPr>
          <a:lstStyle/>
          <a:p>
            <a:r>
              <a:rPr lang="en-US" dirty="0"/>
              <a:t>Context</a:t>
            </a:r>
          </a:p>
          <a:p>
            <a:r>
              <a:rPr lang="en-US" dirty="0"/>
              <a:t>Introduction</a:t>
            </a:r>
          </a:p>
          <a:p>
            <a:r>
              <a:rPr lang="en-US" dirty="0"/>
              <a:t>Application’s Objective &amp; Functions </a:t>
            </a:r>
          </a:p>
          <a:p>
            <a:r>
              <a:rPr lang="en-US" dirty="0"/>
              <a:t>Deep Dive on KMP application</a:t>
            </a:r>
          </a:p>
          <a:p>
            <a:r>
              <a:rPr lang="en-US" dirty="0"/>
              <a:t>Implementation Timeline</a:t>
            </a:r>
          </a:p>
          <a:p>
            <a:r>
              <a:rPr lang="en-US" dirty="0"/>
              <a:t>Structures</a:t>
            </a:r>
          </a:p>
          <a:p>
            <a:pPr algn="just"/>
            <a:r>
              <a:rPr lang="en-US" dirty="0"/>
              <a:t>The Future Perspective </a:t>
            </a:r>
          </a:p>
          <a:p>
            <a:endParaRPr lang="en-US" dirty="0"/>
          </a:p>
          <a:p>
            <a:endParaRPr lang="en-US" dirty="0"/>
          </a:p>
        </p:txBody>
      </p:sp>
      <p:sp>
        <p:nvSpPr>
          <p:cNvPr id="3" name="Title 2"/>
          <p:cNvSpPr>
            <a:spLocks noGrp="1"/>
          </p:cNvSpPr>
          <p:nvPr>
            <p:ph type="title"/>
          </p:nvPr>
        </p:nvSpPr>
        <p:spPr/>
        <p:txBody>
          <a:bodyPr/>
          <a:lstStyle/>
          <a:p>
            <a:r>
              <a:rPr lang="en-US" b="1" dirty="0"/>
              <a:t>The KMP Application Outline</a:t>
            </a:r>
          </a:p>
        </p:txBody>
      </p:sp>
    </p:spTree>
    <p:extLst>
      <p:ext uri="{BB962C8B-B14F-4D97-AF65-F5344CB8AC3E}">
        <p14:creationId xmlns:p14="http://schemas.microsoft.com/office/powerpoint/2010/main" val="150699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BCB7560-63DD-480C-887B-21EDB7A9A1E9}" type="datetime5">
              <a:rPr lang="en-US" smtClean="0"/>
              <a:t>15-May-23</a:t>
            </a:fld>
            <a:endParaRPr lang="en-US"/>
          </a:p>
        </p:txBody>
      </p:sp>
      <p:pic>
        <p:nvPicPr>
          <p:cNvPr id="14" name="Picture 13">
            <a:extLst>
              <a:ext uri="{FF2B5EF4-FFF2-40B4-BE49-F238E27FC236}">
                <a16:creationId xmlns:a16="http://schemas.microsoft.com/office/drawing/2014/main" id="{1B2AD2B2-91EA-7C4E-BEB7-CDE84CD254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69637" y="1066918"/>
            <a:ext cx="4750869" cy="2667600"/>
          </a:xfrm>
          <a:prstGeom prst="rect">
            <a:avLst/>
          </a:prstGeom>
        </p:spPr>
      </p:pic>
      <p:pic>
        <p:nvPicPr>
          <p:cNvPr id="15" name="Picture 14">
            <a:extLst>
              <a:ext uri="{FF2B5EF4-FFF2-40B4-BE49-F238E27FC236}">
                <a16:creationId xmlns:a16="http://schemas.microsoft.com/office/drawing/2014/main" id="{7D120C9C-DD09-164A-A1D0-9E359BFEE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703" y="4209354"/>
            <a:ext cx="4838700" cy="2667000"/>
          </a:xfrm>
          <a:prstGeom prst="rect">
            <a:avLst/>
          </a:prstGeom>
        </p:spPr>
      </p:pic>
      <p:pic>
        <p:nvPicPr>
          <p:cNvPr id="16" name="Picture 15">
            <a:extLst>
              <a:ext uri="{FF2B5EF4-FFF2-40B4-BE49-F238E27FC236}">
                <a16:creationId xmlns:a16="http://schemas.microsoft.com/office/drawing/2014/main" id="{8502F91B-4925-B045-8253-3181EEC29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5" y="1066918"/>
            <a:ext cx="4749800" cy="2667000"/>
          </a:xfrm>
          <a:prstGeom prst="rect">
            <a:avLst/>
          </a:prstGeom>
        </p:spPr>
      </p:pic>
      <p:pic>
        <p:nvPicPr>
          <p:cNvPr id="17" name="Picture 16">
            <a:extLst>
              <a:ext uri="{FF2B5EF4-FFF2-40B4-BE49-F238E27FC236}">
                <a16:creationId xmlns:a16="http://schemas.microsoft.com/office/drawing/2014/main" id="{27496893-73F7-5845-835D-E9A1B8A389CB}"/>
              </a:ext>
            </a:extLst>
          </p:cNvPr>
          <p:cNvPicPr>
            <a:picLocks noChangeAspect="1"/>
          </p:cNvPicPr>
          <p:nvPr/>
        </p:nvPicPr>
        <p:blipFill>
          <a:blip r:embed="rId4"/>
          <a:stretch>
            <a:fillRect/>
          </a:stretch>
        </p:blipFill>
        <p:spPr>
          <a:xfrm>
            <a:off x="10451896" y="3664963"/>
            <a:ext cx="445995" cy="445995"/>
          </a:xfrm>
          <a:prstGeom prst="rect">
            <a:avLst/>
          </a:prstGeom>
        </p:spPr>
      </p:pic>
      <p:sp>
        <p:nvSpPr>
          <p:cNvPr id="18" name="TextBox 17">
            <a:extLst>
              <a:ext uri="{FF2B5EF4-FFF2-40B4-BE49-F238E27FC236}">
                <a16:creationId xmlns:a16="http://schemas.microsoft.com/office/drawing/2014/main" id="{A6B2D331-73AE-0A4A-B35E-55DD93013E50}"/>
              </a:ext>
            </a:extLst>
          </p:cNvPr>
          <p:cNvSpPr txBox="1"/>
          <p:nvPr/>
        </p:nvSpPr>
        <p:spPr>
          <a:xfrm>
            <a:off x="10518143" y="3704448"/>
            <a:ext cx="277640" cy="369332"/>
          </a:xfrm>
          <a:prstGeom prst="rect">
            <a:avLst/>
          </a:prstGeom>
          <a:noFill/>
        </p:spPr>
        <p:txBody>
          <a:bodyPr wrap="square" rtlCol="0">
            <a:spAutoFit/>
          </a:bodyPr>
          <a:lstStyle/>
          <a:p>
            <a:r>
              <a:rPr lang="en-VE" b="1" dirty="0">
                <a:solidFill>
                  <a:schemeClr val="bg1"/>
                </a:solidFill>
                <a:latin typeface="Montserrat" pitchFamily="2" charset="77"/>
              </a:rPr>
              <a:t>3</a:t>
            </a:r>
          </a:p>
        </p:txBody>
      </p:sp>
      <p:pic>
        <p:nvPicPr>
          <p:cNvPr id="19" name="Picture 18">
            <a:extLst>
              <a:ext uri="{FF2B5EF4-FFF2-40B4-BE49-F238E27FC236}">
                <a16:creationId xmlns:a16="http://schemas.microsoft.com/office/drawing/2014/main" id="{3ED9B07C-0911-4F4D-8A0D-3E1AD66D225A}"/>
              </a:ext>
            </a:extLst>
          </p:cNvPr>
          <p:cNvPicPr>
            <a:picLocks noChangeAspect="1"/>
          </p:cNvPicPr>
          <p:nvPr/>
        </p:nvPicPr>
        <p:blipFill>
          <a:blip r:embed="rId4"/>
          <a:stretch>
            <a:fillRect/>
          </a:stretch>
        </p:blipFill>
        <p:spPr>
          <a:xfrm>
            <a:off x="5806026" y="3664963"/>
            <a:ext cx="445995" cy="445995"/>
          </a:xfrm>
          <a:prstGeom prst="rect">
            <a:avLst/>
          </a:prstGeom>
        </p:spPr>
      </p:pic>
      <p:sp>
        <p:nvSpPr>
          <p:cNvPr id="20" name="TextBox 19">
            <a:extLst>
              <a:ext uri="{FF2B5EF4-FFF2-40B4-BE49-F238E27FC236}">
                <a16:creationId xmlns:a16="http://schemas.microsoft.com/office/drawing/2014/main" id="{7DC71465-2BE3-CD45-99A8-9BE9D8258C9F}"/>
              </a:ext>
            </a:extLst>
          </p:cNvPr>
          <p:cNvSpPr txBox="1"/>
          <p:nvPr/>
        </p:nvSpPr>
        <p:spPr>
          <a:xfrm>
            <a:off x="5872273" y="3704448"/>
            <a:ext cx="277640" cy="369332"/>
          </a:xfrm>
          <a:prstGeom prst="rect">
            <a:avLst/>
          </a:prstGeom>
          <a:noFill/>
        </p:spPr>
        <p:txBody>
          <a:bodyPr wrap="square" rtlCol="0">
            <a:spAutoFit/>
          </a:bodyPr>
          <a:lstStyle/>
          <a:p>
            <a:r>
              <a:rPr lang="en-VE" b="1" dirty="0">
                <a:solidFill>
                  <a:schemeClr val="bg1"/>
                </a:solidFill>
                <a:latin typeface="Montserrat" pitchFamily="2" charset="77"/>
              </a:rPr>
              <a:t>2</a:t>
            </a:r>
          </a:p>
        </p:txBody>
      </p:sp>
      <p:sp>
        <p:nvSpPr>
          <p:cNvPr id="21" name="Title 1">
            <a:extLst>
              <a:ext uri="{FF2B5EF4-FFF2-40B4-BE49-F238E27FC236}">
                <a16:creationId xmlns:a16="http://schemas.microsoft.com/office/drawing/2014/main" id="{C850754A-B110-8D48-9C52-AC9DC998F939}"/>
              </a:ext>
            </a:extLst>
          </p:cNvPr>
          <p:cNvSpPr txBox="1">
            <a:spLocks/>
          </p:cNvSpPr>
          <p:nvPr/>
        </p:nvSpPr>
        <p:spPr>
          <a:xfrm>
            <a:off x="415600" y="306497"/>
            <a:ext cx="11360800" cy="634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tx1">
                    <a:lumMod val="65000"/>
                    <a:lumOff val="35000"/>
                  </a:schemeClr>
                </a:solidFill>
                <a:latin typeface="Montserrat" pitchFamily="2" charset="77"/>
              </a:rPr>
              <a:t>Software Development Process</a:t>
            </a:r>
          </a:p>
        </p:txBody>
      </p:sp>
      <p:sp>
        <p:nvSpPr>
          <p:cNvPr id="22" name="TextBox 21">
            <a:extLst>
              <a:ext uri="{FF2B5EF4-FFF2-40B4-BE49-F238E27FC236}">
                <a16:creationId xmlns:a16="http://schemas.microsoft.com/office/drawing/2014/main" id="{906A377D-AB7D-7D45-8220-1DC25951634C}"/>
              </a:ext>
            </a:extLst>
          </p:cNvPr>
          <p:cNvSpPr txBox="1"/>
          <p:nvPr/>
        </p:nvSpPr>
        <p:spPr>
          <a:xfrm>
            <a:off x="352490" y="1358523"/>
            <a:ext cx="3793303" cy="2036583"/>
          </a:xfrm>
          <a:prstGeom prst="rect">
            <a:avLst/>
          </a:prstGeom>
          <a:noFill/>
        </p:spPr>
        <p:txBody>
          <a:bodyPr wrap="square" rtlCol="0">
            <a:spAutoFit/>
          </a:bodyPr>
          <a:lstStyle/>
          <a:p>
            <a:pPr algn="just"/>
            <a:r>
              <a:rPr lang="en" sz="1500" dirty="0">
                <a:solidFill>
                  <a:srgbClr val="595A59"/>
                </a:solidFill>
                <a:latin typeface="Montserrat"/>
                <a:ea typeface="Montserrat"/>
                <a:cs typeface="Montserrat"/>
                <a:sym typeface="Montserrat"/>
              </a:rPr>
              <a:t>Conception</a:t>
            </a:r>
          </a:p>
          <a:p>
            <a:pPr algn="just"/>
            <a:r>
              <a:rPr lang="en-US" sz="1500" b="1" dirty="0">
                <a:solidFill>
                  <a:srgbClr val="595A59"/>
                </a:solidFill>
                <a:latin typeface="Montserrat" pitchFamily="2" charset="77"/>
                <a:ea typeface="Montserrat"/>
                <a:cs typeface="Montserrat"/>
                <a:sym typeface="Montserrat"/>
              </a:rPr>
              <a:t>October 2020 </a:t>
            </a:r>
            <a:r>
              <a:rPr lang="en" sz="1500" b="1" dirty="0">
                <a:solidFill>
                  <a:srgbClr val="595A59"/>
                </a:solidFill>
                <a:latin typeface="Montserrat" pitchFamily="2" charset="77"/>
                <a:ea typeface="Montserrat"/>
                <a:cs typeface="Montserrat"/>
                <a:sym typeface="Montserrat"/>
              </a:rPr>
              <a:t>– </a:t>
            </a:r>
            <a:r>
              <a:rPr lang="en-US" sz="1500" b="1" dirty="0">
                <a:solidFill>
                  <a:srgbClr val="595A59"/>
                </a:solidFill>
                <a:latin typeface="Montserrat" pitchFamily="2" charset="77"/>
                <a:ea typeface="Montserrat"/>
                <a:cs typeface="Montserrat"/>
                <a:sym typeface="Montserrat"/>
              </a:rPr>
              <a:t>January </a:t>
            </a:r>
            <a:r>
              <a:rPr lang="en" sz="1500" b="1" dirty="0">
                <a:solidFill>
                  <a:srgbClr val="595A59"/>
                </a:solidFill>
                <a:latin typeface="Montserrat" pitchFamily="2" charset="77"/>
                <a:ea typeface="Montserrat"/>
                <a:cs typeface="Montserrat"/>
                <a:sym typeface="Montserrat"/>
              </a:rPr>
              <a:t>2021</a:t>
            </a:r>
          </a:p>
          <a:p>
            <a:pPr algn="just"/>
            <a:endParaRPr lang="en" sz="1500" b="1" dirty="0">
              <a:solidFill>
                <a:srgbClr val="595A59"/>
              </a:solidFill>
              <a:latin typeface="Montserrat" pitchFamily="2" charset="77"/>
              <a:ea typeface="Montserrat"/>
              <a:cs typeface="Montserrat"/>
              <a:sym typeface="Montserrat"/>
            </a:endParaRPr>
          </a:p>
          <a:p>
            <a:pPr algn="just"/>
            <a:r>
              <a:rPr lang="en-US" sz="1500" dirty="0">
                <a:solidFill>
                  <a:srgbClr val="595A59"/>
                </a:solidFill>
                <a:latin typeface="Montserrat"/>
                <a:ea typeface="Montserrat"/>
                <a:cs typeface="Montserrat"/>
                <a:sym typeface="Montserrat"/>
              </a:rPr>
              <a:t>Build high fidelity prototype and validate with end-users, define the system architecture, and prepare EPICs and user stories for all priority functions</a:t>
            </a:r>
            <a:r>
              <a:rPr lang="en-US" sz="1067" dirty="0">
                <a:solidFill>
                  <a:srgbClr val="595A59"/>
                </a:solidFill>
                <a:latin typeface="Montserrat"/>
                <a:ea typeface="Montserrat"/>
                <a:cs typeface="Montserrat"/>
                <a:sym typeface="Montserrat"/>
              </a:rPr>
              <a:t>.</a:t>
            </a:r>
          </a:p>
          <a:p>
            <a:pPr algn="just"/>
            <a:endParaRPr lang="en-US" sz="1067" dirty="0">
              <a:solidFill>
                <a:srgbClr val="595A59"/>
              </a:solidFill>
              <a:latin typeface="Montserrat"/>
              <a:ea typeface="Montserrat"/>
              <a:cs typeface="Montserrat"/>
              <a:sym typeface="Montserrat"/>
            </a:endParaRPr>
          </a:p>
          <a:p>
            <a:pPr algn="just"/>
            <a:endParaRPr lang="en-VE" sz="1067" b="1" dirty="0">
              <a:solidFill>
                <a:srgbClr val="595A59"/>
              </a:solidFill>
              <a:latin typeface="Montserrat" pitchFamily="2" charset="77"/>
            </a:endParaRPr>
          </a:p>
        </p:txBody>
      </p:sp>
      <p:sp>
        <p:nvSpPr>
          <p:cNvPr id="23" name="TextBox 22">
            <a:extLst>
              <a:ext uri="{FF2B5EF4-FFF2-40B4-BE49-F238E27FC236}">
                <a16:creationId xmlns:a16="http://schemas.microsoft.com/office/drawing/2014/main" id="{559CB496-D3B0-2F48-A037-767A9A4E1724}"/>
              </a:ext>
            </a:extLst>
          </p:cNvPr>
          <p:cNvSpPr txBox="1"/>
          <p:nvPr/>
        </p:nvSpPr>
        <p:spPr>
          <a:xfrm>
            <a:off x="4008725" y="4794299"/>
            <a:ext cx="3973892" cy="1708160"/>
          </a:xfrm>
          <a:prstGeom prst="rect">
            <a:avLst/>
          </a:prstGeom>
          <a:noFill/>
        </p:spPr>
        <p:txBody>
          <a:bodyPr wrap="square" rtlCol="0">
            <a:spAutoFit/>
          </a:bodyPr>
          <a:lstStyle/>
          <a:p>
            <a:pPr algn="just"/>
            <a:r>
              <a:rPr lang="en" sz="1500" dirty="0">
                <a:solidFill>
                  <a:srgbClr val="595A59"/>
                </a:solidFill>
                <a:latin typeface="Montserrat"/>
                <a:ea typeface="Montserrat"/>
                <a:cs typeface="Montserrat"/>
                <a:sym typeface="Montserrat"/>
              </a:rPr>
              <a:t>Construction</a:t>
            </a:r>
          </a:p>
          <a:p>
            <a:pPr algn="just"/>
            <a:r>
              <a:rPr lang="en-US" sz="1500" b="1" dirty="0">
                <a:solidFill>
                  <a:srgbClr val="595A59"/>
                </a:solidFill>
                <a:latin typeface="Montserrat" pitchFamily="2" charset="77"/>
                <a:ea typeface="Montserrat"/>
                <a:cs typeface="Montserrat"/>
                <a:sym typeface="Montserrat"/>
              </a:rPr>
              <a:t>January</a:t>
            </a:r>
            <a:r>
              <a:rPr lang="en" sz="1500" b="1" dirty="0">
                <a:solidFill>
                  <a:srgbClr val="595A59"/>
                </a:solidFill>
                <a:latin typeface="Montserrat" pitchFamily="2" charset="77"/>
                <a:ea typeface="Montserrat"/>
                <a:cs typeface="Montserrat"/>
                <a:sym typeface="Montserrat"/>
              </a:rPr>
              <a:t> 2021 – July 2021</a:t>
            </a:r>
          </a:p>
          <a:p>
            <a:pPr algn="just"/>
            <a:endParaRPr lang="en" sz="1500" b="1" dirty="0">
              <a:solidFill>
                <a:srgbClr val="595A59"/>
              </a:solidFill>
              <a:latin typeface="Montserrat" pitchFamily="2" charset="77"/>
              <a:ea typeface="Montserrat"/>
              <a:cs typeface="Montserrat"/>
              <a:sym typeface="Montserrat"/>
            </a:endParaRPr>
          </a:p>
          <a:p>
            <a:r>
              <a:rPr lang="en-US" sz="1500" dirty="0">
                <a:solidFill>
                  <a:srgbClr val="595A59"/>
                </a:solidFill>
                <a:latin typeface="Montserrat" pitchFamily="2" charset="77"/>
                <a:cs typeface="Calibri"/>
              </a:rPr>
              <a:t>Develop the software following an agile methodology. Test all completed features with end-users.</a:t>
            </a:r>
            <a:endParaRPr lang="en-US" sz="1500" dirty="0">
              <a:solidFill>
                <a:srgbClr val="595A59"/>
              </a:solidFill>
              <a:latin typeface="Montserrat"/>
              <a:ea typeface="Montserrat"/>
              <a:cs typeface="Montserrat"/>
              <a:sym typeface="Montserrat"/>
            </a:endParaRPr>
          </a:p>
          <a:p>
            <a:pPr algn="just"/>
            <a:endParaRPr lang="en-VE" sz="1500" b="1" dirty="0">
              <a:solidFill>
                <a:srgbClr val="595A59"/>
              </a:solidFill>
              <a:latin typeface="Montserrat" pitchFamily="2" charset="77"/>
            </a:endParaRPr>
          </a:p>
        </p:txBody>
      </p:sp>
      <p:sp>
        <p:nvSpPr>
          <p:cNvPr id="24" name="TextBox 23">
            <a:extLst>
              <a:ext uri="{FF2B5EF4-FFF2-40B4-BE49-F238E27FC236}">
                <a16:creationId xmlns:a16="http://schemas.microsoft.com/office/drawing/2014/main" id="{8315E689-1F48-994B-B1E3-3E9D9E3287DD}"/>
              </a:ext>
            </a:extLst>
          </p:cNvPr>
          <p:cNvSpPr txBox="1"/>
          <p:nvPr/>
        </p:nvSpPr>
        <p:spPr>
          <a:xfrm>
            <a:off x="7833098" y="1430040"/>
            <a:ext cx="3973892" cy="1574918"/>
          </a:xfrm>
          <a:prstGeom prst="rect">
            <a:avLst/>
          </a:prstGeom>
          <a:noFill/>
        </p:spPr>
        <p:txBody>
          <a:bodyPr wrap="square" rtlCol="0">
            <a:spAutoFit/>
          </a:bodyPr>
          <a:lstStyle/>
          <a:p>
            <a:pPr algn="r"/>
            <a:r>
              <a:rPr lang="en-US" sz="1500" dirty="0">
                <a:solidFill>
                  <a:srgbClr val="595A59"/>
                </a:solidFill>
                <a:latin typeface="Montserrat"/>
                <a:ea typeface="Montserrat"/>
                <a:cs typeface="Montserrat"/>
                <a:sym typeface="Montserrat"/>
              </a:rPr>
              <a:t>Piloting &amp; Launch</a:t>
            </a:r>
            <a:endParaRPr lang="en" sz="1500" dirty="0">
              <a:solidFill>
                <a:srgbClr val="595A59"/>
              </a:solidFill>
              <a:latin typeface="Montserrat"/>
              <a:ea typeface="Montserrat"/>
              <a:cs typeface="Montserrat"/>
              <a:sym typeface="Montserrat"/>
            </a:endParaRPr>
          </a:p>
          <a:p>
            <a:pPr algn="r"/>
            <a:r>
              <a:rPr lang="en-US" sz="1500" b="1" dirty="0">
                <a:solidFill>
                  <a:srgbClr val="595A59"/>
                </a:solidFill>
                <a:latin typeface="Montserrat" pitchFamily="2" charset="77"/>
                <a:ea typeface="Montserrat"/>
                <a:cs typeface="Montserrat"/>
                <a:sym typeface="Montserrat"/>
              </a:rPr>
              <a:t>August </a:t>
            </a:r>
            <a:r>
              <a:rPr lang="en" sz="1500" b="1" dirty="0">
                <a:solidFill>
                  <a:srgbClr val="595A59"/>
                </a:solidFill>
                <a:latin typeface="Montserrat" pitchFamily="2" charset="77"/>
                <a:ea typeface="Montserrat"/>
                <a:cs typeface="Montserrat"/>
                <a:sym typeface="Montserrat"/>
              </a:rPr>
              <a:t>2021 –</a:t>
            </a:r>
            <a:r>
              <a:rPr lang="en-US" sz="1500" b="1" dirty="0">
                <a:solidFill>
                  <a:srgbClr val="595A59"/>
                </a:solidFill>
                <a:latin typeface="Montserrat" pitchFamily="2" charset="77"/>
                <a:ea typeface="Montserrat"/>
                <a:cs typeface="Montserrat"/>
                <a:sym typeface="Montserrat"/>
              </a:rPr>
              <a:t>October</a:t>
            </a:r>
            <a:r>
              <a:rPr lang="en" sz="1500" b="1" dirty="0">
                <a:solidFill>
                  <a:srgbClr val="595A59"/>
                </a:solidFill>
                <a:latin typeface="Montserrat" pitchFamily="2" charset="77"/>
                <a:ea typeface="Montserrat"/>
                <a:cs typeface="Montserrat"/>
                <a:sym typeface="Montserrat"/>
              </a:rPr>
              <a:t> 2021</a:t>
            </a:r>
          </a:p>
          <a:p>
            <a:pPr algn="r"/>
            <a:endParaRPr lang="en" sz="1067" b="1" dirty="0">
              <a:solidFill>
                <a:srgbClr val="595A59"/>
              </a:solidFill>
              <a:latin typeface="Montserrat" pitchFamily="2" charset="77"/>
              <a:ea typeface="Montserrat"/>
              <a:cs typeface="Montserrat"/>
              <a:sym typeface="Montserrat"/>
            </a:endParaRPr>
          </a:p>
          <a:p>
            <a:pPr algn="r"/>
            <a:r>
              <a:rPr lang="en-US" sz="1500" dirty="0">
                <a:solidFill>
                  <a:srgbClr val="595A59"/>
                </a:solidFill>
                <a:latin typeface="Montserrat" pitchFamily="2" charset="77"/>
                <a:cs typeface="Calibri"/>
              </a:rPr>
              <a:t>Pilot solution with selected stakeholders, solve problems, develop a capacity building plan, and support scale up.</a:t>
            </a:r>
          </a:p>
          <a:p>
            <a:pPr algn="r"/>
            <a:endParaRPr lang="en-VE" sz="1067" b="1" dirty="0">
              <a:solidFill>
                <a:srgbClr val="595A59"/>
              </a:solidFill>
              <a:latin typeface="Montserrat" pitchFamily="2" charset="77"/>
            </a:endParaRPr>
          </a:p>
        </p:txBody>
      </p:sp>
      <p:pic>
        <p:nvPicPr>
          <p:cNvPr id="25" name="Picture 24">
            <a:extLst>
              <a:ext uri="{FF2B5EF4-FFF2-40B4-BE49-F238E27FC236}">
                <a16:creationId xmlns:a16="http://schemas.microsoft.com/office/drawing/2014/main" id="{EB88991F-642A-0B4D-B250-697BB982FE0E}"/>
              </a:ext>
            </a:extLst>
          </p:cNvPr>
          <p:cNvPicPr>
            <a:picLocks noChangeAspect="1"/>
          </p:cNvPicPr>
          <p:nvPr/>
        </p:nvPicPr>
        <p:blipFill>
          <a:blip r:embed="rId4"/>
          <a:stretch>
            <a:fillRect/>
          </a:stretch>
        </p:blipFill>
        <p:spPr>
          <a:xfrm>
            <a:off x="1281002" y="3664963"/>
            <a:ext cx="445995" cy="445995"/>
          </a:xfrm>
          <a:prstGeom prst="rect">
            <a:avLst/>
          </a:prstGeom>
        </p:spPr>
      </p:pic>
      <p:sp>
        <p:nvSpPr>
          <p:cNvPr id="26" name="TextBox 25">
            <a:extLst>
              <a:ext uri="{FF2B5EF4-FFF2-40B4-BE49-F238E27FC236}">
                <a16:creationId xmlns:a16="http://schemas.microsoft.com/office/drawing/2014/main" id="{F301AE99-DCCA-124C-AD22-2ECD62D21976}"/>
              </a:ext>
            </a:extLst>
          </p:cNvPr>
          <p:cNvSpPr txBox="1"/>
          <p:nvPr/>
        </p:nvSpPr>
        <p:spPr>
          <a:xfrm>
            <a:off x="1374144" y="3713413"/>
            <a:ext cx="277640" cy="369332"/>
          </a:xfrm>
          <a:prstGeom prst="rect">
            <a:avLst/>
          </a:prstGeom>
          <a:noFill/>
        </p:spPr>
        <p:txBody>
          <a:bodyPr wrap="square" rtlCol="0">
            <a:spAutoFit/>
          </a:bodyPr>
          <a:lstStyle/>
          <a:p>
            <a:r>
              <a:rPr lang="en-VE" b="1" dirty="0">
                <a:solidFill>
                  <a:schemeClr val="bg1"/>
                </a:solidFill>
                <a:latin typeface="Montserrat" pitchFamily="2" charset="77"/>
              </a:rPr>
              <a:t>1</a:t>
            </a:r>
          </a:p>
        </p:txBody>
      </p:sp>
      <p:pic>
        <p:nvPicPr>
          <p:cNvPr id="27" name="Picture 26">
            <a:extLst>
              <a:ext uri="{FF2B5EF4-FFF2-40B4-BE49-F238E27FC236}">
                <a16:creationId xmlns:a16="http://schemas.microsoft.com/office/drawing/2014/main" id="{B288FA1A-2050-144C-8027-DEA04CB85CC4}"/>
              </a:ext>
            </a:extLst>
          </p:cNvPr>
          <p:cNvPicPr>
            <a:picLocks noChangeAspect="1"/>
          </p:cNvPicPr>
          <p:nvPr/>
        </p:nvPicPr>
        <p:blipFill>
          <a:blip r:embed="rId5"/>
          <a:stretch>
            <a:fillRect/>
          </a:stretch>
        </p:blipFill>
        <p:spPr>
          <a:xfrm>
            <a:off x="1891438" y="3850912"/>
            <a:ext cx="8293100" cy="88900"/>
          </a:xfrm>
          <a:prstGeom prst="rect">
            <a:avLst/>
          </a:prstGeom>
        </p:spPr>
      </p:pic>
    </p:spTree>
    <p:extLst>
      <p:ext uri="{BB962C8B-B14F-4D97-AF65-F5344CB8AC3E}">
        <p14:creationId xmlns:p14="http://schemas.microsoft.com/office/powerpoint/2010/main" val="37491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28" y="172357"/>
            <a:ext cx="11210470" cy="742044"/>
          </a:xfrm>
        </p:spPr>
        <p:txBody>
          <a:bodyPr>
            <a:normAutofit/>
          </a:bodyPr>
          <a:lstStyle/>
          <a:p>
            <a:r>
              <a:rPr lang="en-US" sz="3600" b="1" dirty="0"/>
              <a:t>KMP Implementation Timeline</a:t>
            </a:r>
            <a:endParaRPr lang="en-US" sz="3600" dirty="0"/>
          </a:p>
        </p:txBody>
      </p:sp>
      <p:sp>
        <p:nvSpPr>
          <p:cNvPr id="3" name="Date Placeholder 2"/>
          <p:cNvSpPr>
            <a:spLocks noGrp="1"/>
          </p:cNvSpPr>
          <p:nvPr>
            <p:ph type="dt" sz="half" idx="10"/>
          </p:nvPr>
        </p:nvSpPr>
        <p:spPr/>
        <p:txBody>
          <a:bodyPr/>
          <a:lstStyle/>
          <a:p>
            <a:fld id="{88BF566B-A6F8-4142-9FD9-D62ED6D17C4A}" type="datetime5">
              <a:rPr lang="en-US" smtClean="0"/>
              <a:t>15-May-23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98577455"/>
              </p:ext>
            </p:extLst>
          </p:nvPr>
        </p:nvGraphicFramePr>
        <p:xfrm>
          <a:off x="339367" y="1018086"/>
          <a:ext cx="10869102" cy="4847033"/>
        </p:xfrm>
        <a:graphic>
          <a:graphicData uri="http://schemas.openxmlformats.org/drawingml/2006/table">
            <a:tbl>
              <a:tblPr firstRow="1" bandRow="1">
                <a:tableStyleId>{5C22544A-7EE6-4342-B048-85BDC9FD1C3A}</a:tableStyleId>
              </a:tblPr>
              <a:tblGrid>
                <a:gridCol w="1500416">
                  <a:extLst>
                    <a:ext uri="{9D8B030D-6E8A-4147-A177-3AD203B41FA5}">
                      <a16:colId xmlns:a16="http://schemas.microsoft.com/office/drawing/2014/main" val="3518602140"/>
                    </a:ext>
                  </a:extLst>
                </a:gridCol>
                <a:gridCol w="2901899">
                  <a:extLst>
                    <a:ext uri="{9D8B030D-6E8A-4147-A177-3AD203B41FA5}">
                      <a16:colId xmlns:a16="http://schemas.microsoft.com/office/drawing/2014/main" val="2842379223"/>
                    </a:ext>
                  </a:extLst>
                </a:gridCol>
                <a:gridCol w="2875176">
                  <a:extLst>
                    <a:ext uri="{9D8B030D-6E8A-4147-A177-3AD203B41FA5}">
                      <a16:colId xmlns:a16="http://schemas.microsoft.com/office/drawing/2014/main" val="3976201078"/>
                    </a:ext>
                  </a:extLst>
                </a:gridCol>
                <a:gridCol w="2705493">
                  <a:extLst>
                    <a:ext uri="{9D8B030D-6E8A-4147-A177-3AD203B41FA5}">
                      <a16:colId xmlns:a16="http://schemas.microsoft.com/office/drawing/2014/main" val="1177156117"/>
                    </a:ext>
                  </a:extLst>
                </a:gridCol>
                <a:gridCol w="886118">
                  <a:extLst>
                    <a:ext uri="{9D8B030D-6E8A-4147-A177-3AD203B41FA5}">
                      <a16:colId xmlns:a16="http://schemas.microsoft.com/office/drawing/2014/main" val="3074359242"/>
                    </a:ext>
                  </a:extLst>
                </a:gridCol>
              </a:tblGrid>
              <a:tr h="175788">
                <a:tc>
                  <a:txBody>
                    <a:bodyPr/>
                    <a:lstStyle/>
                    <a:p>
                      <a:pPr>
                        <a:lnSpc>
                          <a:spcPct val="107000"/>
                        </a:lnSpc>
                      </a:pPr>
                      <a:r>
                        <a:rPr lang="en-GB" sz="1000" dirty="0">
                          <a:effectLst/>
                        </a:rPr>
                        <a:t>LIS Extension / Activity</a:t>
                      </a:r>
                      <a:endParaRPr lang="en-US" sz="1000" dirty="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Description</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Potential added value</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Comments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Time frame</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5985708"/>
                  </a:ext>
                </a:extLst>
              </a:tr>
              <a:tr h="127342">
                <a:tc>
                  <a:txBody>
                    <a:bodyPr/>
                    <a:lstStyle/>
                    <a:p>
                      <a:pPr>
                        <a:lnSpc>
                          <a:spcPct val="107000"/>
                        </a:lnSpc>
                      </a:pPr>
                      <a:r>
                        <a:rPr lang="en-GB" sz="1000" dirty="0">
                          <a:effectLst/>
                        </a:rPr>
                        <a:t>Dashboard</a:t>
                      </a:r>
                      <a:endParaRPr lang="en-US" sz="1000" dirty="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Modification of existing user interface</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Intuitive search experience and one-source solution</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Branding needs to be clarified (LIS or KMP)</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3913242"/>
                  </a:ext>
                </a:extLst>
              </a:tr>
              <a:tr h="191012">
                <a:tc>
                  <a:txBody>
                    <a:bodyPr/>
                    <a:lstStyle/>
                    <a:p>
                      <a:pPr>
                        <a:lnSpc>
                          <a:spcPct val="107000"/>
                        </a:lnSpc>
                      </a:pPr>
                      <a:r>
                        <a:rPr lang="en-GB" sz="1000">
                          <a:effectLst/>
                        </a:rPr>
                        <a:t>Map composer </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General map window with the possibility to add multiple layers with export option</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Creation of personalised thematic maps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2021290"/>
                  </a:ext>
                </a:extLst>
              </a:tr>
              <a:tr h="254682">
                <a:tc>
                  <a:txBody>
                    <a:bodyPr/>
                    <a:lstStyle/>
                    <a:p>
                      <a:pPr>
                        <a:lnSpc>
                          <a:spcPct val="107000"/>
                        </a:lnSpc>
                      </a:pPr>
                      <a:r>
                        <a:rPr lang="en-GB" sz="1000">
                          <a:effectLst/>
                        </a:rPr>
                        <a:t>eLibrary</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Full text search, preview, categorisation, links to other extensions of LIS (if applicable)</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Online access to relevant documents with abstracts in two languages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Does not include content development; upload through registered users and quality check by LIS committee/ PROLAC secretariat</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4100373"/>
                  </a:ext>
                </a:extLst>
              </a:tr>
              <a:tr h="382023">
                <a:tc>
                  <a:txBody>
                    <a:bodyPr/>
                    <a:lstStyle/>
                    <a:p>
                      <a:pPr>
                        <a:lnSpc>
                          <a:spcPct val="107000"/>
                        </a:lnSpc>
                      </a:pPr>
                      <a:r>
                        <a:rPr lang="en-GB" sz="1000">
                          <a:effectLst/>
                        </a:rPr>
                        <a:t>Project registry site / project mapping</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Project list with possibility to show map with delineation of project intervention zone; and categorisation according to sector or type of project (development, humanitarian and research projects)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Overview of projects and actors in the Lake Chad Region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Does not include content development; consider integration of information on implementation partners/agencies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4249567"/>
                  </a:ext>
                </a:extLst>
              </a:tr>
              <a:tr h="191012">
                <a:tc>
                  <a:txBody>
                    <a:bodyPr/>
                    <a:lstStyle/>
                    <a:p>
                      <a:pPr>
                        <a:lnSpc>
                          <a:spcPct val="107000"/>
                        </a:lnSpc>
                      </a:pPr>
                      <a:r>
                        <a:rPr lang="en-GB" sz="1000">
                          <a:effectLst/>
                        </a:rPr>
                        <a:t>Mailing lists</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Creation and management of mailing lists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Allows centralised diffusion of reports/newsletter/etc. to a predefined group of people</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Evaluated as very useful by LCBC</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3878729"/>
                  </a:ext>
                </a:extLst>
              </a:tr>
              <a:tr h="127342">
                <a:tc>
                  <a:txBody>
                    <a:bodyPr/>
                    <a:lstStyle/>
                    <a:p>
                      <a:pPr>
                        <a:lnSpc>
                          <a:spcPct val="107000"/>
                        </a:lnSpc>
                      </a:pPr>
                      <a:r>
                        <a:rPr lang="en-GB" sz="1000">
                          <a:effectLst/>
                        </a:rPr>
                        <a:t>Calendar</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Integrated online calendar that can be linked with other LIS extensions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Possibility to schedule events and remind LIS users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42809311"/>
                  </a:ext>
                </a:extLst>
              </a:tr>
              <a:tr h="318352">
                <a:tc>
                  <a:txBody>
                    <a:bodyPr/>
                    <a:lstStyle/>
                    <a:p>
                      <a:pPr>
                        <a:lnSpc>
                          <a:spcPct val="107000"/>
                        </a:lnSpc>
                      </a:pPr>
                      <a:r>
                        <a:rPr lang="en-GB" sz="1000">
                          <a:effectLst/>
                        </a:rPr>
                        <a:t>News section</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Tool to display news content (articles, announcements etc.) and inform about the regional coordination activities, organised under KMP</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Dissemination of relevant news items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Does not include content development; could be displayed just on landing page</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071074"/>
                  </a:ext>
                </a:extLst>
              </a:tr>
              <a:tr h="191012">
                <a:tc>
                  <a:txBody>
                    <a:bodyPr/>
                    <a:lstStyle/>
                    <a:p>
                      <a:pPr>
                        <a:lnSpc>
                          <a:spcPct val="107000"/>
                        </a:lnSpc>
                      </a:pPr>
                      <a:r>
                        <a:rPr lang="en-GB" sz="1000">
                          <a:effectLst/>
                        </a:rPr>
                        <a:t>Helpdesk</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Software aided issue tracking with multiple layered support – link to responsible experts/support staff</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Centralised user support</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Requires human resources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5775321"/>
                  </a:ext>
                </a:extLst>
              </a:tr>
              <a:tr h="191012">
                <a:tc>
                  <a:txBody>
                    <a:bodyPr/>
                    <a:lstStyle/>
                    <a:p>
                      <a:pPr>
                        <a:lnSpc>
                          <a:spcPct val="107000"/>
                        </a:lnSpc>
                      </a:pPr>
                      <a:r>
                        <a:rPr lang="en-GB" sz="1000">
                          <a:effectLst/>
                        </a:rPr>
                        <a:t>FAQ</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Information on frequently asked questions and issues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Quick possibility to address common service issues; enhancement of user experience with LIS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5896634"/>
                  </a:ext>
                </a:extLst>
              </a:tr>
              <a:tr h="191012">
                <a:tc>
                  <a:txBody>
                    <a:bodyPr/>
                    <a:lstStyle/>
                    <a:p>
                      <a:pPr>
                        <a:lnSpc>
                          <a:spcPct val="107000"/>
                        </a:lnSpc>
                      </a:pPr>
                      <a:r>
                        <a:rPr lang="en-GB" sz="1000">
                          <a:effectLst/>
                        </a:rPr>
                        <a:t>Online Help</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Topic-oriented, procedural or reference information based on user manual</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Context sensitive user support; minimizes need for face to face training session for external users</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22316840"/>
                  </a:ext>
                </a:extLst>
              </a:tr>
              <a:tr h="254682">
                <a:tc>
                  <a:txBody>
                    <a:bodyPr/>
                    <a:lstStyle/>
                    <a:p>
                      <a:pPr>
                        <a:lnSpc>
                          <a:spcPct val="107000"/>
                        </a:lnSpc>
                      </a:pPr>
                      <a:r>
                        <a:rPr lang="en-GB" sz="1000">
                          <a:effectLst/>
                        </a:rPr>
                        <a:t>Import of relevant datasets</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Development of individual data import function depending on attribute characteristics and its relations of a specific dataset</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Storage and access to multiple datasets in one centralised information system</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During the 1</a:t>
                      </a:r>
                      <a:r>
                        <a:rPr lang="en-GB" sz="1000" baseline="30000">
                          <a:effectLst/>
                        </a:rPr>
                        <a:t>st</a:t>
                      </a:r>
                      <a:r>
                        <a:rPr lang="en-GB" sz="1000">
                          <a:effectLst/>
                        </a:rPr>
                        <a:t> year integration of up to 5 datasets to the old LIS platform; from the 2</a:t>
                      </a:r>
                      <a:r>
                        <a:rPr lang="en-GB" sz="1000" baseline="30000">
                          <a:effectLst/>
                        </a:rPr>
                        <a:t>nd</a:t>
                      </a:r>
                      <a:r>
                        <a:rPr lang="en-GB" sz="1000">
                          <a:effectLst/>
                        </a:rPr>
                        <a:t> year onwards integration of new datasets (i.e. SIPRI)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1</a:t>
                      </a:r>
                      <a:r>
                        <a:rPr lang="en-GB" sz="1000" baseline="30000">
                          <a:effectLst/>
                        </a:rPr>
                        <a:t>st</a:t>
                      </a:r>
                      <a:r>
                        <a:rPr lang="en-GB" sz="1000">
                          <a:effectLst/>
                        </a:rPr>
                        <a:t> to 5</a:t>
                      </a:r>
                      <a:r>
                        <a:rPr lang="en-GB" sz="1000" baseline="30000">
                          <a:effectLst/>
                        </a:rPr>
                        <a:t>th</a:t>
                      </a:r>
                      <a:r>
                        <a:rPr lang="en-GB" sz="1000">
                          <a:effectLst/>
                        </a:rPr>
                        <a:t> year</a:t>
                      </a:r>
                      <a:endParaRPr lang="en-US" sz="10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3002109"/>
                  </a:ext>
                </a:extLst>
              </a:tr>
              <a:tr h="127342">
                <a:tc>
                  <a:txBody>
                    <a:bodyPr/>
                    <a:lstStyle/>
                    <a:p>
                      <a:pPr>
                        <a:lnSpc>
                          <a:spcPct val="107000"/>
                        </a:lnSpc>
                      </a:pPr>
                      <a:r>
                        <a:rPr lang="en-GB" sz="1000">
                          <a:effectLst/>
                        </a:rPr>
                        <a:t>Reports</a:t>
                      </a:r>
                      <a:endParaRPr lang="en-US" sz="1000">
                        <a:effectLst/>
                        <a:latin typeface="Calibri" panose="020F0502020204030204" pitchFamily="34" charset="0"/>
                        <a:cs typeface="Times New Roman" panose="02020603050405020304" pitchFamily="18" charset="0"/>
                      </a:endParaRPr>
                    </a:p>
                  </a:txBody>
                  <a:tcPr marL="31154" marR="31154" marT="15577" marB="15577"/>
                </a:tc>
                <a:tc>
                  <a:txBody>
                    <a:bodyPr/>
                    <a:lstStyle/>
                    <a:p>
                      <a:pPr>
                        <a:lnSpc>
                          <a:spcPct val="107000"/>
                        </a:lnSpc>
                      </a:pPr>
                      <a:r>
                        <a:rPr lang="en-GB" sz="1000">
                          <a:effectLst/>
                        </a:rPr>
                        <a:t>Output of data/information in form of excel or pdf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Export of edited data/information stored in the LIS </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a:effectLst/>
                        </a:rPr>
                        <a:t>Identification and specification of data outputs and format for communication</a:t>
                      </a:r>
                      <a:endParaRPr lang="en-US" sz="10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dirty="0">
                          <a:effectLst/>
                        </a:rPr>
                        <a:t>1</a:t>
                      </a:r>
                      <a:r>
                        <a:rPr lang="en-GB" sz="1000" baseline="30000" dirty="0">
                          <a:effectLst/>
                        </a:rPr>
                        <a:t>st</a:t>
                      </a:r>
                      <a:r>
                        <a:rPr lang="en-GB" sz="1000" dirty="0">
                          <a:effectLst/>
                        </a:rPr>
                        <a:t> to 5</a:t>
                      </a:r>
                      <a:r>
                        <a:rPr lang="en-GB" sz="1000" baseline="30000" dirty="0">
                          <a:effectLst/>
                        </a:rPr>
                        <a:t>th</a:t>
                      </a:r>
                      <a:r>
                        <a:rPr lang="en-GB" sz="1000" dirty="0">
                          <a:effectLst/>
                        </a:rPr>
                        <a:t> year</a:t>
                      </a:r>
                      <a:endParaRPr lang="en-US" sz="1000"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52463220"/>
                  </a:ext>
                </a:extLst>
              </a:tr>
            </a:tbl>
          </a:graphicData>
        </a:graphic>
      </p:graphicFrame>
    </p:spTree>
    <p:extLst>
      <p:ext uri="{BB962C8B-B14F-4D97-AF65-F5344CB8AC3E}">
        <p14:creationId xmlns:p14="http://schemas.microsoft.com/office/powerpoint/2010/main" val="104616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28" y="172357"/>
            <a:ext cx="11210470" cy="742044"/>
          </a:xfrm>
        </p:spPr>
        <p:txBody>
          <a:bodyPr>
            <a:normAutofit/>
          </a:bodyPr>
          <a:lstStyle/>
          <a:p>
            <a:r>
              <a:rPr lang="en-US" sz="2800" i="1" dirty="0"/>
              <a:t>Timeline …</a:t>
            </a:r>
          </a:p>
        </p:txBody>
      </p:sp>
      <p:sp>
        <p:nvSpPr>
          <p:cNvPr id="3" name="Date Placeholder 2"/>
          <p:cNvSpPr>
            <a:spLocks noGrp="1"/>
          </p:cNvSpPr>
          <p:nvPr>
            <p:ph type="dt" sz="half" idx="10"/>
          </p:nvPr>
        </p:nvSpPr>
        <p:spPr/>
        <p:txBody>
          <a:bodyPr/>
          <a:lstStyle/>
          <a:p>
            <a:fld id="{88BF566B-A6F8-4142-9FD9-D62ED6D17C4A}" type="datetime5">
              <a:rPr lang="en-US" smtClean="0"/>
              <a:t>15-May-23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50513647"/>
              </p:ext>
            </p:extLst>
          </p:nvPr>
        </p:nvGraphicFramePr>
        <p:xfrm>
          <a:off x="221382" y="1228433"/>
          <a:ext cx="10818796" cy="4739230"/>
        </p:xfrm>
        <a:graphic>
          <a:graphicData uri="http://schemas.openxmlformats.org/drawingml/2006/table">
            <a:tbl>
              <a:tblPr firstRow="1" bandRow="1">
                <a:tableStyleId>{5C22544A-7EE6-4342-B048-85BDC9FD1C3A}</a:tableStyleId>
              </a:tblPr>
              <a:tblGrid>
                <a:gridCol w="1493474">
                  <a:extLst>
                    <a:ext uri="{9D8B030D-6E8A-4147-A177-3AD203B41FA5}">
                      <a16:colId xmlns:a16="http://schemas.microsoft.com/office/drawing/2014/main" val="3968297816"/>
                    </a:ext>
                  </a:extLst>
                </a:gridCol>
                <a:gridCol w="2488617">
                  <a:extLst>
                    <a:ext uri="{9D8B030D-6E8A-4147-A177-3AD203B41FA5}">
                      <a16:colId xmlns:a16="http://schemas.microsoft.com/office/drawing/2014/main" val="3449788177"/>
                    </a:ext>
                  </a:extLst>
                </a:gridCol>
                <a:gridCol w="2977873">
                  <a:extLst>
                    <a:ext uri="{9D8B030D-6E8A-4147-A177-3AD203B41FA5}">
                      <a16:colId xmlns:a16="http://schemas.microsoft.com/office/drawing/2014/main" val="239601351"/>
                    </a:ext>
                  </a:extLst>
                </a:gridCol>
                <a:gridCol w="2679933">
                  <a:extLst>
                    <a:ext uri="{9D8B030D-6E8A-4147-A177-3AD203B41FA5}">
                      <a16:colId xmlns:a16="http://schemas.microsoft.com/office/drawing/2014/main" val="33252424"/>
                    </a:ext>
                  </a:extLst>
                </a:gridCol>
                <a:gridCol w="1178899">
                  <a:extLst>
                    <a:ext uri="{9D8B030D-6E8A-4147-A177-3AD203B41FA5}">
                      <a16:colId xmlns:a16="http://schemas.microsoft.com/office/drawing/2014/main" val="2812725225"/>
                    </a:ext>
                  </a:extLst>
                </a:gridCol>
              </a:tblGrid>
              <a:tr h="357519">
                <a:tc>
                  <a:txBody>
                    <a:bodyPr/>
                    <a:lstStyle/>
                    <a:p>
                      <a:pPr>
                        <a:lnSpc>
                          <a:spcPct val="107000"/>
                        </a:lnSpc>
                      </a:pPr>
                      <a:r>
                        <a:rPr lang="en-GB" sz="800">
                          <a:effectLst/>
                        </a:rPr>
                        <a:t>Software service maintenance </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Regular troubleshooting of LIS system and bug fixing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Permanent operability of LIS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1</a:t>
                      </a:r>
                      <a:r>
                        <a:rPr lang="en-GB" sz="800" baseline="30000">
                          <a:effectLst/>
                        </a:rPr>
                        <a:t>st</a:t>
                      </a:r>
                      <a:r>
                        <a:rPr lang="en-GB" sz="800">
                          <a:effectLst/>
                        </a:rPr>
                        <a:t> to 5</a:t>
                      </a:r>
                      <a:r>
                        <a:rPr lang="en-GB" sz="800" baseline="30000">
                          <a:effectLst/>
                        </a:rPr>
                        <a:t>th</a:t>
                      </a:r>
                      <a:r>
                        <a:rPr lang="en-GB" sz="800">
                          <a:effectLst/>
                        </a:rPr>
                        <a:t> year</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0639463"/>
                  </a:ext>
                </a:extLst>
              </a:tr>
              <a:tr h="796675">
                <a:tc>
                  <a:txBody>
                    <a:bodyPr/>
                    <a:lstStyle/>
                    <a:p>
                      <a:pPr>
                        <a:lnSpc>
                          <a:spcPct val="107000"/>
                        </a:lnSpc>
                      </a:pPr>
                      <a:r>
                        <a:rPr lang="en-GB" sz="800">
                          <a:effectLst/>
                        </a:rPr>
                        <a:t>Flexible software development position </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Pool of software development days to respond to arising development needs from the client / to react to updates of imported datasets (new requirements, formats, preconditions)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Fast development of extensions unforeseen at the begin of the assignment</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Needs and further development will be defined during project implementation in close consultation with the client</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1</a:t>
                      </a:r>
                      <a:r>
                        <a:rPr lang="en-GB" sz="800" baseline="30000">
                          <a:effectLst/>
                        </a:rPr>
                        <a:t> st</a:t>
                      </a:r>
                      <a:r>
                        <a:rPr lang="en-GB" sz="800">
                          <a:effectLst/>
                        </a:rPr>
                        <a:t> to 5</a:t>
                      </a:r>
                      <a:r>
                        <a:rPr lang="en-GB" sz="800" baseline="30000">
                          <a:effectLst/>
                        </a:rPr>
                        <a:t>th</a:t>
                      </a:r>
                      <a:r>
                        <a:rPr lang="en-GB" sz="800">
                          <a:effectLst/>
                        </a:rPr>
                        <a:t> year</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4798752"/>
                  </a:ext>
                </a:extLst>
              </a:tr>
              <a:tr h="663895">
                <a:tc>
                  <a:txBody>
                    <a:bodyPr/>
                    <a:lstStyle/>
                    <a:p>
                      <a:pPr>
                        <a:lnSpc>
                          <a:spcPct val="107000"/>
                        </a:lnSpc>
                      </a:pPr>
                      <a:r>
                        <a:rPr lang="en-GB" sz="800">
                          <a:effectLst/>
                        </a:rPr>
                        <a:t>Capacity Development</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Trainings on specific LIS extensions; Training of trainers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Enabling more people to effectively use LIS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Training on LIS and new functionalities for: Members of PROLAC secretariat</a:t>
                      </a:r>
                      <a:endParaRPr lang="en-US" sz="800">
                        <a:effectLst/>
                      </a:endParaRPr>
                    </a:p>
                    <a:p>
                      <a:pPr>
                        <a:lnSpc>
                          <a:spcPct val="107000"/>
                        </a:lnSpc>
                      </a:pPr>
                      <a:r>
                        <a:rPr lang="en-GB" sz="800">
                          <a:effectLst/>
                        </a:rPr>
                        <a:t>Members of LIS committee (ToT); Trainings on data protection / regulation.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1</a:t>
                      </a:r>
                      <a:r>
                        <a:rPr lang="en-GB" sz="800" baseline="30000">
                          <a:effectLst/>
                        </a:rPr>
                        <a:t>st</a:t>
                      </a:r>
                      <a:r>
                        <a:rPr lang="en-GB" sz="800">
                          <a:effectLst/>
                        </a:rPr>
                        <a:t> to 5</a:t>
                      </a:r>
                      <a:r>
                        <a:rPr lang="en-GB" sz="800" baseline="30000">
                          <a:effectLst/>
                        </a:rPr>
                        <a:t>th</a:t>
                      </a:r>
                      <a:r>
                        <a:rPr lang="en-GB" sz="800">
                          <a:effectLst/>
                        </a:rPr>
                        <a:t> year</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37746272"/>
                  </a:ext>
                </a:extLst>
              </a:tr>
              <a:tr h="398337">
                <a:tc>
                  <a:txBody>
                    <a:bodyPr/>
                    <a:lstStyle/>
                    <a:p>
                      <a:pPr>
                        <a:lnSpc>
                          <a:spcPct val="107000"/>
                        </a:lnSpc>
                      </a:pPr>
                      <a:r>
                        <a:rPr lang="en-GB" sz="800">
                          <a:effectLst/>
                        </a:rPr>
                        <a:t>Project Management</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Continuous backstopping support; regular missions to the host of the data center</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Quality assurance for the global software development and performance and communication with the client and donor</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1</a:t>
                      </a:r>
                      <a:r>
                        <a:rPr lang="en-GB" sz="800" baseline="30000">
                          <a:effectLst/>
                        </a:rPr>
                        <a:t>st</a:t>
                      </a:r>
                      <a:r>
                        <a:rPr lang="en-GB" sz="800">
                          <a:effectLst/>
                        </a:rPr>
                        <a:t> to 5</a:t>
                      </a:r>
                      <a:r>
                        <a:rPr lang="en-GB" sz="800" baseline="30000">
                          <a:effectLst/>
                        </a:rPr>
                        <a:t>th</a:t>
                      </a:r>
                      <a:r>
                        <a:rPr lang="en-GB" sz="800">
                          <a:effectLst/>
                        </a:rPr>
                        <a:t> year</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5629045"/>
                  </a:ext>
                </a:extLst>
              </a:tr>
              <a:tr h="398337">
                <a:tc>
                  <a:txBody>
                    <a:bodyPr/>
                    <a:lstStyle/>
                    <a:p>
                      <a:pPr>
                        <a:lnSpc>
                          <a:spcPct val="107000"/>
                        </a:lnSpc>
                      </a:pPr>
                      <a:r>
                        <a:rPr lang="en-GB" sz="800">
                          <a:effectLst/>
                        </a:rPr>
                        <a:t>Feedback buttons</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Small button on each sub-site with possibility to provide direct feedback on user experience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Feedback for software developers and system administrators </a:t>
                      </a:r>
                      <a:endParaRPr lang="en-US" sz="800">
                        <a:effectLst/>
                      </a:endParaRPr>
                    </a:p>
                    <a:p>
                      <a:pPr>
                        <a:lnSpc>
                          <a:spcPct val="107000"/>
                        </a:lnSpc>
                      </a:pPr>
                      <a:r>
                        <a:rPr lang="en-GB" sz="800">
                          <a:effectLst/>
                        </a:rPr>
                        <a:t>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No immediate response for user</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Optional</a:t>
                      </a:r>
                      <a:endParaRPr lang="en-US" sz="800">
                        <a:effectLst/>
                      </a:endParaRPr>
                    </a:p>
                    <a:p>
                      <a:pPr>
                        <a:lnSpc>
                          <a:spcPct val="107000"/>
                        </a:lnSpc>
                      </a:pPr>
                      <a:r>
                        <a:rPr lang="en-GB" sz="800">
                          <a:effectLst/>
                        </a:rPr>
                        <a:t>(2</a:t>
                      </a:r>
                      <a:r>
                        <a:rPr lang="en-GB" sz="800" baseline="30000">
                          <a:effectLst/>
                        </a:rPr>
                        <a:t>nd</a:t>
                      </a:r>
                      <a:r>
                        <a:rPr lang="en-GB" sz="800">
                          <a:effectLst/>
                        </a:rPr>
                        <a:t> year) </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6552991"/>
                  </a:ext>
                </a:extLst>
              </a:tr>
              <a:tr h="796675">
                <a:tc>
                  <a:txBody>
                    <a:bodyPr/>
                    <a:lstStyle/>
                    <a:p>
                      <a:pPr>
                        <a:lnSpc>
                          <a:spcPct val="107000"/>
                        </a:lnSpc>
                      </a:pPr>
                      <a:r>
                        <a:rPr lang="en-GB" sz="800">
                          <a:effectLst/>
                        </a:rPr>
                        <a:t>eLearning</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Course management, creation of learning areas, assignments of roles, teachers and students and feedback option for teachers and trainees (Q&amp;A) available for download</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Online access to learning material</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Does not include content development; does not include live training sessions; low priority for 1st year due to lack of training material available; Proposition: foster partnerships with Universities for content development</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Optional </a:t>
                      </a:r>
                      <a:endParaRPr lang="en-US" sz="800">
                        <a:effectLst/>
                      </a:endParaRPr>
                    </a:p>
                    <a:p>
                      <a:pPr>
                        <a:lnSpc>
                          <a:spcPct val="107000"/>
                        </a:lnSpc>
                      </a:pPr>
                      <a:r>
                        <a:rPr lang="en-GB" sz="800">
                          <a:effectLst/>
                        </a:rPr>
                        <a:t>(3</a:t>
                      </a:r>
                      <a:r>
                        <a:rPr lang="en-GB" sz="800" baseline="30000">
                          <a:effectLst/>
                        </a:rPr>
                        <a:t>rd</a:t>
                      </a:r>
                      <a:r>
                        <a:rPr lang="en-GB" sz="800">
                          <a:effectLst/>
                        </a:rPr>
                        <a:t> to 4</a:t>
                      </a:r>
                      <a:r>
                        <a:rPr lang="en-GB" sz="800" baseline="30000">
                          <a:effectLst/>
                        </a:rPr>
                        <a:t>th</a:t>
                      </a:r>
                      <a:r>
                        <a:rPr lang="en-GB" sz="800">
                          <a:effectLst/>
                        </a:rPr>
                        <a:t> year)</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016625"/>
                  </a:ext>
                </a:extLst>
              </a:tr>
              <a:tr h="531117">
                <a:tc>
                  <a:txBody>
                    <a:bodyPr/>
                    <a:lstStyle/>
                    <a:p>
                      <a:pPr>
                        <a:lnSpc>
                          <a:spcPct val="107000"/>
                        </a:lnSpc>
                      </a:pPr>
                      <a:r>
                        <a:rPr lang="en-GB" sz="800">
                          <a:effectLst/>
                        </a:rPr>
                        <a:t>Discussion Board / Forum</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Tree structured discussion board with messages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Possibility to post comments to a certain topic</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Requires staff for moderation of the forum (not included); guided themes / topics (i.e. pillars of regional strategy); utility evaluated low</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Optional </a:t>
                      </a:r>
                      <a:endParaRPr lang="en-US" sz="800">
                        <a:effectLst/>
                      </a:endParaRPr>
                    </a:p>
                    <a:p>
                      <a:pPr>
                        <a:lnSpc>
                          <a:spcPct val="107000"/>
                        </a:lnSpc>
                      </a:pPr>
                      <a:r>
                        <a:rPr lang="en-GB" sz="800">
                          <a:effectLst/>
                        </a:rPr>
                        <a:t> </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9178776"/>
                  </a:ext>
                </a:extLst>
              </a:tr>
              <a:tr h="265558">
                <a:tc>
                  <a:txBody>
                    <a:bodyPr/>
                    <a:lstStyle/>
                    <a:p>
                      <a:pPr>
                        <a:lnSpc>
                          <a:spcPct val="107000"/>
                        </a:lnSpc>
                      </a:pPr>
                      <a:r>
                        <a:rPr lang="en-GB" sz="800">
                          <a:effectLst/>
                        </a:rPr>
                        <a:t>Manual</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User manual in PDF format (FR and EN)</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Comprehensive written guide and associated images.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Optional</a:t>
                      </a:r>
                      <a:endParaRPr lang="en-US" sz="8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20384562"/>
                  </a:ext>
                </a:extLst>
              </a:tr>
              <a:tr h="531117">
                <a:tc>
                  <a:txBody>
                    <a:bodyPr/>
                    <a:lstStyle/>
                    <a:p>
                      <a:pPr>
                        <a:lnSpc>
                          <a:spcPct val="107000"/>
                        </a:lnSpc>
                      </a:pPr>
                      <a:r>
                        <a:rPr lang="en-GB" sz="800">
                          <a:effectLst/>
                        </a:rPr>
                        <a:t>Offline distributions </a:t>
                      </a:r>
                      <a:endParaRPr lang="en-US" sz="800">
                        <a:effectLst/>
                        <a:latin typeface="Calibri" panose="020F0502020204030204" pitchFamily="34" charset="0"/>
                        <a:cs typeface="Times New Roman" panose="02020603050405020304" pitchFamily="18" charset="0"/>
                      </a:endParaRPr>
                    </a:p>
                  </a:txBody>
                  <a:tcPr marL="68615" marR="68615" marT="34308" marB="34308"/>
                </a:tc>
                <a:tc>
                  <a:txBody>
                    <a:bodyPr/>
                    <a:lstStyle/>
                    <a:p>
                      <a:pPr>
                        <a:lnSpc>
                          <a:spcPct val="107000"/>
                        </a:lnSpc>
                      </a:pPr>
                      <a:r>
                        <a:rPr lang="en-GB" sz="800">
                          <a:effectLst/>
                        </a:rPr>
                        <a:t>Installation of local server with user interfaces with local updates of LIS on a regular basis (i.e. each 6 months)</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Access to LIS content in remote locations for users with no or weak internet access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a:effectLst/>
                        </a:rPr>
                        <a:t>Data protection / security not guaranteed; except NDJ no challenge with internet; not recommended </a:t>
                      </a:r>
                      <a:endParaRPr lang="en-US" sz="800">
                        <a:effectLst/>
                        <a:latin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800" dirty="0">
                          <a:effectLst/>
                        </a:rPr>
                        <a:t>Optional </a:t>
                      </a:r>
                      <a:endParaRPr lang="en-US" sz="800"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1331259"/>
                  </a:ext>
                </a:extLst>
              </a:tr>
            </a:tbl>
          </a:graphicData>
        </a:graphic>
      </p:graphicFrame>
      <p:sp>
        <p:nvSpPr>
          <p:cNvPr id="6" name="Rectangle 1"/>
          <p:cNvSpPr>
            <a:spLocks noChangeArrowheads="1"/>
          </p:cNvSpPr>
          <p:nvPr/>
        </p:nvSpPr>
        <p:spPr bwMode="auto">
          <a:xfrm>
            <a:off x="-720029" y="1228673"/>
            <a:ext cx="193485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557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82804"/>
            <a:ext cx="8325852" cy="706348"/>
          </a:xfrm>
        </p:spPr>
        <p:txBody>
          <a:bodyPr>
            <a:noAutofit/>
          </a:bodyPr>
          <a:lstStyle/>
          <a:p>
            <a:r>
              <a:rPr lang="en-US" sz="4000" b="1" dirty="0"/>
              <a:t>Relevant Stakeholders</a:t>
            </a:r>
          </a:p>
        </p:txBody>
      </p:sp>
      <p:sp>
        <p:nvSpPr>
          <p:cNvPr id="4" name="Text Placeholder 3"/>
          <p:cNvSpPr>
            <a:spLocks noGrp="1"/>
          </p:cNvSpPr>
          <p:nvPr>
            <p:ph type="body" sz="half" idx="2"/>
          </p:nvPr>
        </p:nvSpPr>
        <p:spPr>
          <a:xfrm>
            <a:off x="240632" y="1257299"/>
            <a:ext cx="11020926" cy="4950996"/>
          </a:xfrm>
        </p:spPr>
        <p:txBody>
          <a:bodyPr>
            <a:normAutofit/>
          </a:bodyPr>
          <a:lstStyle/>
          <a:p>
            <a:pPr marL="342900" indent="-342900">
              <a:buFont typeface="Wingdings" panose="05000000000000000000" pitchFamily="2" charset="2"/>
              <a:buChar char="§"/>
            </a:pPr>
            <a:r>
              <a:rPr lang="en-US" sz="2400" dirty="0"/>
              <a:t>Lake Chad Basin Commission</a:t>
            </a:r>
          </a:p>
          <a:p>
            <a:pPr marL="342900" indent="-342900">
              <a:buFont typeface="Wingdings" panose="05000000000000000000" pitchFamily="2" charset="2"/>
              <a:buChar char="§"/>
            </a:pPr>
            <a:r>
              <a:rPr lang="en-US" sz="2400" dirty="0"/>
              <a:t>Central governments</a:t>
            </a:r>
          </a:p>
          <a:p>
            <a:pPr marL="342900" indent="-342900">
              <a:buFont typeface="Wingdings" panose="05000000000000000000" pitchFamily="2" charset="2"/>
              <a:buChar char="§"/>
            </a:pPr>
            <a:r>
              <a:rPr lang="en-US" sz="2400" dirty="0"/>
              <a:t>Local governments</a:t>
            </a:r>
          </a:p>
          <a:p>
            <a:pPr marL="342900" indent="-342900">
              <a:buFont typeface="Wingdings" panose="05000000000000000000" pitchFamily="2" charset="2"/>
              <a:buChar char="§"/>
            </a:pPr>
            <a:r>
              <a:rPr lang="en-US" sz="2400" dirty="0"/>
              <a:t>Universities, </a:t>
            </a:r>
            <a:r>
              <a:rPr lang="en-US" sz="2400" dirty="0" err="1"/>
              <a:t>thinktanks</a:t>
            </a:r>
            <a:r>
              <a:rPr lang="en-US" sz="2400" dirty="0"/>
              <a:t>, and researchers </a:t>
            </a:r>
          </a:p>
          <a:p>
            <a:pPr marL="342900" indent="-342900">
              <a:buFont typeface="Wingdings" panose="05000000000000000000" pitchFamily="2" charset="2"/>
              <a:buChar char="§"/>
            </a:pPr>
            <a:r>
              <a:rPr lang="en-US" sz="2400" dirty="0"/>
              <a:t>Development Partners</a:t>
            </a:r>
          </a:p>
          <a:p>
            <a:pPr marL="342900" indent="-342900">
              <a:buFont typeface="Wingdings" panose="05000000000000000000" pitchFamily="2" charset="2"/>
              <a:buChar char="§"/>
            </a:pPr>
            <a:r>
              <a:rPr lang="en-US" sz="2400" dirty="0"/>
              <a:t>Regional Organizations</a:t>
            </a:r>
          </a:p>
          <a:p>
            <a:pPr marL="342900" indent="-342900">
              <a:buFont typeface="Wingdings" panose="05000000000000000000" pitchFamily="2" charset="2"/>
              <a:buChar char="§"/>
            </a:pPr>
            <a:r>
              <a:rPr lang="en-US" sz="2400" dirty="0"/>
              <a:t>NGOs &amp; CSOs</a:t>
            </a:r>
          </a:p>
          <a:p>
            <a:pPr marL="342900" indent="-342900">
              <a:buFont typeface="Wingdings" panose="05000000000000000000" pitchFamily="2" charset="2"/>
              <a:buChar char="§"/>
            </a:pPr>
            <a:r>
              <a:rPr lang="en-US" sz="2400" dirty="0"/>
              <a:t>Lake Chad communities</a:t>
            </a:r>
          </a:p>
          <a:p>
            <a:pPr marL="342900" indent="-342900">
              <a:buFont typeface="Wingdings" panose="05000000000000000000" pitchFamily="2" charset="2"/>
              <a:buChar char="§"/>
            </a:pPr>
            <a:r>
              <a:rPr lang="en-US" sz="2400" dirty="0"/>
              <a:t>The public</a:t>
            </a:r>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Tree>
    <p:extLst>
      <p:ext uri="{BB962C8B-B14F-4D97-AF65-F5344CB8AC3E}">
        <p14:creationId xmlns:p14="http://schemas.microsoft.com/office/powerpoint/2010/main" val="380723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grpSp>
        <p:nvGrpSpPr>
          <p:cNvPr id="15" name="Group 14"/>
          <p:cNvGrpSpPr/>
          <p:nvPr/>
        </p:nvGrpSpPr>
        <p:grpSpPr>
          <a:xfrm>
            <a:off x="139634" y="575034"/>
            <a:ext cx="10136813" cy="5154177"/>
            <a:chOff x="239330" y="141070"/>
            <a:chExt cx="11971379" cy="6410433"/>
          </a:xfrm>
        </p:grpSpPr>
        <p:sp>
          <p:nvSpPr>
            <p:cNvPr id="8" name="Title 1">
              <a:extLst>
                <a:ext uri="{FF2B5EF4-FFF2-40B4-BE49-F238E27FC236}">
                  <a16:creationId xmlns:a16="http://schemas.microsoft.com/office/drawing/2014/main" id="{51BD1E77-F1FF-CD41-86E2-C791ED5566F1}"/>
                </a:ext>
              </a:extLst>
            </p:cNvPr>
            <p:cNvSpPr txBox="1">
              <a:spLocks/>
            </p:cNvSpPr>
            <p:nvPr/>
          </p:nvSpPr>
          <p:spPr>
            <a:xfrm>
              <a:off x="239330" y="141070"/>
              <a:ext cx="11360800" cy="63479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Montserrat" pitchFamily="2" charset="77"/>
                </a:rPr>
                <a:t>Governance Structure (Adapted from AHT Report) </a:t>
              </a:r>
            </a:p>
          </p:txBody>
        </p:sp>
        <p:pic>
          <p:nvPicPr>
            <p:cNvPr id="9" name="Picture 8">
              <a:extLst>
                <a:ext uri="{FF2B5EF4-FFF2-40B4-BE49-F238E27FC236}">
                  <a16:creationId xmlns:a16="http://schemas.microsoft.com/office/drawing/2014/main" id="{10CA0E85-6B6A-41A9-BA59-440A7B1655F8}"/>
                </a:ext>
              </a:extLst>
            </p:cNvPr>
            <p:cNvPicPr>
              <a:picLocks noChangeAspect="1"/>
            </p:cNvPicPr>
            <p:nvPr/>
          </p:nvPicPr>
          <p:blipFill>
            <a:blip r:embed="rId2"/>
            <a:stretch>
              <a:fillRect/>
            </a:stretch>
          </p:blipFill>
          <p:spPr>
            <a:xfrm>
              <a:off x="1153835" y="904156"/>
              <a:ext cx="6625160" cy="5647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AE2883CB-C164-4C31-8A23-F5B24B5AFFB5}"/>
                </a:ext>
              </a:extLst>
            </p:cNvPr>
            <p:cNvSpPr/>
            <p:nvPr/>
          </p:nvSpPr>
          <p:spPr>
            <a:xfrm>
              <a:off x="4868780" y="1806029"/>
              <a:ext cx="2705623" cy="139038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2DFD5-5449-4F82-880D-EA6C67E61834}"/>
                </a:ext>
              </a:extLst>
            </p:cNvPr>
            <p:cNvSpPr txBox="1"/>
            <p:nvPr/>
          </p:nvSpPr>
          <p:spPr>
            <a:xfrm>
              <a:off x="8133346" y="794049"/>
              <a:ext cx="4058653" cy="10335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t>To provide overall strategic oversight for PROLAC</a:t>
              </a:r>
            </a:p>
            <a:p>
              <a:r>
                <a:rPr lang="en-US" sz="1200" i="1" dirty="0">
                  <a:solidFill>
                    <a:schemeClr val="tx1"/>
                  </a:solidFill>
                </a:rPr>
                <a:t>– LCBC + Member State National Steering Committee</a:t>
              </a:r>
            </a:p>
          </p:txBody>
        </p:sp>
        <p:sp>
          <p:nvSpPr>
            <p:cNvPr id="12" name="Arrow: Right 14">
              <a:extLst>
                <a:ext uri="{FF2B5EF4-FFF2-40B4-BE49-F238E27FC236}">
                  <a16:creationId xmlns:a16="http://schemas.microsoft.com/office/drawing/2014/main" id="{DEAEE361-628D-4F30-9A85-6D0248F2013C}"/>
                </a:ext>
              </a:extLst>
            </p:cNvPr>
            <p:cNvSpPr/>
            <p:nvPr/>
          </p:nvSpPr>
          <p:spPr>
            <a:xfrm>
              <a:off x="7611821" y="1084258"/>
              <a:ext cx="521525" cy="287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56982D-2BB7-4063-9E09-D8AB1274C406}"/>
                </a:ext>
              </a:extLst>
            </p:cNvPr>
            <p:cNvSpPr txBox="1"/>
            <p:nvPr/>
          </p:nvSpPr>
          <p:spPr>
            <a:xfrm>
              <a:off x="8152056" y="2064630"/>
              <a:ext cx="4058653" cy="12249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100" b="1" dirty="0"/>
                <a:t>To manage overall coordination, including both: </a:t>
              </a:r>
            </a:p>
            <a:p>
              <a:pPr marL="285750" indent="-285750">
                <a:buFontTx/>
                <a:buChar char="-"/>
              </a:pPr>
              <a:r>
                <a:rPr lang="en-US" sz="1100" i="1" dirty="0"/>
                <a:t>Data center (LIS)</a:t>
              </a:r>
            </a:p>
            <a:p>
              <a:pPr marL="285750" indent="-285750">
                <a:buFontTx/>
                <a:buChar char="-"/>
              </a:pPr>
              <a:r>
                <a:rPr lang="en-US" sz="1100" i="1" dirty="0"/>
                <a:t>Political dialogue, partnerships and regional coordination</a:t>
              </a:r>
            </a:p>
            <a:p>
              <a:pPr marL="285750" indent="-285750">
                <a:buFontTx/>
                <a:buChar char="-"/>
              </a:pPr>
              <a:r>
                <a:rPr lang="en-US" sz="1200" i="1" dirty="0"/>
                <a:t>(see staffing for LCBC in next page)</a:t>
              </a:r>
            </a:p>
          </p:txBody>
        </p:sp>
        <p:sp>
          <p:nvSpPr>
            <p:cNvPr id="14" name="TextBox 13">
              <a:extLst>
                <a:ext uri="{FF2B5EF4-FFF2-40B4-BE49-F238E27FC236}">
                  <a16:creationId xmlns:a16="http://schemas.microsoft.com/office/drawing/2014/main" id="{ECE85045-C13F-4828-ACA6-938FB6D721AA}"/>
                </a:ext>
              </a:extLst>
            </p:cNvPr>
            <p:cNvSpPr txBox="1"/>
            <p:nvPr/>
          </p:nvSpPr>
          <p:spPr>
            <a:xfrm>
              <a:off x="8191564" y="3460297"/>
              <a:ext cx="4000436" cy="103354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dirty="0"/>
                <a:t>To manage day-to-day operation &amp; management of data center</a:t>
              </a:r>
            </a:p>
            <a:p>
              <a:r>
                <a:rPr lang="en-US" sz="1200" i="1" dirty="0"/>
                <a:t>- Includes existing 10 LCBC staff (with content managers responsible for specific themes) </a:t>
              </a:r>
              <a:endParaRPr lang="en-US" sz="1200" b="1" dirty="0"/>
            </a:p>
          </p:txBody>
        </p:sp>
      </p:grpSp>
      <p:sp>
        <p:nvSpPr>
          <p:cNvPr id="16" name="Arrow: Right 17">
            <a:extLst>
              <a:ext uri="{FF2B5EF4-FFF2-40B4-BE49-F238E27FC236}">
                <a16:creationId xmlns:a16="http://schemas.microsoft.com/office/drawing/2014/main" id="{AA73E9D7-5C17-4966-B6AB-2F85382BB61E}"/>
              </a:ext>
            </a:extLst>
          </p:cNvPr>
          <p:cNvSpPr/>
          <p:nvPr/>
        </p:nvSpPr>
        <p:spPr>
          <a:xfrm>
            <a:off x="6257698" y="2866553"/>
            <a:ext cx="582068" cy="165071"/>
          </a:xfrm>
          <a:prstGeom prst="rightArrow">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7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grpSp>
        <p:nvGrpSpPr>
          <p:cNvPr id="80" name="Group 79"/>
          <p:cNvGrpSpPr/>
          <p:nvPr/>
        </p:nvGrpSpPr>
        <p:grpSpPr>
          <a:xfrm>
            <a:off x="149050" y="132964"/>
            <a:ext cx="11893899" cy="6592072"/>
            <a:chOff x="149050" y="132964"/>
            <a:chExt cx="11893899" cy="6592072"/>
          </a:xfrm>
        </p:grpSpPr>
        <p:sp>
          <p:nvSpPr>
            <p:cNvPr id="7" name="Title 1">
              <a:extLst>
                <a:ext uri="{FF2B5EF4-FFF2-40B4-BE49-F238E27FC236}">
                  <a16:creationId xmlns:a16="http://schemas.microsoft.com/office/drawing/2014/main" id="{1884DD52-D938-B44B-A64F-0CF892E67523}"/>
                </a:ext>
              </a:extLst>
            </p:cNvPr>
            <p:cNvSpPr txBox="1">
              <a:spLocks/>
            </p:cNvSpPr>
            <p:nvPr/>
          </p:nvSpPr>
          <p:spPr>
            <a:xfrm>
              <a:off x="314906" y="132964"/>
              <a:ext cx="11360800" cy="51098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chemeClr val="tx1">
                      <a:lumMod val="65000"/>
                      <a:lumOff val="35000"/>
                    </a:schemeClr>
                  </a:solidFill>
                  <a:latin typeface="Montserrat" pitchFamily="2" charset="77"/>
                </a:rPr>
                <a:t>Proposed Structure (adapted from AHT &amp; SIPRI Report)</a:t>
              </a:r>
            </a:p>
          </p:txBody>
        </p:sp>
        <p:cxnSp>
          <p:nvCxnSpPr>
            <p:cNvPr id="8" name="Straight Connector 7">
              <a:extLst>
                <a:ext uri="{FF2B5EF4-FFF2-40B4-BE49-F238E27FC236}">
                  <a16:creationId xmlns:a16="http://schemas.microsoft.com/office/drawing/2014/main" id="{C5E37D4F-834A-1642-A351-5C26D9DB61E8}"/>
                </a:ext>
              </a:extLst>
            </p:cNvPr>
            <p:cNvCxnSpPr/>
            <p:nvPr/>
          </p:nvCxnSpPr>
          <p:spPr>
            <a:xfrm>
              <a:off x="8004670" y="2326219"/>
              <a:ext cx="0" cy="22724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D6737778-434F-5D41-A534-80C6BC256384}"/>
                </a:ext>
              </a:extLst>
            </p:cNvPr>
            <p:cNvCxnSpPr/>
            <p:nvPr/>
          </p:nvCxnSpPr>
          <p:spPr>
            <a:xfrm>
              <a:off x="5386976" y="2553459"/>
              <a:ext cx="517263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B1D577F1-3DF5-F94F-98CF-876F5B5C1439}"/>
                </a:ext>
              </a:extLst>
            </p:cNvPr>
            <p:cNvCxnSpPr/>
            <p:nvPr/>
          </p:nvCxnSpPr>
          <p:spPr>
            <a:xfrm>
              <a:off x="10559611" y="2550336"/>
              <a:ext cx="0" cy="2272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7EC403D-4506-2548-9ED8-406988013295}"/>
                </a:ext>
              </a:extLst>
            </p:cNvPr>
            <p:cNvCxnSpPr/>
            <p:nvPr/>
          </p:nvCxnSpPr>
          <p:spPr>
            <a:xfrm>
              <a:off x="8856317" y="2550336"/>
              <a:ext cx="0" cy="2272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99D98423-F6A9-E24F-81F5-410330F57BBA}"/>
                </a:ext>
              </a:extLst>
            </p:cNvPr>
            <p:cNvCxnSpPr/>
            <p:nvPr/>
          </p:nvCxnSpPr>
          <p:spPr>
            <a:xfrm>
              <a:off x="7153023" y="2550336"/>
              <a:ext cx="0" cy="2272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9B87892-E028-DC4F-BDE8-8DD7A2F18D63}"/>
                </a:ext>
              </a:extLst>
            </p:cNvPr>
            <p:cNvCxnSpPr/>
            <p:nvPr/>
          </p:nvCxnSpPr>
          <p:spPr>
            <a:xfrm>
              <a:off x="5386976" y="2550336"/>
              <a:ext cx="0" cy="2272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2C5C569C-1734-0749-9399-7EC88D8DBEEF}"/>
                </a:ext>
              </a:extLst>
            </p:cNvPr>
            <p:cNvCxnSpPr>
              <a:cxnSpLocks/>
            </p:cNvCxnSpPr>
            <p:nvPr/>
          </p:nvCxnSpPr>
          <p:spPr>
            <a:xfrm>
              <a:off x="4831164" y="3357160"/>
              <a:ext cx="0" cy="27207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9A6446A5-E25A-5242-8399-0F7549921BAD}"/>
                </a:ext>
              </a:extLst>
            </p:cNvPr>
            <p:cNvCxnSpPr>
              <a:cxnSpLocks/>
            </p:cNvCxnSpPr>
            <p:nvPr/>
          </p:nvCxnSpPr>
          <p:spPr>
            <a:xfrm>
              <a:off x="4831164" y="3944348"/>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CE37DFD9-5E87-1446-9AF5-0F1ECD06DEF2}"/>
                </a:ext>
              </a:extLst>
            </p:cNvPr>
            <p:cNvCxnSpPr>
              <a:cxnSpLocks/>
            </p:cNvCxnSpPr>
            <p:nvPr/>
          </p:nvCxnSpPr>
          <p:spPr>
            <a:xfrm>
              <a:off x="4831164" y="5002184"/>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2F1D0EBD-A62C-0843-A112-35BE491EEDB4}"/>
                </a:ext>
              </a:extLst>
            </p:cNvPr>
            <p:cNvCxnSpPr>
              <a:cxnSpLocks/>
            </p:cNvCxnSpPr>
            <p:nvPr/>
          </p:nvCxnSpPr>
          <p:spPr>
            <a:xfrm>
              <a:off x="4831164" y="6077949"/>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B114D7BC-DD0C-1742-8912-4DF41709E210}"/>
                </a:ext>
              </a:extLst>
            </p:cNvPr>
            <p:cNvCxnSpPr>
              <a:cxnSpLocks/>
            </p:cNvCxnSpPr>
            <p:nvPr/>
          </p:nvCxnSpPr>
          <p:spPr>
            <a:xfrm>
              <a:off x="6525493" y="3357160"/>
              <a:ext cx="0" cy="27207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34E82645-F1E0-714C-BCD8-A3BE3450A62F}"/>
                </a:ext>
              </a:extLst>
            </p:cNvPr>
            <p:cNvCxnSpPr>
              <a:cxnSpLocks/>
            </p:cNvCxnSpPr>
            <p:nvPr/>
          </p:nvCxnSpPr>
          <p:spPr>
            <a:xfrm>
              <a:off x="6525493" y="3944348"/>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54871BA-D288-9D4E-BA8D-9D5A1A5BC1E7}"/>
                </a:ext>
              </a:extLst>
            </p:cNvPr>
            <p:cNvCxnSpPr>
              <a:cxnSpLocks/>
            </p:cNvCxnSpPr>
            <p:nvPr/>
          </p:nvCxnSpPr>
          <p:spPr>
            <a:xfrm>
              <a:off x="6525493" y="5002184"/>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EE3406BC-BF4B-E246-9885-5700477FD866}"/>
                </a:ext>
              </a:extLst>
            </p:cNvPr>
            <p:cNvCxnSpPr>
              <a:cxnSpLocks/>
            </p:cNvCxnSpPr>
            <p:nvPr/>
          </p:nvCxnSpPr>
          <p:spPr>
            <a:xfrm>
              <a:off x="6525493" y="6077949"/>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9F89E3B-C1CF-3F41-96E9-B8D9606B3BF8}"/>
                </a:ext>
              </a:extLst>
            </p:cNvPr>
            <p:cNvCxnSpPr>
              <a:cxnSpLocks/>
            </p:cNvCxnSpPr>
            <p:nvPr/>
          </p:nvCxnSpPr>
          <p:spPr>
            <a:xfrm>
              <a:off x="8237752" y="3357160"/>
              <a:ext cx="0" cy="2720789"/>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0F92EB9B-A644-824B-828C-403062208E65}"/>
                </a:ext>
              </a:extLst>
            </p:cNvPr>
            <p:cNvCxnSpPr>
              <a:cxnSpLocks/>
            </p:cNvCxnSpPr>
            <p:nvPr/>
          </p:nvCxnSpPr>
          <p:spPr>
            <a:xfrm>
              <a:off x="8237752" y="3944348"/>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A3488EF-3F40-3744-880E-C7EF4847CC66}"/>
                </a:ext>
              </a:extLst>
            </p:cNvPr>
            <p:cNvCxnSpPr>
              <a:cxnSpLocks/>
            </p:cNvCxnSpPr>
            <p:nvPr/>
          </p:nvCxnSpPr>
          <p:spPr>
            <a:xfrm>
              <a:off x="8237752" y="5002184"/>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8ADEEF4-CA83-AF4D-9EA6-3003562229C6}"/>
                </a:ext>
              </a:extLst>
            </p:cNvPr>
            <p:cNvCxnSpPr>
              <a:cxnSpLocks/>
            </p:cNvCxnSpPr>
            <p:nvPr/>
          </p:nvCxnSpPr>
          <p:spPr>
            <a:xfrm>
              <a:off x="8237752" y="6077949"/>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C185451-4BAD-8742-AFAD-9E6DB32A11D4}"/>
                </a:ext>
              </a:extLst>
            </p:cNvPr>
            <p:cNvCxnSpPr>
              <a:cxnSpLocks/>
            </p:cNvCxnSpPr>
            <p:nvPr/>
          </p:nvCxnSpPr>
          <p:spPr>
            <a:xfrm>
              <a:off x="9950011" y="3357160"/>
              <a:ext cx="0" cy="2720789"/>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AEDAE59-6D84-1248-B883-79BEC0F9A51A}"/>
                </a:ext>
              </a:extLst>
            </p:cNvPr>
            <p:cNvCxnSpPr>
              <a:cxnSpLocks/>
            </p:cNvCxnSpPr>
            <p:nvPr/>
          </p:nvCxnSpPr>
          <p:spPr>
            <a:xfrm>
              <a:off x="9950011" y="3944348"/>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22D855A1-9CF1-1D40-92F1-C4DD6AEC72E6}"/>
                </a:ext>
              </a:extLst>
            </p:cNvPr>
            <p:cNvCxnSpPr>
              <a:cxnSpLocks/>
            </p:cNvCxnSpPr>
            <p:nvPr/>
          </p:nvCxnSpPr>
          <p:spPr>
            <a:xfrm>
              <a:off x="9950011" y="5002184"/>
              <a:ext cx="26336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A019FFF2-5DDE-4C47-8110-ACAD704B1069}"/>
                </a:ext>
              </a:extLst>
            </p:cNvPr>
            <p:cNvCxnSpPr>
              <a:cxnSpLocks/>
            </p:cNvCxnSpPr>
            <p:nvPr/>
          </p:nvCxnSpPr>
          <p:spPr>
            <a:xfrm>
              <a:off x="9950011" y="6077949"/>
              <a:ext cx="263369" cy="0"/>
            </a:xfrm>
            <a:prstGeom prst="line">
              <a:avLst/>
            </a:prstGeom>
          </p:spPr>
          <p:style>
            <a:lnRef idx="1">
              <a:schemeClr val="accent2"/>
            </a:lnRef>
            <a:fillRef idx="0">
              <a:schemeClr val="accent2"/>
            </a:fillRef>
            <a:effectRef idx="0">
              <a:schemeClr val="accent2"/>
            </a:effectRef>
            <a:fontRef idx="minor">
              <a:schemeClr val="tx1"/>
            </a:fontRef>
          </p:style>
        </p:cxnSp>
        <p:pic>
          <p:nvPicPr>
            <p:cNvPr id="30" name="Picture 29">
              <a:extLst>
                <a:ext uri="{FF2B5EF4-FFF2-40B4-BE49-F238E27FC236}">
                  <a16:creationId xmlns:a16="http://schemas.microsoft.com/office/drawing/2014/main" id="{B5BEA788-8D31-0541-B479-EAEF0EC81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944" y="5531236"/>
              <a:ext cx="1712803" cy="1193800"/>
            </a:xfrm>
            <a:prstGeom prst="rect">
              <a:avLst/>
            </a:prstGeom>
          </p:spPr>
        </p:pic>
        <p:pic>
          <p:nvPicPr>
            <p:cNvPr id="31" name="Picture 30">
              <a:extLst>
                <a:ext uri="{FF2B5EF4-FFF2-40B4-BE49-F238E27FC236}">
                  <a16:creationId xmlns:a16="http://schemas.microsoft.com/office/drawing/2014/main" id="{C91DD5D6-196D-C645-B25F-5D3AA0EC8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577" y="1455210"/>
              <a:ext cx="1981200" cy="1193800"/>
            </a:xfrm>
            <a:prstGeom prst="rect">
              <a:avLst/>
            </a:prstGeom>
          </p:spPr>
        </p:pic>
        <p:pic>
          <p:nvPicPr>
            <p:cNvPr id="32" name="Picture 31">
              <a:extLst>
                <a:ext uri="{FF2B5EF4-FFF2-40B4-BE49-F238E27FC236}">
                  <a16:creationId xmlns:a16="http://schemas.microsoft.com/office/drawing/2014/main" id="{3265422C-009C-EA4E-AD51-EF057F179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372" y="2526564"/>
              <a:ext cx="1981200" cy="1193800"/>
            </a:xfrm>
            <a:prstGeom prst="rect">
              <a:avLst/>
            </a:prstGeom>
          </p:spPr>
        </p:pic>
        <p:pic>
          <p:nvPicPr>
            <p:cNvPr id="33" name="Picture 32">
              <a:extLst>
                <a:ext uri="{FF2B5EF4-FFF2-40B4-BE49-F238E27FC236}">
                  <a16:creationId xmlns:a16="http://schemas.microsoft.com/office/drawing/2014/main" id="{7CED83EA-199E-B54E-8D13-284E79929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781" y="2526564"/>
              <a:ext cx="1981200" cy="1193800"/>
            </a:xfrm>
            <a:prstGeom prst="rect">
              <a:avLst/>
            </a:prstGeom>
          </p:spPr>
        </p:pic>
        <p:pic>
          <p:nvPicPr>
            <p:cNvPr id="34" name="Picture 33">
              <a:extLst>
                <a:ext uri="{FF2B5EF4-FFF2-40B4-BE49-F238E27FC236}">
                  <a16:creationId xmlns:a16="http://schemas.microsoft.com/office/drawing/2014/main" id="{B20789B2-FF61-9747-BED3-4E6FD5E9A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571" y="3432000"/>
              <a:ext cx="1712803" cy="1193800"/>
            </a:xfrm>
            <a:prstGeom prst="rect">
              <a:avLst/>
            </a:prstGeom>
          </p:spPr>
        </p:pic>
        <p:pic>
          <p:nvPicPr>
            <p:cNvPr id="35" name="Picture 34">
              <a:extLst>
                <a:ext uri="{FF2B5EF4-FFF2-40B4-BE49-F238E27FC236}">
                  <a16:creationId xmlns:a16="http://schemas.microsoft.com/office/drawing/2014/main" id="{2AB36536-D59E-4C4E-97E8-F97576E20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571" y="4471906"/>
              <a:ext cx="1712803" cy="1193800"/>
            </a:xfrm>
            <a:prstGeom prst="rect">
              <a:avLst/>
            </a:prstGeom>
          </p:spPr>
        </p:pic>
        <p:pic>
          <p:nvPicPr>
            <p:cNvPr id="36" name="Picture 35">
              <a:extLst>
                <a:ext uri="{FF2B5EF4-FFF2-40B4-BE49-F238E27FC236}">
                  <a16:creationId xmlns:a16="http://schemas.microsoft.com/office/drawing/2014/main" id="{39008523-2C01-C24F-874A-E0146ED14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571" y="5520776"/>
              <a:ext cx="1712803" cy="1193800"/>
            </a:xfrm>
            <a:prstGeom prst="rect">
              <a:avLst/>
            </a:prstGeom>
          </p:spPr>
        </p:pic>
        <p:pic>
          <p:nvPicPr>
            <p:cNvPr id="37" name="Picture 36">
              <a:extLst>
                <a:ext uri="{FF2B5EF4-FFF2-40B4-BE49-F238E27FC236}">
                  <a16:creationId xmlns:a16="http://schemas.microsoft.com/office/drawing/2014/main" id="{6DA674A7-C0D9-8E4C-9CFE-B2AFC082C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550" y="3432000"/>
              <a:ext cx="1712803" cy="1193800"/>
            </a:xfrm>
            <a:prstGeom prst="rect">
              <a:avLst/>
            </a:prstGeom>
          </p:spPr>
        </p:pic>
        <p:pic>
          <p:nvPicPr>
            <p:cNvPr id="38" name="Picture 37">
              <a:extLst>
                <a:ext uri="{FF2B5EF4-FFF2-40B4-BE49-F238E27FC236}">
                  <a16:creationId xmlns:a16="http://schemas.microsoft.com/office/drawing/2014/main" id="{BB6BCFC0-2B4C-E443-8014-E0E8839FC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550" y="4471906"/>
              <a:ext cx="1712803" cy="1193800"/>
            </a:xfrm>
            <a:prstGeom prst="rect">
              <a:avLst/>
            </a:prstGeom>
          </p:spPr>
        </p:pic>
        <p:pic>
          <p:nvPicPr>
            <p:cNvPr id="39" name="Picture 38">
              <a:extLst>
                <a:ext uri="{FF2B5EF4-FFF2-40B4-BE49-F238E27FC236}">
                  <a16:creationId xmlns:a16="http://schemas.microsoft.com/office/drawing/2014/main" id="{FE89D9DF-0B27-1244-B0BA-81FEC0E1F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550" y="5520776"/>
              <a:ext cx="1712803" cy="1193800"/>
            </a:xfrm>
            <a:prstGeom prst="rect">
              <a:avLst/>
            </a:prstGeom>
          </p:spPr>
        </p:pic>
        <p:pic>
          <p:nvPicPr>
            <p:cNvPr id="40" name="Picture 39">
              <a:extLst>
                <a:ext uri="{FF2B5EF4-FFF2-40B4-BE49-F238E27FC236}">
                  <a16:creationId xmlns:a16="http://schemas.microsoft.com/office/drawing/2014/main" id="{5594C120-6E9D-7A42-B449-7F60F2DAC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528" y="3432000"/>
              <a:ext cx="1712803" cy="1193800"/>
            </a:xfrm>
            <a:prstGeom prst="rect">
              <a:avLst/>
            </a:prstGeom>
          </p:spPr>
        </p:pic>
        <p:pic>
          <p:nvPicPr>
            <p:cNvPr id="41" name="Picture 40">
              <a:extLst>
                <a:ext uri="{FF2B5EF4-FFF2-40B4-BE49-F238E27FC236}">
                  <a16:creationId xmlns:a16="http://schemas.microsoft.com/office/drawing/2014/main" id="{75A0B7F5-7430-D648-BF73-B6060A7DC5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528" y="4471906"/>
              <a:ext cx="1712803" cy="1193800"/>
            </a:xfrm>
            <a:prstGeom prst="rect">
              <a:avLst/>
            </a:prstGeom>
          </p:spPr>
        </p:pic>
        <p:pic>
          <p:nvPicPr>
            <p:cNvPr id="42" name="Picture 41">
              <a:extLst>
                <a:ext uri="{FF2B5EF4-FFF2-40B4-BE49-F238E27FC236}">
                  <a16:creationId xmlns:a16="http://schemas.microsoft.com/office/drawing/2014/main" id="{2B979B86-A7C2-6649-9F9F-928D90BAB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528" y="5520776"/>
              <a:ext cx="1712803" cy="1193800"/>
            </a:xfrm>
            <a:prstGeom prst="rect">
              <a:avLst/>
            </a:prstGeom>
          </p:spPr>
        </p:pic>
        <p:pic>
          <p:nvPicPr>
            <p:cNvPr id="43" name="Picture 42">
              <a:extLst>
                <a:ext uri="{FF2B5EF4-FFF2-40B4-BE49-F238E27FC236}">
                  <a16:creationId xmlns:a16="http://schemas.microsoft.com/office/drawing/2014/main" id="{BDDF600C-96EF-9D46-B33F-3147A8D40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944" y="3432000"/>
              <a:ext cx="1712803" cy="1193800"/>
            </a:xfrm>
            <a:prstGeom prst="rect">
              <a:avLst/>
            </a:prstGeom>
          </p:spPr>
        </p:pic>
        <p:pic>
          <p:nvPicPr>
            <p:cNvPr id="44" name="Picture 43">
              <a:extLst>
                <a:ext uri="{FF2B5EF4-FFF2-40B4-BE49-F238E27FC236}">
                  <a16:creationId xmlns:a16="http://schemas.microsoft.com/office/drawing/2014/main" id="{A6AA1D0E-C059-9A4A-BF79-712399887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944" y="4471906"/>
              <a:ext cx="1712803" cy="1193800"/>
            </a:xfrm>
            <a:prstGeom prst="rect">
              <a:avLst/>
            </a:prstGeom>
          </p:spPr>
        </p:pic>
        <p:sp>
          <p:nvSpPr>
            <p:cNvPr id="45" name="Rectangle 44">
              <a:extLst>
                <a:ext uri="{FF2B5EF4-FFF2-40B4-BE49-F238E27FC236}">
                  <a16:creationId xmlns:a16="http://schemas.microsoft.com/office/drawing/2014/main" id="{043D747C-C11F-44AA-AAD2-670B540F8224}"/>
                </a:ext>
              </a:extLst>
            </p:cNvPr>
            <p:cNvSpPr/>
            <p:nvPr/>
          </p:nvSpPr>
          <p:spPr>
            <a:xfrm>
              <a:off x="7396274" y="1701006"/>
              <a:ext cx="1307569"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t>Coordinator</a:t>
              </a:r>
            </a:p>
          </p:txBody>
        </p:sp>
        <p:sp>
          <p:nvSpPr>
            <p:cNvPr id="46" name="Rectangle 45">
              <a:extLst>
                <a:ext uri="{FF2B5EF4-FFF2-40B4-BE49-F238E27FC236}">
                  <a16:creationId xmlns:a16="http://schemas.microsoft.com/office/drawing/2014/main" id="{25474C79-D357-440D-BCBE-2B2D6D5E9483}"/>
                </a:ext>
              </a:extLst>
            </p:cNvPr>
            <p:cNvSpPr/>
            <p:nvPr/>
          </p:nvSpPr>
          <p:spPr>
            <a:xfrm>
              <a:off x="8188006" y="2851666"/>
              <a:ext cx="1307569"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t>IT Expert</a:t>
              </a:r>
            </a:p>
          </p:txBody>
        </p:sp>
        <p:sp>
          <p:nvSpPr>
            <p:cNvPr id="47" name="Rectangle 46">
              <a:extLst>
                <a:ext uri="{FF2B5EF4-FFF2-40B4-BE49-F238E27FC236}">
                  <a16:creationId xmlns:a16="http://schemas.microsoft.com/office/drawing/2014/main" id="{6F9177B3-72FA-4355-8321-71D148B9D971}"/>
                </a:ext>
              </a:extLst>
            </p:cNvPr>
            <p:cNvSpPr/>
            <p:nvPr/>
          </p:nvSpPr>
          <p:spPr>
            <a:xfrm>
              <a:off x="8328282" y="3577029"/>
              <a:ext cx="1307569" cy="6924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System Maintenance &amp; Admin Support</a:t>
              </a:r>
            </a:p>
          </p:txBody>
        </p:sp>
        <p:sp>
          <p:nvSpPr>
            <p:cNvPr id="48" name="Rectangle 47">
              <a:extLst>
                <a:ext uri="{FF2B5EF4-FFF2-40B4-BE49-F238E27FC236}">
                  <a16:creationId xmlns:a16="http://schemas.microsoft.com/office/drawing/2014/main" id="{A4C8F3CC-9F9F-43A6-B09B-0ED23CBCFD3C}"/>
                </a:ext>
              </a:extLst>
            </p:cNvPr>
            <p:cNvSpPr/>
            <p:nvPr/>
          </p:nvSpPr>
          <p:spPr>
            <a:xfrm>
              <a:off x="8349194" y="4702768"/>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Administration of Help Desk</a:t>
              </a:r>
            </a:p>
          </p:txBody>
        </p:sp>
        <p:sp>
          <p:nvSpPr>
            <p:cNvPr id="49" name="Rectangle 48">
              <a:extLst>
                <a:ext uri="{FF2B5EF4-FFF2-40B4-BE49-F238E27FC236}">
                  <a16:creationId xmlns:a16="http://schemas.microsoft.com/office/drawing/2014/main" id="{8C8CBBBB-91B7-49DC-ACDC-CAC71408F35C}"/>
                </a:ext>
              </a:extLst>
            </p:cNvPr>
            <p:cNvSpPr/>
            <p:nvPr/>
          </p:nvSpPr>
          <p:spPr>
            <a:xfrm>
              <a:off x="8363359" y="5742674"/>
              <a:ext cx="1307569"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Data Protection</a:t>
              </a:r>
            </a:p>
          </p:txBody>
        </p:sp>
        <p:sp>
          <p:nvSpPr>
            <p:cNvPr id="50" name="Rectangle 49">
              <a:extLst>
                <a:ext uri="{FF2B5EF4-FFF2-40B4-BE49-F238E27FC236}">
                  <a16:creationId xmlns:a16="http://schemas.microsoft.com/office/drawing/2014/main" id="{8B96D7A1-BAFD-4BBC-BE88-C8942D625D14}"/>
                </a:ext>
              </a:extLst>
            </p:cNvPr>
            <p:cNvSpPr/>
            <p:nvPr/>
          </p:nvSpPr>
          <p:spPr>
            <a:xfrm>
              <a:off x="6609288" y="3634469"/>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Event Organization</a:t>
              </a:r>
            </a:p>
          </p:txBody>
        </p:sp>
        <p:sp>
          <p:nvSpPr>
            <p:cNvPr id="51" name="Rectangle 50">
              <a:extLst>
                <a:ext uri="{FF2B5EF4-FFF2-40B4-BE49-F238E27FC236}">
                  <a16:creationId xmlns:a16="http://schemas.microsoft.com/office/drawing/2014/main" id="{28ADB9A7-DD6D-4490-8A3B-0B0BD43DF178}"/>
                </a:ext>
              </a:extLst>
            </p:cNvPr>
            <p:cNvSpPr/>
            <p:nvPr/>
          </p:nvSpPr>
          <p:spPr>
            <a:xfrm>
              <a:off x="6641211" y="4806912"/>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Comm-</a:t>
              </a:r>
              <a:r>
                <a:rPr lang="en-US" sz="1300" dirty="0" err="1"/>
                <a:t>unication</a:t>
              </a:r>
              <a:endParaRPr lang="en-US" sz="1300" dirty="0"/>
            </a:p>
          </p:txBody>
        </p:sp>
        <p:sp>
          <p:nvSpPr>
            <p:cNvPr id="52" name="Rectangle 51">
              <a:extLst>
                <a:ext uri="{FF2B5EF4-FFF2-40B4-BE49-F238E27FC236}">
                  <a16:creationId xmlns:a16="http://schemas.microsoft.com/office/drawing/2014/main" id="{14227DBB-B91E-4262-AAF1-19209A50BED2}"/>
                </a:ext>
              </a:extLst>
            </p:cNvPr>
            <p:cNvSpPr/>
            <p:nvPr/>
          </p:nvSpPr>
          <p:spPr>
            <a:xfrm>
              <a:off x="6641211" y="5748055"/>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Political Partnerships</a:t>
              </a:r>
            </a:p>
          </p:txBody>
        </p:sp>
        <p:sp>
          <p:nvSpPr>
            <p:cNvPr id="53" name="Rectangle 52">
              <a:extLst>
                <a:ext uri="{FF2B5EF4-FFF2-40B4-BE49-F238E27FC236}">
                  <a16:creationId xmlns:a16="http://schemas.microsoft.com/office/drawing/2014/main" id="{E6F6031F-B2DE-471D-BC81-EA9B6D92247C}"/>
                </a:ext>
              </a:extLst>
            </p:cNvPr>
            <p:cNvSpPr/>
            <p:nvPr/>
          </p:nvSpPr>
          <p:spPr>
            <a:xfrm>
              <a:off x="10093106" y="3575016"/>
              <a:ext cx="1307569" cy="6924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Data availability and quality</a:t>
              </a:r>
            </a:p>
          </p:txBody>
        </p:sp>
        <p:sp>
          <p:nvSpPr>
            <p:cNvPr id="54" name="Rectangle 53">
              <a:extLst>
                <a:ext uri="{FF2B5EF4-FFF2-40B4-BE49-F238E27FC236}">
                  <a16:creationId xmlns:a16="http://schemas.microsoft.com/office/drawing/2014/main" id="{635304A9-9D88-4081-AFD7-AE6008DB00B7}"/>
                </a:ext>
              </a:extLst>
            </p:cNvPr>
            <p:cNvSpPr/>
            <p:nvPr/>
          </p:nvSpPr>
          <p:spPr>
            <a:xfrm>
              <a:off x="10093106" y="4771224"/>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Terms of Data use</a:t>
              </a:r>
            </a:p>
          </p:txBody>
        </p:sp>
        <p:sp>
          <p:nvSpPr>
            <p:cNvPr id="55" name="Rectangle 54">
              <a:extLst>
                <a:ext uri="{FF2B5EF4-FFF2-40B4-BE49-F238E27FC236}">
                  <a16:creationId xmlns:a16="http://schemas.microsoft.com/office/drawing/2014/main" id="{CE6C843B-9DBA-48A8-A350-15801ABEFB5F}"/>
                </a:ext>
              </a:extLst>
            </p:cNvPr>
            <p:cNvSpPr/>
            <p:nvPr/>
          </p:nvSpPr>
          <p:spPr>
            <a:xfrm>
              <a:off x="10093106" y="5890611"/>
              <a:ext cx="1307569"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err="1"/>
                <a:t>GeoServer</a:t>
              </a:r>
              <a:endParaRPr lang="en-US" sz="1300" dirty="0"/>
            </a:p>
          </p:txBody>
        </p:sp>
        <p:sp>
          <p:nvSpPr>
            <p:cNvPr id="56" name="Rectangle 55">
              <a:extLst>
                <a:ext uri="{FF2B5EF4-FFF2-40B4-BE49-F238E27FC236}">
                  <a16:creationId xmlns:a16="http://schemas.microsoft.com/office/drawing/2014/main" id="{8DDF49BC-03AF-4FBB-AF1C-3A2BC8301A7E}"/>
                </a:ext>
              </a:extLst>
            </p:cNvPr>
            <p:cNvSpPr/>
            <p:nvPr/>
          </p:nvSpPr>
          <p:spPr>
            <a:xfrm>
              <a:off x="9932353" y="2883137"/>
              <a:ext cx="1307569"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t>Data Analyst</a:t>
              </a:r>
            </a:p>
          </p:txBody>
        </p:sp>
        <p:sp>
          <p:nvSpPr>
            <p:cNvPr id="57" name="Rectangle 56">
              <a:extLst>
                <a:ext uri="{FF2B5EF4-FFF2-40B4-BE49-F238E27FC236}">
                  <a16:creationId xmlns:a16="http://schemas.microsoft.com/office/drawing/2014/main" id="{E3A87E3D-F4F8-4C4F-A99C-46A078FA557B}"/>
                </a:ext>
              </a:extLst>
            </p:cNvPr>
            <p:cNvSpPr/>
            <p:nvPr/>
          </p:nvSpPr>
          <p:spPr>
            <a:xfrm>
              <a:off x="6433448" y="2838569"/>
              <a:ext cx="1426927" cy="2923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t>Communication</a:t>
              </a:r>
            </a:p>
          </p:txBody>
        </p:sp>
        <p:sp>
          <p:nvSpPr>
            <p:cNvPr id="58" name="Rectangle 57">
              <a:extLst>
                <a:ext uri="{FF2B5EF4-FFF2-40B4-BE49-F238E27FC236}">
                  <a16:creationId xmlns:a16="http://schemas.microsoft.com/office/drawing/2014/main" id="{6362397D-664B-4180-9AF7-0B8338823E33}"/>
                </a:ext>
              </a:extLst>
            </p:cNvPr>
            <p:cNvSpPr/>
            <p:nvPr/>
          </p:nvSpPr>
          <p:spPr>
            <a:xfrm>
              <a:off x="4908233" y="3588732"/>
              <a:ext cx="1307569" cy="6924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Commission &amp; Coordination of Studies</a:t>
              </a:r>
            </a:p>
          </p:txBody>
        </p:sp>
        <p:sp>
          <p:nvSpPr>
            <p:cNvPr id="59" name="Rectangle 58">
              <a:extLst>
                <a:ext uri="{FF2B5EF4-FFF2-40B4-BE49-F238E27FC236}">
                  <a16:creationId xmlns:a16="http://schemas.microsoft.com/office/drawing/2014/main" id="{2E969072-FE13-4570-9027-4E9F2DCCC5E4}"/>
                </a:ext>
              </a:extLst>
            </p:cNvPr>
            <p:cNvSpPr/>
            <p:nvPr/>
          </p:nvSpPr>
          <p:spPr>
            <a:xfrm>
              <a:off x="4895928" y="4852221"/>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Scholarships/ Publications</a:t>
              </a:r>
            </a:p>
          </p:txBody>
        </p:sp>
        <p:sp>
          <p:nvSpPr>
            <p:cNvPr id="60" name="Rectangle 59">
              <a:extLst>
                <a:ext uri="{FF2B5EF4-FFF2-40B4-BE49-F238E27FC236}">
                  <a16:creationId xmlns:a16="http://schemas.microsoft.com/office/drawing/2014/main" id="{450A237B-9A37-480D-BC66-3BE028C30D30}"/>
                </a:ext>
              </a:extLst>
            </p:cNvPr>
            <p:cNvSpPr/>
            <p:nvPr/>
          </p:nvSpPr>
          <p:spPr>
            <a:xfrm>
              <a:off x="4876899" y="5803824"/>
              <a:ext cx="1307569"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Science Partnerships</a:t>
              </a:r>
            </a:p>
          </p:txBody>
        </p:sp>
        <p:sp>
          <p:nvSpPr>
            <p:cNvPr id="61" name="TextBox 63">
              <a:extLst>
                <a:ext uri="{FF2B5EF4-FFF2-40B4-BE49-F238E27FC236}">
                  <a16:creationId xmlns:a16="http://schemas.microsoft.com/office/drawing/2014/main" id="{4AC32914-D3DC-48A8-A434-AA781B163245}"/>
                </a:ext>
              </a:extLst>
            </p:cNvPr>
            <p:cNvSpPr txBox="1"/>
            <p:nvPr/>
          </p:nvSpPr>
          <p:spPr>
            <a:xfrm>
              <a:off x="149050" y="2829833"/>
              <a:ext cx="3060529" cy="12926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300" b="1" dirty="0"/>
                <a:t>Lake Chad Research Group (LCRG)</a:t>
              </a:r>
            </a:p>
            <a:p>
              <a:pPr marL="285750" indent="-285750">
                <a:buFontTx/>
                <a:buChar char="-"/>
              </a:pPr>
              <a:r>
                <a:rPr lang="en-US" sz="1300" i="1" dirty="0"/>
                <a:t>Include </a:t>
              </a:r>
              <a:r>
                <a:rPr lang="en-US" sz="1300" b="1" i="1" dirty="0">
                  <a:solidFill>
                    <a:srgbClr val="7030A0"/>
                  </a:solidFill>
                </a:rPr>
                <a:t>Research representative </a:t>
              </a:r>
              <a:r>
                <a:rPr lang="en-US" sz="1300" i="1" dirty="0"/>
                <a:t>from the National PIUs (Cameroon, Chad, Niger, Nigeria)</a:t>
              </a:r>
            </a:p>
            <a:p>
              <a:pPr marL="285750" indent="-285750">
                <a:buFontTx/>
                <a:buChar char="-"/>
              </a:pPr>
              <a:r>
                <a:rPr lang="en-US" sz="1300" i="1" dirty="0"/>
                <a:t>Meet 1-2 times a year</a:t>
              </a:r>
            </a:p>
            <a:p>
              <a:pPr marL="285750" indent="-285750">
                <a:buFontTx/>
                <a:buChar char="-"/>
              </a:pPr>
              <a:endParaRPr lang="en-US" sz="1300" i="1" dirty="0"/>
            </a:p>
          </p:txBody>
        </p:sp>
        <p:pic>
          <p:nvPicPr>
            <p:cNvPr id="62" name="Picture 61">
              <a:extLst>
                <a:ext uri="{FF2B5EF4-FFF2-40B4-BE49-F238E27FC236}">
                  <a16:creationId xmlns:a16="http://schemas.microsoft.com/office/drawing/2014/main" id="{F499F0F2-A169-8444-8681-9571C1CEA5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1877" y="2418539"/>
              <a:ext cx="4942383" cy="1407667"/>
            </a:xfrm>
            <a:prstGeom prst="rect">
              <a:avLst/>
            </a:prstGeom>
          </p:spPr>
        </p:pic>
        <p:sp>
          <p:nvSpPr>
            <p:cNvPr id="63" name="Rectangle 62">
              <a:extLst>
                <a:ext uri="{FF2B5EF4-FFF2-40B4-BE49-F238E27FC236}">
                  <a16:creationId xmlns:a16="http://schemas.microsoft.com/office/drawing/2014/main" id="{AAE848A9-187D-48EF-8E31-33D10DED329A}"/>
                </a:ext>
              </a:extLst>
            </p:cNvPr>
            <p:cNvSpPr/>
            <p:nvPr/>
          </p:nvSpPr>
          <p:spPr>
            <a:xfrm>
              <a:off x="4295376" y="2644760"/>
              <a:ext cx="3720205" cy="6924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t> Specialist in Knowledge Management &amp; Event Planning </a:t>
              </a:r>
              <a:r>
                <a:rPr lang="en-US" sz="1300" i="1" dirty="0"/>
                <a:t>(Supported by Recovery, Reconstruction and Resilience Specialist)  </a:t>
              </a:r>
            </a:p>
          </p:txBody>
        </p:sp>
        <p:pic>
          <p:nvPicPr>
            <p:cNvPr id="64" name="Picture 63">
              <a:extLst>
                <a:ext uri="{FF2B5EF4-FFF2-40B4-BE49-F238E27FC236}">
                  <a16:creationId xmlns:a16="http://schemas.microsoft.com/office/drawing/2014/main" id="{227C9BDA-789F-294A-9EA4-FD4A057509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2296" y="2514414"/>
              <a:ext cx="4150653" cy="1193800"/>
            </a:xfrm>
            <a:prstGeom prst="rect">
              <a:avLst/>
            </a:prstGeom>
          </p:spPr>
        </p:pic>
        <p:sp>
          <p:nvSpPr>
            <p:cNvPr id="65" name="Rectangle 64">
              <a:extLst>
                <a:ext uri="{FF2B5EF4-FFF2-40B4-BE49-F238E27FC236}">
                  <a16:creationId xmlns:a16="http://schemas.microsoft.com/office/drawing/2014/main" id="{BA7341E2-B498-457E-A436-57D67204999A}"/>
                </a:ext>
              </a:extLst>
            </p:cNvPr>
            <p:cNvSpPr/>
            <p:nvPr/>
          </p:nvSpPr>
          <p:spPr>
            <a:xfrm>
              <a:off x="8636896" y="2851457"/>
              <a:ext cx="2124299" cy="29238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t>ICT &amp; Database Specialist</a:t>
              </a:r>
              <a:endParaRPr lang="en-US" sz="1300" dirty="0"/>
            </a:p>
          </p:txBody>
        </p:sp>
        <p:sp>
          <p:nvSpPr>
            <p:cNvPr id="66" name="Rectangle 65">
              <a:extLst>
                <a:ext uri="{FF2B5EF4-FFF2-40B4-BE49-F238E27FC236}">
                  <a16:creationId xmlns:a16="http://schemas.microsoft.com/office/drawing/2014/main" id="{5352D422-9970-4866-818A-3248ED13A8ED}"/>
                </a:ext>
              </a:extLst>
            </p:cNvPr>
            <p:cNvSpPr/>
            <p:nvPr/>
          </p:nvSpPr>
          <p:spPr>
            <a:xfrm>
              <a:off x="4068258" y="1528829"/>
              <a:ext cx="7944907" cy="510241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00"/>
            </a:p>
          </p:txBody>
        </p:sp>
        <p:sp>
          <p:nvSpPr>
            <p:cNvPr id="67" name="Rectangle 66">
              <a:extLst>
                <a:ext uri="{FF2B5EF4-FFF2-40B4-BE49-F238E27FC236}">
                  <a16:creationId xmlns:a16="http://schemas.microsoft.com/office/drawing/2014/main" id="{7877944D-DB8E-45AC-8F06-0C82497FA4A7}"/>
                </a:ext>
              </a:extLst>
            </p:cNvPr>
            <p:cNvSpPr/>
            <p:nvPr/>
          </p:nvSpPr>
          <p:spPr>
            <a:xfrm>
              <a:off x="6546682" y="1129580"/>
              <a:ext cx="2230098" cy="29238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rgbClr val="C00000"/>
                  </a:solidFill>
                  <a:latin typeface="Montserrat" pitchFamily="2" charset="77"/>
                </a:rPr>
                <a:t>LCBC- PROLAC Secretariat</a:t>
              </a:r>
              <a:endParaRPr lang="en-US" sz="1300" dirty="0"/>
            </a:p>
          </p:txBody>
        </p:sp>
        <p:sp>
          <p:nvSpPr>
            <p:cNvPr id="68" name="Rectangle: Rounded Corners 76">
              <a:extLst>
                <a:ext uri="{FF2B5EF4-FFF2-40B4-BE49-F238E27FC236}">
                  <a16:creationId xmlns:a16="http://schemas.microsoft.com/office/drawing/2014/main" id="{D5B43E91-74BD-4646-8ACF-397093223D09}"/>
                </a:ext>
              </a:extLst>
            </p:cNvPr>
            <p:cNvSpPr/>
            <p:nvPr/>
          </p:nvSpPr>
          <p:spPr>
            <a:xfrm>
              <a:off x="299499" y="5149890"/>
              <a:ext cx="2652081" cy="8466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b="1" dirty="0"/>
                <a:t>Each Partner University</a:t>
              </a:r>
            </a:p>
            <a:p>
              <a:pPr algn="ctr"/>
              <a:r>
                <a:rPr lang="en-US" sz="1300" dirty="0"/>
                <a:t>(A Focal Point, An Admin/Finance assistant)</a:t>
              </a:r>
            </a:p>
          </p:txBody>
        </p:sp>
        <p:cxnSp>
          <p:nvCxnSpPr>
            <p:cNvPr id="69" name="Straight Arrow Connector 68">
              <a:extLst>
                <a:ext uri="{FF2B5EF4-FFF2-40B4-BE49-F238E27FC236}">
                  <a16:creationId xmlns:a16="http://schemas.microsoft.com/office/drawing/2014/main" id="{FD16B2F8-D409-4286-A127-FF74DF10D31F}"/>
                </a:ext>
              </a:extLst>
            </p:cNvPr>
            <p:cNvCxnSpPr>
              <a:cxnSpLocks/>
            </p:cNvCxnSpPr>
            <p:nvPr/>
          </p:nvCxnSpPr>
          <p:spPr>
            <a:xfrm flipH="1">
              <a:off x="3113165" y="3037025"/>
              <a:ext cx="1196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38">
              <a:extLst>
                <a:ext uri="{FF2B5EF4-FFF2-40B4-BE49-F238E27FC236}">
                  <a16:creationId xmlns:a16="http://schemas.microsoft.com/office/drawing/2014/main" id="{2DB48E4A-FC84-4478-ACB8-9DCCE2D36B1A}"/>
                </a:ext>
              </a:extLst>
            </p:cNvPr>
            <p:cNvSpPr txBox="1"/>
            <p:nvPr/>
          </p:nvSpPr>
          <p:spPr>
            <a:xfrm>
              <a:off x="2985286" y="2783259"/>
              <a:ext cx="1196531"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Facilitate/</a:t>
              </a:r>
            </a:p>
            <a:p>
              <a:pPr algn="ctr"/>
              <a:r>
                <a:rPr lang="en-US" sz="1300" dirty="0"/>
                <a:t>Coordinate</a:t>
              </a:r>
            </a:p>
          </p:txBody>
        </p:sp>
        <p:sp>
          <p:nvSpPr>
            <p:cNvPr id="71" name="TextBox 78">
              <a:extLst>
                <a:ext uri="{FF2B5EF4-FFF2-40B4-BE49-F238E27FC236}">
                  <a16:creationId xmlns:a16="http://schemas.microsoft.com/office/drawing/2014/main" id="{A42A4CE6-6FD8-4E06-BAAB-E7A8BA3CD38B}"/>
                </a:ext>
              </a:extLst>
            </p:cNvPr>
            <p:cNvSpPr txBox="1"/>
            <p:nvPr/>
          </p:nvSpPr>
          <p:spPr>
            <a:xfrm>
              <a:off x="629408" y="4567074"/>
              <a:ext cx="1196531"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Liaise with</a:t>
              </a:r>
            </a:p>
          </p:txBody>
        </p:sp>
        <p:cxnSp>
          <p:nvCxnSpPr>
            <p:cNvPr id="72" name="Straight Arrow Connector 71">
              <a:extLst>
                <a:ext uri="{FF2B5EF4-FFF2-40B4-BE49-F238E27FC236}">
                  <a16:creationId xmlns:a16="http://schemas.microsoft.com/office/drawing/2014/main" id="{1F49E701-6ABF-4755-8D4D-A9399CE2DE25}"/>
                </a:ext>
              </a:extLst>
            </p:cNvPr>
            <p:cNvCxnSpPr>
              <a:cxnSpLocks/>
            </p:cNvCxnSpPr>
            <p:nvPr/>
          </p:nvCxnSpPr>
          <p:spPr>
            <a:xfrm flipH="1">
              <a:off x="3043575" y="3485503"/>
              <a:ext cx="1668429" cy="18089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1694EEE-02C9-40ED-A1BD-AA063F5A7FDE}"/>
                </a:ext>
              </a:extLst>
            </p:cNvPr>
            <p:cNvCxnSpPr>
              <a:cxnSpLocks/>
            </p:cNvCxnSpPr>
            <p:nvPr/>
          </p:nvCxnSpPr>
          <p:spPr>
            <a:xfrm>
              <a:off x="1598718" y="4178155"/>
              <a:ext cx="1" cy="98337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85">
              <a:extLst>
                <a:ext uri="{FF2B5EF4-FFF2-40B4-BE49-F238E27FC236}">
                  <a16:creationId xmlns:a16="http://schemas.microsoft.com/office/drawing/2014/main" id="{ECFFFE80-47C9-40B9-8B71-A71B82E75FE1}"/>
                </a:ext>
              </a:extLst>
            </p:cNvPr>
            <p:cNvSpPr txBox="1"/>
            <p:nvPr/>
          </p:nvSpPr>
          <p:spPr>
            <a:xfrm>
              <a:off x="3068750" y="4818120"/>
              <a:ext cx="1196531"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Liaise</a:t>
              </a:r>
            </a:p>
            <a:p>
              <a:pPr algn="ctr"/>
              <a:r>
                <a:rPr lang="en-US" sz="1300" dirty="0"/>
                <a:t>with</a:t>
              </a:r>
            </a:p>
          </p:txBody>
        </p:sp>
        <p:cxnSp>
          <p:nvCxnSpPr>
            <p:cNvPr id="75" name="Straight Arrow Connector 74">
              <a:extLst>
                <a:ext uri="{FF2B5EF4-FFF2-40B4-BE49-F238E27FC236}">
                  <a16:creationId xmlns:a16="http://schemas.microsoft.com/office/drawing/2014/main" id="{7AD41E92-22A1-41CC-8162-D0B8EFD1E9E7}"/>
                </a:ext>
              </a:extLst>
            </p:cNvPr>
            <p:cNvCxnSpPr>
              <a:cxnSpLocks/>
            </p:cNvCxnSpPr>
            <p:nvPr/>
          </p:nvCxnSpPr>
          <p:spPr>
            <a:xfrm flipV="1">
              <a:off x="1573468" y="1564161"/>
              <a:ext cx="0" cy="1213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CC41FF8-7F3B-4BA0-831D-E94A5D237E8B}"/>
                </a:ext>
              </a:extLst>
            </p:cNvPr>
            <p:cNvCxnSpPr>
              <a:cxnSpLocks/>
            </p:cNvCxnSpPr>
            <p:nvPr/>
          </p:nvCxnSpPr>
          <p:spPr>
            <a:xfrm flipH="1" flipV="1">
              <a:off x="3700700" y="1072700"/>
              <a:ext cx="1130464" cy="7597"/>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C3F247F3-4213-4FEB-86E3-C8E910EFADC8}"/>
                </a:ext>
              </a:extLst>
            </p:cNvPr>
            <p:cNvCxnSpPr>
              <a:cxnSpLocks/>
            </p:cNvCxnSpPr>
            <p:nvPr/>
          </p:nvCxnSpPr>
          <p:spPr>
            <a:xfrm>
              <a:off x="4806260" y="1093484"/>
              <a:ext cx="0" cy="470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TextBox 99">
              <a:extLst>
                <a:ext uri="{FF2B5EF4-FFF2-40B4-BE49-F238E27FC236}">
                  <a16:creationId xmlns:a16="http://schemas.microsoft.com/office/drawing/2014/main" id="{EE66C1BA-67B1-4134-9356-8C910A07390B}"/>
                </a:ext>
              </a:extLst>
            </p:cNvPr>
            <p:cNvSpPr txBox="1"/>
            <p:nvPr/>
          </p:nvSpPr>
          <p:spPr>
            <a:xfrm>
              <a:off x="3931877" y="732511"/>
              <a:ext cx="1196531"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Support</a:t>
              </a:r>
            </a:p>
          </p:txBody>
        </p:sp>
        <p:sp>
          <p:nvSpPr>
            <p:cNvPr id="79" name="TextBox 100">
              <a:extLst>
                <a:ext uri="{FF2B5EF4-FFF2-40B4-BE49-F238E27FC236}">
                  <a16:creationId xmlns:a16="http://schemas.microsoft.com/office/drawing/2014/main" id="{894EFB28-ADCF-4F98-8E96-FC3624D1E0E1}"/>
                </a:ext>
              </a:extLst>
            </p:cNvPr>
            <p:cNvSpPr txBox="1"/>
            <p:nvPr/>
          </p:nvSpPr>
          <p:spPr>
            <a:xfrm>
              <a:off x="1426294" y="1632325"/>
              <a:ext cx="2398426"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dirty="0"/>
                <a:t>Support (including draft statement/ action plan for Annual International Forum)</a:t>
              </a:r>
            </a:p>
          </p:txBody>
        </p:sp>
      </p:grpSp>
      <p:pic>
        <p:nvPicPr>
          <p:cNvPr id="154" name="Picture 153"/>
          <p:cNvPicPr>
            <a:picLocks noChangeAspect="1"/>
          </p:cNvPicPr>
          <p:nvPr/>
        </p:nvPicPr>
        <p:blipFill>
          <a:blip r:embed="rId8"/>
          <a:stretch>
            <a:fillRect/>
          </a:stretch>
        </p:blipFill>
        <p:spPr>
          <a:xfrm>
            <a:off x="45582" y="716881"/>
            <a:ext cx="3670110" cy="841321"/>
          </a:xfrm>
          <a:prstGeom prst="rect">
            <a:avLst/>
          </a:prstGeom>
        </p:spPr>
      </p:pic>
    </p:spTree>
    <p:extLst>
      <p:ext uri="{BB962C8B-B14F-4D97-AF65-F5344CB8AC3E}">
        <p14:creationId xmlns:p14="http://schemas.microsoft.com/office/powerpoint/2010/main" val="384704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9375528" y="6378575"/>
            <a:ext cx="1141949" cy="365125"/>
          </a:xfrm>
        </p:spPr>
        <p:txBody>
          <a:bodyPr/>
          <a:lstStyle/>
          <a:p>
            <a:fld id="{4BB61B2C-9AF4-4970-B5EF-821569BD874D}" type="datetime5">
              <a:rPr lang="en-US" smtClean="0"/>
              <a:t>15-May-23</a:t>
            </a:fld>
            <a:endParaRPr lang="en-US"/>
          </a:p>
        </p:txBody>
      </p:sp>
      <p:pic>
        <p:nvPicPr>
          <p:cNvPr id="7" name="Picture 6">
            <a:extLst>
              <a:ext uri="{FF2B5EF4-FFF2-40B4-BE49-F238E27FC236}">
                <a16:creationId xmlns:a16="http://schemas.microsoft.com/office/drawing/2014/main" id="{6763B9ED-D6BD-4455-86E9-FFA7970535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10" y="1668195"/>
            <a:ext cx="3728682" cy="1949861"/>
          </a:xfrm>
          <a:prstGeom prst="rect">
            <a:avLst/>
          </a:prstGeom>
        </p:spPr>
      </p:pic>
      <p:sp>
        <p:nvSpPr>
          <p:cNvPr id="8" name="TextBox 7">
            <a:extLst>
              <a:ext uri="{FF2B5EF4-FFF2-40B4-BE49-F238E27FC236}">
                <a16:creationId xmlns:a16="http://schemas.microsoft.com/office/drawing/2014/main" id="{EBC8BFEC-EDB7-471E-8F2D-FDD2FD1F3BDA}"/>
              </a:ext>
            </a:extLst>
          </p:cNvPr>
          <p:cNvSpPr txBox="1"/>
          <p:nvPr/>
        </p:nvSpPr>
        <p:spPr>
          <a:xfrm>
            <a:off x="257004" y="1883638"/>
            <a:ext cx="3294567" cy="261610"/>
          </a:xfrm>
          <a:prstGeom prst="rect">
            <a:avLst/>
          </a:prstGeom>
          <a:noFill/>
        </p:spPr>
        <p:txBody>
          <a:bodyPr wrap="square" rtlCol="0">
            <a:spAutoFit/>
          </a:bodyPr>
          <a:lstStyle/>
          <a:p>
            <a:pPr algn="ctr"/>
            <a:r>
              <a:rPr lang="en-US" sz="1100" b="1" dirty="0">
                <a:solidFill>
                  <a:schemeClr val="bg1"/>
                </a:solidFill>
                <a:latin typeface="Montserrat" pitchFamily="2" charset="77"/>
              </a:rPr>
              <a:t>KMP Software Development</a:t>
            </a:r>
          </a:p>
        </p:txBody>
      </p:sp>
      <p:sp>
        <p:nvSpPr>
          <p:cNvPr id="9" name="TextBox 8">
            <a:extLst>
              <a:ext uri="{FF2B5EF4-FFF2-40B4-BE49-F238E27FC236}">
                <a16:creationId xmlns:a16="http://schemas.microsoft.com/office/drawing/2014/main" id="{5B3F5CF5-4B1D-4EB8-AF64-FA442E405B11}"/>
              </a:ext>
            </a:extLst>
          </p:cNvPr>
          <p:cNvSpPr txBox="1"/>
          <p:nvPr/>
        </p:nvSpPr>
        <p:spPr>
          <a:xfrm>
            <a:off x="412579" y="2416454"/>
            <a:ext cx="3030070" cy="261610"/>
          </a:xfrm>
          <a:prstGeom prst="rect">
            <a:avLst/>
          </a:prstGeom>
          <a:noFill/>
        </p:spPr>
        <p:txBody>
          <a:bodyPr wrap="square" rtlCol="0">
            <a:spAutoFit/>
          </a:bodyPr>
          <a:lstStyle/>
          <a:p>
            <a:pPr algn="just"/>
            <a:r>
              <a:rPr lang="en-US" sz="1100" dirty="0">
                <a:solidFill>
                  <a:srgbClr val="595A59"/>
                </a:solidFill>
                <a:latin typeface="Montserrat" pitchFamily="2" charset="77"/>
              </a:rPr>
              <a:t>Database/GIS; E-library; Project Registry   etc. </a:t>
            </a:r>
          </a:p>
        </p:txBody>
      </p:sp>
      <p:pic>
        <p:nvPicPr>
          <p:cNvPr id="10" name="Picture 9">
            <a:extLst>
              <a:ext uri="{FF2B5EF4-FFF2-40B4-BE49-F238E27FC236}">
                <a16:creationId xmlns:a16="http://schemas.microsoft.com/office/drawing/2014/main" id="{18FE8F81-058B-4A10-B888-8F3BCCB15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3633675"/>
            <a:ext cx="3728682" cy="3102176"/>
          </a:xfrm>
          <a:prstGeom prst="rect">
            <a:avLst/>
          </a:prstGeom>
        </p:spPr>
      </p:pic>
      <p:sp>
        <p:nvSpPr>
          <p:cNvPr id="11" name="TextBox 10">
            <a:extLst>
              <a:ext uri="{FF2B5EF4-FFF2-40B4-BE49-F238E27FC236}">
                <a16:creationId xmlns:a16="http://schemas.microsoft.com/office/drawing/2014/main" id="{93114DC2-4986-4EFF-9716-BB59948CEE55}"/>
              </a:ext>
            </a:extLst>
          </p:cNvPr>
          <p:cNvSpPr txBox="1"/>
          <p:nvPr/>
        </p:nvSpPr>
        <p:spPr>
          <a:xfrm>
            <a:off x="333851" y="4051460"/>
            <a:ext cx="3266982" cy="261610"/>
          </a:xfrm>
          <a:prstGeom prst="rect">
            <a:avLst/>
          </a:prstGeom>
          <a:noFill/>
        </p:spPr>
        <p:txBody>
          <a:bodyPr wrap="square" rtlCol="0">
            <a:spAutoFit/>
          </a:bodyPr>
          <a:lstStyle/>
          <a:p>
            <a:pPr algn="ctr"/>
            <a:r>
              <a:rPr lang="en-US" sz="1100" b="1" dirty="0">
                <a:solidFill>
                  <a:schemeClr val="bg1"/>
                </a:solidFill>
                <a:latin typeface="Montserrat" pitchFamily="2" charset="77"/>
              </a:rPr>
              <a:t>Dialogue Platforms</a:t>
            </a:r>
          </a:p>
        </p:txBody>
      </p:sp>
      <p:sp>
        <p:nvSpPr>
          <p:cNvPr id="12" name="TextBox 11">
            <a:extLst>
              <a:ext uri="{FF2B5EF4-FFF2-40B4-BE49-F238E27FC236}">
                <a16:creationId xmlns:a16="http://schemas.microsoft.com/office/drawing/2014/main" id="{D9A76154-2FB0-429D-A118-85F31E1907B1}"/>
              </a:ext>
            </a:extLst>
          </p:cNvPr>
          <p:cNvSpPr txBox="1"/>
          <p:nvPr/>
        </p:nvSpPr>
        <p:spPr>
          <a:xfrm>
            <a:off x="447410" y="4713293"/>
            <a:ext cx="3218182" cy="1107996"/>
          </a:xfrm>
          <a:prstGeom prst="rect">
            <a:avLst/>
          </a:prstGeom>
          <a:noFill/>
        </p:spPr>
        <p:txBody>
          <a:bodyPr wrap="square" rtlCol="0">
            <a:spAutoFit/>
          </a:bodyPr>
          <a:lstStyle/>
          <a:p>
            <a:r>
              <a:rPr lang="en-US" sz="1100" dirty="0">
                <a:latin typeface="Montserrat"/>
              </a:rPr>
              <a:t>Organize </a:t>
            </a:r>
            <a:r>
              <a:rPr lang="en-US" sz="1100" i="1" dirty="0">
                <a:latin typeface="Montserrat"/>
              </a:rPr>
              <a:t>Annual International Forum on the Development of the Lake Chad Region</a:t>
            </a:r>
            <a:r>
              <a:rPr lang="en-US" sz="1100" dirty="0">
                <a:latin typeface="Montserrat"/>
              </a:rPr>
              <a:t> to support joint decision-making</a:t>
            </a:r>
          </a:p>
          <a:p>
            <a:endParaRPr lang="en-US" sz="1100" dirty="0">
              <a:latin typeface="Montserrat"/>
            </a:endParaRPr>
          </a:p>
          <a:p>
            <a:r>
              <a:rPr lang="en-US" sz="1100" dirty="0">
                <a:latin typeface="Montserrat"/>
              </a:rPr>
              <a:t>Organize regular learning and vision building/monitoring and sharing workshops	</a:t>
            </a:r>
          </a:p>
        </p:txBody>
      </p:sp>
      <p:graphicFrame>
        <p:nvGraphicFramePr>
          <p:cNvPr id="13" name="Table 13">
            <a:extLst>
              <a:ext uri="{FF2B5EF4-FFF2-40B4-BE49-F238E27FC236}">
                <a16:creationId xmlns:a16="http://schemas.microsoft.com/office/drawing/2014/main" id="{985FA055-C095-428C-8E76-8E05287509F7}"/>
              </a:ext>
            </a:extLst>
          </p:cNvPr>
          <p:cNvGraphicFramePr>
            <a:graphicFrameLocks noGrp="1"/>
          </p:cNvGraphicFramePr>
          <p:nvPr>
            <p:extLst>
              <p:ext uri="{D42A27DB-BD31-4B8C-83A1-F6EECF244321}">
                <p14:modId xmlns:p14="http://schemas.microsoft.com/office/powerpoint/2010/main" val="304727640"/>
              </p:ext>
            </p:extLst>
          </p:nvPr>
        </p:nvGraphicFramePr>
        <p:xfrm>
          <a:off x="7443566" y="1137074"/>
          <a:ext cx="3854016" cy="1627312"/>
        </p:xfrm>
        <a:graphic>
          <a:graphicData uri="http://schemas.openxmlformats.org/drawingml/2006/table">
            <a:tbl>
              <a:tblPr firstRow="1" bandRow="1">
                <a:tableStyleId>{B301B821-A1FF-4177-AEE7-76D212191A09}</a:tableStyleId>
              </a:tblPr>
              <a:tblGrid>
                <a:gridCol w="3854016">
                  <a:extLst>
                    <a:ext uri="{9D8B030D-6E8A-4147-A177-3AD203B41FA5}">
                      <a16:colId xmlns:a16="http://schemas.microsoft.com/office/drawing/2014/main" val="942026898"/>
                    </a:ext>
                  </a:extLst>
                </a:gridCol>
              </a:tblGrid>
              <a:tr h="560512">
                <a:tc>
                  <a:txBody>
                    <a:bodyPr/>
                    <a:lstStyle/>
                    <a:p>
                      <a:pPr algn="ctr"/>
                      <a:r>
                        <a:rPr lang="en-US" dirty="0"/>
                        <a:t>Capacity Building</a:t>
                      </a:r>
                    </a:p>
                  </a:txBody>
                  <a:tcPr>
                    <a:solidFill>
                      <a:srgbClr val="002060"/>
                    </a:solidFill>
                  </a:tcPr>
                </a:tc>
                <a:extLst>
                  <a:ext uri="{0D108BD9-81ED-4DB2-BD59-A6C34878D82A}">
                    <a16:rowId xmlns:a16="http://schemas.microsoft.com/office/drawing/2014/main" val="3195848637"/>
                  </a:ext>
                </a:extLst>
              </a:tr>
              <a:tr h="560512">
                <a:tc>
                  <a:txBody>
                    <a:bodyPr/>
                    <a:lstStyle/>
                    <a:p>
                      <a:pPr algn="ctr"/>
                      <a:r>
                        <a:rPr lang="en-US" sz="1600" dirty="0"/>
                        <a:t>Infrastructure investments;</a:t>
                      </a:r>
                    </a:p>
                    <a:p>
                      <a:pPr algn="ctr"/>
                      <a:r>
                        <a:rPr lang="en-US" sz="1600" dirty="0"/>
                        <a:t>Set up new units/ institutes</a:t>
                      </a:r>
                    </a:p>
                    <a:p>
                      <a:pPr algn="ctr"/>
                      <a:r>
                        <a:rPr lang="en-US" sz="1600" dirty="0"/>
                        <a:t>Data collection support</a:t>
                      </a:r>
                    </a:p>
                    <a:p>
                      <a:pPr algn="ctr"/>
                      <a:r>
                        <a:rPr lang="en-US" sz="1600" dirty="0"/>
                        <a:t>Training</a:t>
                      </a:r>
                    </a:p>
                  </a:txBody>
                  <a:tcPr/>
                </a:tc>
                <a:extLst>
                  <a:ext uri="{0D108BD9-81ED-4DB2-BD59-A6C34878D82A}">
                    <a16:rowId xmlns:a16="http://schemas.microsoft.com/office/drawing/2014/main" val="2134118896"/>
                  </a:ext>
                </a:extLst>
              </a:tr>
            </a:tbl>
          </a:graphicData>
        </a:graphic>
      </p:graphicFrame>
      <p:graphicFrame>
        <p:nvGraphicFramePr>
          <p:cNvPr id="14" name="Table 13">
            <a:extLst>
              <a:ext uri="{FF2B5EF4-FFF2-40B4-BE49-F238E27FC236}">
                <a16:creationId xmlns:a16="http://schemas.microsoft.com/office/drawing/2014/main" id="{BCEB53FA-0457-4864-A45B-534B6B97B25D}"/>
              </a:ext>
            </a:extLst>
          </p:cNvPr>
          <p:cNvGraphicFramePr>
            <a:graphicFrameLocks noGrp="1"/>
          </p:cNvGraphicFramePr>
          <p:nvPr>
            <p:extLst>
              <p:ext uri="{D42A27DB-BD31-4B8C-83A1-F6EECF244321}">
                <p14:modId xmlns:p14="http://schemas.microsoft.com/office/powerpoint/2010/main" val="3494280940"/>
              </p:ext>
            </p:extLst>
          </p:nvPr>
        </p:nvGraphicFramePr>
        <p:xfrm>
          <a:off x="7493434" y="3325823"/>
          <a:ext cx="3854016" cy="1139632"/>
        </p:xfrm>
        <a:graphic>
          <a:graphicData uri="http://schemas.openxmlformats.org/drawingml/2006/table">
            <a:tbl>
              <a:tblPr firstRow="1" bandRow="1">
                <a:tableStyleId>{B301B821-A1FF-4177-AEE7-76D212191A09}</a:tableStyleId>
              </a:tblPr>
              <a:tblGrid>
                <a:gridCol w="3854016">
                  <a:extLst>
                    <a:ext uri="{9D8B030D-6E8A-4147-A177-3AD203B41FA5}">
                      <a16:colId xmlns:a16="http://schemas.microsoft.com/office/drawing/2014/main" val="942026898"/>
                    </a:ext>
                  </a:extLst>
                </a:gridCol>
              </a:tblGrid>
              <a:tr h="560512">
                <a:tc>
                  <a:txBody>
                    <a:bodyPr/>
                    <a:lstStyle/>
                    <a:p>
                      <a:pPr algn="ctr"/>
                      <a:r>
                        <a:rPr lang="en-US" dirty="0"/>
                        <a:t>Knowledge Generation </a:t>
                      </a:r>
                    </a:p>
                  </a:txBody>
                  <a:tcPr>
                    <a:solidFill>
                      <a:srgbClr val="002060"/>
                    </a:solidFill>
                  </a:tcPr>
                </a:tc>
                <a:extLst>
                  <a:ext uri="{0D108BD9-81ED-4DB2-BD59-A6C34878D82A}">
                    <a16:rowId xmlns:a16="http://schemas.microsoft.com/office/drawing/2014/main" val="3195848637"/>
                  </a:ext>
                </a:extLst>
              </a:tr>
              <a:tr h="560512">
                <a:tc>
                  <a:txBody>
                    <a:bodyPr/>
                    <a:lstStyle/>
                    <a:p>
                      <a:pPr algn="ctr"/>
                      <a:r>
                        <a:rPr lang="en-US" sz="1600" dirty="0"/>
                        <a:t>Research support/ studies commissioned</a:t>
                      </a:r>
                    </a:p>
                    <a:p>
                      <a:pPr algn="ctr"/>
                      <a:r>
                        <a:rPr lang="en-US" sz="1600" dirty="0"/>
                        <a:t>Research grant/ fellowship program</a:t>
                      </a:r>
                    </a:p>
                  </a:txBody>
                  <a:tcPr/>
                </a:tc>
                <a:extLst>
                  <a:ext uri="{0D108BD9-81ED-4DB2-BD59-A6C34878D82A}">
                    <a16:rowId xmlns:a16="http://schemas.microsoft.com/office/drawing/2014/main" val="2134118896"/>
                  </a:ext>
                </a:extLst>
              </a:tr>
            </a:tbl>
          </a:graphicData>
        </a:graphic>
      </p:graphicFrame>
      <p:graphicFrame>
        <p:nvGraphicFramePr>
          <p:cNvPr id="15" name="Table 14">
            <a:extLst>
              <a:ext uri="{FF2B5EF4-FFF2-40B4-BE49-F238E27FC236}">
                <a16:creationId xmlns:a16="http://schemas.microsoft.com/office/drawing/2014/main" id="{D83FAE4C-D0F8-452F-A3D5-E46DC8C37E9F}"/>
              </a:ext>
            </a:extLst>
          </p:cNvPr>
          <p:cNvGraphicFramePr>
            <a:graphicFrameLocks noGrp="1"/>
          </p:cNvGraphicFramePr>
          <p:nvPr>
            <p:extLst>
              <p:ext uri="{D42A27DB-BD31-4B8C-83A1-F6EECF244321}">
                <p14:modId xmlns:p14="http://schemas.microsoft.com/office/powerpoint/2010/main" val="4193141069"/>
              </p:ext>
            </p:extLst>
          </p:nvPr>
        </p:nvGraphicFramePr>
        <p:xfrm>
          <a:off x="7452132" y="5108539"/>
          <a:ext cx="3854016" cy="1627312"/>
        </p:xfrm>
        <a:graphic>
          <a:graphicData uri="http://schemas.openxmlformats.org/drawingml/2006/table">
            <a:tbl>
              <a:tblPr firstRow="1" bandRow="1">
                <a:tableStyleId>{B301B821-A1FF-4177-AEE7-76D212191A09}</a:tableStyleId>
              </a:tblPr>
              <a:tblGrid>
                <a:gridCol w="3854016">
                  <a:extLst>
                    <a:ext uri="{9D8B030D-6E8A-4147-A177-3AD203B41FA5}">
                      <a16:colId xmlns:a16="http://schemas.microsoft.com/office/drawing/2014/main" val="942026898"/>
                    </a:ext>
                  </a:extLst>
                </a:gridCol>
              </a:tblGrid>
              <a:tr h="560512">
                <a:tc>
                  <a:txBody>
                    <a:bodyPr/>
                    <a:lstStyle/>
                    <a:p>
                      <a:pPr algn="ctr"/>
                      <a:r>
                        <a:rPr lang="en-US" dirty="0"/>
                        <a:t>Knowledge Exchange &amp; Dialogue </a:t>
                      </a:r>
                    </a:p>
                  </a:txBody>
                  <a:tcPr>
                    <a:solidFill>
                      <a:srgbClr val="002060"/>
                    </a:solidFill>
                  </a:tcPr>
                </a:tc>
                <a:extLst>
                  <a:ext uri="{0D108BD9-81ED-4DB2-BD59-A6C34878D82A}">
                    <a16:rowId xmlns:a16="http://schemas.microsoft.com/office/drawing/2014/main" val="3195848637"/>
                  </a:ext>
                </a:extLst>
              </a:tr>
              <a:tr h="560512">
                <a:tc>
                  <a:txBody>
                    <a:bodyPr/>
                    <a:lstStyle/>
                    <a:p>
                      <a:pPr algn="ctr"/>
                      <a:r>
                        <a:rPr lang="en-US" sz="1600" dirty="0"/>
                        <a:t>Study visit/tours</a:t>
                      </a:r>
                    </a:p>
                    <a:p>
                      <a:pPr algn="ctr"/>
                      <a:r>
                        <a:rPr lang="en-US" sz="1600" dirty="0"/>
                        <a:t>University Exchanges/ Partnerships</a:t>
                      </a:r>
                    </a:p>
                    <a:p>
                      <a:pPr algn="ctr"/>
                      <a:r>
                        <a:rPr lang="en-US" sz="1600" dirty="0"/>
                        <a:t>Symposium/Conferences</a:t>
                      </a:r>
                    </a:p>
                    <a:p>
                      <a:pPr algn="ctr"/>
                      <a:r>
                        <a:rPr lang="en-US" sz="1600" dirty="0"/>
                        <a:t>Discussions/ Workshops</a:t>
                      </a:r>
                      <a:endParaRPr lang="en-US" dirty="0"/>
                    </a:p>
                  </a:txBody>
                  <a:tcPr/>
                </a:tc>
                <a:extLst>
                  <a:ext uri="{0D108BD9-81ED-4DB2-BD59-A6C34878D82A}">
                    <a16:rowId xmlns:a16="http://schemas.microsoft.com/office/drawing/2014/main" val="2134118896"/>
                  </a:ext>
                </a:extLst>
              </a:tr>
            </a:tbl>
          </a:graphicData>
        </a:graphic>
      </p:graphicFrame>
      <p:sp>
        <p:nvSpPr>
          <p:cNvPr id="16" name="TextBox 15">
            <a:extLst>
              <a:ext uri="{FF2B5EF4-FFF2-40B4-BE49-F238E27FC236}">
                <a16:creationId xmlns:a16="http://schemas.microsoft.com/office/drawing/2014/main" id="{655AA54B-3142-41FF-9300-5C99FFF4757A}"/>
              </a:ext>
            </a:extLst>
          </p:cNvPr>
          <p:cNvSpPr txBox="1"/>
          <p:nvPr/>
        </p:nvSpPr>
        <p:spPr>
          <a:xfrm>
            <a:off x="3703766" y="1923320"/>
            <a:ext cx="4097360"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rgbClr val="C00000"/>
                </a:solidFill>
              </a:rPr>
              <a:t>Guide research priorities to fund</a:t>
            </a:r>
          </a:p>
          <a:p>
            <a:pPr marL="285750" indent="-285750">
              <a:buFont typeface="Arial" panose="020B0604020202020204" pitchFamily="34" charset="0"/>
              <a:buChar char="•"/>
            </a:pPr>
            <a:r>
              <a:rPr lang="en-US" sz="1100" dirty="0">
                <a:solidFill>
                  <a:srgbClr val="C00000"/>
                </a:solidFill>
              </a:rPr>
              <a:t>Inform themes for exchanges/ events</a:t>
            </a:r>
          </a:p>
        </p:txBody>
      </p:sp>
      <p:sp>
        <p:nvSpPr>
          <p:cNvPr id="17" name="TextBox 16">
            <a:extLst>
              <a:ext uri="{FF2B5EF4-FFF2-40B4-BE49-F238E27FC236}">
                <a16:creationId xmlns:a16="http://schemas.microsoft.com/office/drawing/2014/main" id="{818641B1-5802-4B59-BAC3-621314D250C2}"/>
              </a:ext>
            </a:extLst>
          </p:cNvPr>
          <p:cNvSpPr txBox="1"/>
          <p:nvPr/>
        </p:nvSpPr>
        <p:spPr>
          <a:xfrm>
            <a:off x="4026945" y="4065214"/>
            <a:ext cx="3514672"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rgbClr val="002060"/>
                </a:solidFill>
              </a:rPr>
              <a:t>Feed data &amp; findings/analysis into KMP </a:t>
            </a:r>
          </a:p>
          <a:p>
            <a:pPr marL="285750" indent="-285750">
              <a:buFont typeface="Arial" panose="020B0604020202020204" pitchFamily="34" charset="0"/>
              <a:buChar char="•"/>
            </a:pPr>
            <a:r>
              <a:rPr lang="en-US" sz="1100" dirty="0">
                <a:solidFill>
                  <a:srgbClr val="002060"/>
                </a:solidFill>
              </a:rPr>
              <a:t>Consolidate key findings for regional dialogue &amp; decision making</a:t>
            </a:r>
          </a:p>
          <a:p>
            <a:pPr marL="285750" indent="-285750">
              <a:buFont typeface="Arial" panose="020B0604020202020204" pitchFamily="34" charset="0"/>
              <a:buChar char="•"/>
            </a:pPr>
            <a:endParaRPr lang="en-US" sz="1100" dirty="0">
              <a:solidFill>
                <a:srgbClr val="002060"/>
              </a:solidFill>
            </a:endParaRPr>
          </a:p>
        </p:txBody>
      </p:sp>
      <p:sp>
        <p:nvSpPr>
          <p:cNvPr id="18" name="TextBox 17">
            <a:extLst>
              <a:ext uri="{FF2B5EF4-FFF2-40B4-BE49-F238E27FC236}">
                <a16:creationId xmlns:a16="http://schemas.microsoft.com/office/drawing/2014/main" id="{1B6B1358-1D04-412F-B215-AF12D4F655F4}"/>
              </a:ext>
            </a:extLst>
          </p:cNvPr>
          <p:cNvSpPr txBox="1"/>
          <p:nvPr/>
        </p:nvSpPr>
        <p:spPr>
          <a:xfrm>
            <a:off x="167602" y="490726"/>
            <a:ext cx="3651898" cy="430887"/>
          </a:xfrm>
          <a:prstGeom prst="rect">
            <a:avLst/>
          </a:prstGeom>
          <a:noFill/>
        </p:spPr>
        <p:txBody>
          <a:bodyPr wrap="square" rtlCol="0">
            <a:spAutoFit/>
          </a:bodyPr>
          <a:lstStyle/>
          <a:p>
            <a:pPr algn="ctr"/>
            <a:r>
              <a:rPr lang="en-US" sz="1100" b="1" dirty="0">
                <a:solidFill>
                  <a:srgbClr val="595A59"/>
                </a:solidFill>
                <a:latin typeface="Montserrat" pitchFamily="2" charset="77"/>
              </a:rPr>
              <a:t>Some Activities under PROLAC Subcomponent 1(a) – LCBC PROLAC PIU</a:t>
            </a:r>
          </a:p>
        </p:txBody>
      </p:sp>
      <p:sp>
        <p:nvSpPr>
          <p:cNvPr id="19" name="TextBox 18">
            <a:extLst>
              <a:ext uri="{FF2B5EF4-FFF2-40B4-BE49-F238E27FC236}">
                <a16:creationId xmlns:a16="http://schemas.microsoft.com/office/drawing/2014/main" id="{8CB6DA60-8759-4811-9881-19FEA374B4F5}"/>
              </a:ext>
            </a:extLst>
          </p:cNvPr>
          <p:cNvSpPr txBox="1"/>
          <p:nvPr/>
        </p:nvSpPr>
        <p:spPr>
          <a:xfrm>
            <a:off x="7393699" y="556481"/>
            <a:ext cx="3953751" cy="430887"/>
          </a:xfrm>
          <a:prstGeom prst="rect">
            <a:avLst/>
          </a:prstGeom>
          <a:noFill/>
        </p:spPr>
        <p:txBody>
          <a:bodyPr wrap="square" rtlCol="0">
            <a:spAutoFit/>
          </a:bodyPr>
          <a:lstStyle/>
          <a:p>
            <a:pPr algn="ctr"/>
            <a:r>
              <a:rPr lang="en-US" sz="1100" b="1" dirty="0">
                <a:solidFill>
                  <a:srgbClr val="595A59"/>
                </a:solidFill>
                <a:latin typeface="Montserrat" pitchFamily="2" charset="77"/>
              </a:rPr>
              <a:t>Activities under PROLAC Subcomponent 1(b) – National PIUs (with academics)</a:t>
            </a:r>
          </a:p>
        </p:txBody>
      </p:sp>
      <p:cxnSp>
        <p:nvCxnSpPr>
          <p:cNvPr id="20" name="Straight Arrow Connector 19">
            <a:extLst>
              <a:ext uri="{FF2B5EF4-FFF2-40B4-BE49-F238E27FC236}">
                <a16:creationId xmlns:a16="http://schemas.microsoft.com/office/drawing/2014/main" id="{93853D32-BAFC-483B-8719-016C5FE1A855}"/>
              </a:ext>
            </a:extLst>
          </p:cNvPr>
          <p:cNvCxnSpPr>
            <a:cxnSpLocks/>
          </p:cNvCxnSpPr>
          <p:nvPr/>
        </p:nvCxnSpPr>
        <p:spPr>
          <a:xfrm>
            <a:off x="9239440" y="2838921"/>
            <a:ext cx="0" cy="364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48291C8-305B-430A-8DB8-4DF4402939B8}"/>
              </a:ext>
            </a:extLst>
          </p:cNvPr>
          <p:cNvSpPr txBox="1"/>
          <p:nvPr/>
        </p:nvSpPr>
        <p:spPr>
          <a:xfrm>
            <a:off x="9379140" y="2819009"/>
            <a:ext cx="1623414" cy="430887"/>
          </a:xfrm>
          <a:prstGeom prst="rect">
            <a:avLst/>
          </a:prstGeom>
          <a:noFill/>
        </p:spPr>
        <p:txBody>
          <a:bodyPr wrap="square" rtlCol="0">
            <a:spAutoFit/>
          </a:bodyPr>
          <a:lstStyle/>
          <a:p>
            <a:r>
              <a:rPr lang="en-US" sz="1100" i="1" dirty="0"/>
              <a:t>Enhance capacity to generate knowledge</a:t>
            </a:r>
          </a:p>
        </p:txBody>
      </p:sp>
      <p:cxnSp>
        <p:nvCxnSpPr>
          <p:cNvPr id="22" name="Straight Arrow Connector 21">
            <a:extLst>
              <a:ext uri="{FF2B5EF4-FFF2-40B4-BE49-F238E27FC236}">
                <a16:creationId xmlns:a16="http://schemas.microsoft.com/office/drawing/2014/main" id="{43EB41B6-42C0-4633-B48E-CD4F828F0417}"/>
              </a:ext>
            </a:extLst>
          </p:cNvPr>
          <p:cNvCxnSpPr>
            <a:cxnSpLocks/>
          </p:cNvCxnSpPr>
          <p:nvPr/>
        </p:nvCxnSpPr>
        <p:spPr>
          <a:xfrm>
            <a:off x="9239440" y="4465455"/>
            <a:ext cx="0" cy="587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3306BE2-D889-4ADD-A430-334C01540FF9}"/>
              </a:ext>
            </a:extLst>
          </p:cNvPr>
          <p:cNvSpPr txBox="1"/>
          <p:nvPr/>
        </p:nvSpPr>
        <p:spPr>
          <a:xfrm>
            <a:off x="9379140" y="4551962"/>
            <a:ext cx="2168308" cy="430887"/>
          </a:xfrm>
          <a:prstGeom prst="rect">
            <a:avLst/>
          </a:prstGeom>
          <a:noFill/>
        </p:spPr>
        <p:txBody>
          <a:bodyPr wrap="square" rtlCol="0">
            <a:spAutoFit/>
          </a:bodyPr>
          <a:lstStyle/>
          <a:p>
            <a:r>
              <a:rPr lang="en-US" sz="1100" i="1" dirty="0"/>
              <a:t>Support dissemination; translation into decision making</a:t>
            </a:r>
          </a:p>
        </p:txBody>
      </p:sp>
      <p:sp>
        <p:nvSpPr>
          <p:cNvPr id="24" name="Rectangle 23">
            <a:extLst>
              <a:ext uri="{FF2B5EF4-FFF2-40B4-BE49-F238E27FC236}">
                <a16:creationId xmlns:a16="http://schemas.microsoft.com/office/drawing/2014/main" id="{738C34C4-8005-433C-9E46-A254FDC0B807}"/>
              </a:ext>
            </a:extLst>
          </p:cNvPr>
          <p:cNvSpPr/>
          <p:nvPr/>
        </p:nvSpPr>
        <p:spPr>
          <a:xfrm>
            <a:off x="3937887" y="5423649"/>
            <a:ext cx="215123" cy="261610"/>
          </a:xfrm>
          <a:prstGeom prst="rect">
            <a:avLst/>
          </a:prstGeom>
        </p:spPr>
        <p:txBody>
          <a:bodyPr wrap="none">
            <a:spAutoFit/>
          </a:bodyPr>
          <a:lstStyle/>
          <a:p>
            <a:r>
              <a:rPr lang="en-US" sz="1100" dirty="0">
                <a:solidFill>
                  <a:srgbClr val="0070C0"/>
                </a:solidFill>
              </a:rPr>
              <a:t> </a:t>
            </a:r>
            <a:endParaRPr lang="en-US" sz="1100" dirty="0"/>
          </a:p>
        </p:txBody>
      </p:sp>
      <p:sp>
        <p:nvSpPr>
          <p:cNvPr id="25" name="Arrow: Right 23">
            <a:extLst>
              <a:ext uri="{FF2B5EF4-FFF2-40B4-BE49-F238E27FC236}">
                <a16:creationId xmlns:a16="http://schemas.microsoft.com/office/drawing/2014/main" id="{456AF2AA-D7B9-40C9-990A-49772DB9D327}"/>
              </a:ext>
            </a:extLst>
          </p:cNvPr>
          <p:cNvSpPr/>
          <p:nvPr/>
        </p:nvSpPr>
        <p:spPr>
          <a:xfrm>
            <a:off x="4128175" y="2522977"/>
            <a:ext cx="3306435" cy="802846"/>
          </a:xfrm>
          <a:prstGeom prst="rightArrow">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sp>
        <p:nvSpPr>
          <p:cNvPr id="26" name="Arrow: Right 24">
            <a:extLst>
              <a:ext uri="{FF2B5EF4-FFF2-40B4-BE49-F238E27FC236}">
                <a16:creationId xmlns:a16="http://schemas.microsoft.com/office/drawing/2014/main" id="{BE4DC897-DA3D-40C0-BE93-07E17BC7FB40}"/>
              </a:ext>
            </a:extLst>
          </p:cNvPr>
          <p:cNvSpPr/>
          <p:nvPr/>
        </p:nvSpPr>
        <p:spPr>
          <a:xfrm rot="10800000">
            <a:off x="3995110" y="3320368"/>
            <a:ext cx="3386802" cy="710636"/>
          </a:xfrm>
          <a:prstGeom prst="rightArrow">
            <a:avLst/>
          </a:prstGeom>
          <a:solidFill>
            <a:srgbClr val="002060"/>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sp>
        <p:nvSpPr>
          <p:cNvPr id="27" name="Title 1">
            <a:extLst>
              <a:ext uri="{FF2B5EF4-FFF2-40B4-BE49-F238E27FC236}">
                <a16:creationId xmlns:a16="http://schemas.microsoft.com/office/drawing/2014/main" id="{CEA1EF31-C7A9-49B3-94A2-C5077B01A856}"/>
              </a:ext>
            </a:extLst>
          </p:cNvPr>
          <p:cNvSpPr txBox="1">
            <a:spLocks/>
          </p:cNvSpPr>
          <p:nvPr/>
        </p:nvSpPr>
        <p:spPr>
          <a:xfrm>
            <a:off x="206310" y="5812"/>
            <a:ext cx="11060219" cy="5109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1" dirty="0">
                <a:solidFill>
                  <a:schemeClr val="tx1">
                    <a:lumMod val="65000"/>
                    <a:lumOff val="35000"/>
                  </a:schemeClr>
                </a:solidFill>
                <a:latin typeface="Montserrat" pitchFamily="2" charset="77"/>
              </a:rPr>
              <a:t>How can PROLAC 1(a) &amp; 1(b) reinforce each other?</a:t>
            </a:r>
          </a:p>
        </p:txBody>
      </p:sp>
    </p:spTree>
    <p:extLst>
      <p:ext uri="{BB962C8B-B14F-4D97-AF65-F5344CB8AC3E}">
        <p14:creationId xmlns:p14="http://schemas.microsoft.com/office/powerpoint/2010/main" val="231658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AA0ED-7CB2-4540-BC9A-0C4477F80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1" name="Diagram 30">
            <a:extLst>
              <a:ext uri="{FF2B5EF4-FFF2-40B4-BE49-F238E27FC236}">
                <a16:creationId xmlns:a16="http://schemas.microsoft.com/office/drawing/2014/main" id="{877071C7-EBFB-4E7F-BE1B-405CB4947FC6}"/>
              </a:ext>
            </a:extLst>
          </p:cNvPr>
          <p:cNvGraphicFramePr/>
          <p:nvPr/>
        </p:nvGraphicFramePr>
        <p:xfrm>
          <a:off x="734447" y="648128"/>
          <a:ext cx="10723105" cy="157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1">
            <a:extLst>
              <a:ext uri="{FF2B5EF4-FFF2-40B4-BE49-F238E27FC236}">
                <a16:creationId xmlns:a16="http://schemas.microsoft.com/office/drawing/2014/main" id="{C46B9CE9-B230-4451-9C19-8060804348C1}"/>
              </a:ext>
            </a:extLst>
          </p:cNvPr>
          <p:cNvSpPr/>
          <p:nvPr/>
        </p:nvSpPr>
        <p:spPr>
          <a:xfrm>
            <a:off x="7500103" y="1720747"/>
            <a:ext cx="4447673" cy="1200329"/>
          </a:xfrm>
          <a:prstGeom prst="rect">
            <a:avLst/>
          </a:prstGeom>
          <a:solidFill>
            <a:schemeClr val="accent2">
              <a:lumMod val="40000"/>
              <a:lumOff val="60000"/>
            </a:schemeClr>
          </a:solidFill>
        </p:spPr>
        <p:txBody>
          <a:bodyPr wrap="square">
            <a:spAutoFit/>
          </a:bodyPr>
          <a:lstStyle/>
          <a:p>
            <a:r>
              <a:rPr lang="en-US" i="1" dirty="0"/>
              <a:t>LCRG </a:t>
            </a:r>
            <a:r>
              <a:rPr lang="en-US" dirty="0"/>
              <a:t>to prepare </a:t>
            </a:r>
          </a:p>
          <a:p>
            <a:r>
              <a:rPr lang="en-US" b="1" dirty="0"/>
              <a:t>Annual Plan for research priorities &amp; calendar of events: multi-country </a:t>
            </a:r>
            <a:r>
              <a:rPr lang="en-US" i="1" dirty="0"/>
              <a:t>(finalized after Annual Forum)</a:t>
            </a:r>
          </a:p>
        </p:txBody>
      </p:sp>
      <p:sp>
        <p:nvSpPr>
          <p:cNvPr id="33" name="Rectangle 32">
            <a:extLst>
              <a:ext uri="{FF2B5EF4-FFF2-40B4-BE49-F238E27FC236}">
                <a16:creationId xmlns:a16="http://schemas.microsoft.com/office/drawing/2014/main" id="{94797C7C-F488-44B9-94B9-FF5642904690}"/>
              </a:ext>
            </a:extLst>
          </p:cNvPr>
          <p:cNvSpPr/>
          <p:nvPr/>
        </p:nvSpPr>
        <p:spPr>
          <a:xfrm>
            <a:off x="866795" y="1817162"/>
            <a:ext cx="3488637" cy="923330"/>
          </a:xfrm>
          <a:prstGeom prst="rect">
            <a:avLst/>
          </a:prstGeom>
          <a:solidFill>
            <a:schemeClr val="accent2">
              <a:lumMod val="40000"/>
              <a:lumOff val="60000"/>
            </a:schemeClr>
          </a:solidFill>
        </p:spPr>
        <p:txBody>
          <a:bodyPr wrap="square">
            <a:spAutoFit/>
          </a:bodyPr>
          <a:lstStyle/>
          <a:p>
            <a:r>
              <a:rPr lang="en-US" b="1" i="1" dirty="0"/>
              <a:t>Draft statement/ action plan for the Annual Forum </a:t>
            </a:r>
            <a:r>
              <a:rPr lang="en-US" i="1" dirty="0"/>
              <a:t>(subsequently cleared by RCC)</a:t>
            </a:r>
          </a:p>
        </p:txBody>
      </p:sp>
      <p:sp>
        <p:nvSpPr>
          <p:cNvPr id="34" name="Rectangle 33">
            <a:extLst>
              <a:ext uri="{FF2B5EF4-FFF2-40B4-BE49-F238E27FC236}">
                <a16:creationId xmlns:a16="http://schemas.microsoft.com/office/drawing/2014/main" id="{80E1AD20-439D-47E4-B80E-2E4555C84EDC}"/>
              </a:ext>
            </a:extLst>
          </p:cNvPr>
          <p:cNvSpPr/>
          <p:nvPr/>
        </p:nvSpPr>
        <p:spPr>
          <a:xfrm>
            <a:off x="2534913" y="4405558"/>
            <a:ext cx="8698311" cy="203132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i="1" u="sng" dirty="0">
                <a:solidFill>
                  <a:schemeClr val="tx1"/>
                </a:solidFill>
              </a:rPr>
              <a:t>Requirements for activities funded by PROLAC 1b (studies/ conferences/exchanges):</a:t>
            </a:r>
          </a:p>
          <a:p>
            <a:pPr marL="342900" indent="-342900">
              <a:buAutoNum type="alphaLcParenBoth"/>
            </a:pPr>
            <a:r>
              <a:rPr lang="en-US" b="1" i="1" dirty="0">
                <a:solidFill>
                  <a:schemeClr val="tx1"/>
                </a:solidFill>
              </a:rPr>
              <a:t>1-page Standardized Summary Report</a:t>
            </a:r>
            <a:r>
              <a:rPr lang="en-US" i="1" dirty="0">
                <a:solidFill>
                  <a:schemeClr val="tx1"/>
                </a:solidFill>
              </a:rPr>
              <a:t> (which will be uploaded into the KMP database)</a:t>
            </a:r>
          </a:p>
          <a:p>
            <a:pPr marL="857250" lvl="1" indent="-400050">
              <a:buFont typeface="+mj-lt"/>
              <a:buAutoNum type="romanLcPeriod"/>
            </a:pPr>
            <a:r>
              <a:rPr lang="en-US" i="1" dirty="0">
                <a:solidFill>
                  <a:schemeClr val="tx1"/>
                </a:solidFill>
              </a:rPr>
              <a:t>Description of activity;</a:t>
            </a:r>
          </a:p>
          <a:p>
            <a:pPr marL="857250" lvl="1" indent="-400050">
              <a:buFont typeface="+mj-lt"/>
              <a:buAutoNum type="romanLcPeriod"/>
            </a:pPr>
            <a:r>
              <a:rPr lang="en-US" i="1" dirty="0">
                <a:solidFill>
                  <a:schemeClr val="tx1"/>
                </a:solidFill>
              </a:rPr>
              <a:t>Key findings, lessons learned or policy recommendation</a:t>
            </a:r>
          </a:p>
          <a:p>
            <a:pPr marL="857250" lvl="1" indent="-400050">
              <a:buFont typeface="+mj-lt"/>
              <a:buAutoNum type="romanLcPeriod"/>
            </a:pPr>
            <a:r>
              <a:rPr lang="en-US" i="1" dirty="0">
                <a:solidFill>
                  <a:schemeClr val="tx1"/>
                </a:solidFill>
              </a:rPr>
              <a:t>(If any) Issue to highlight requiring regional dialogue + rationale</a:t>
            </a:r>
          </a:p>
          <a:p>
            <a:pPr marL="857250" lvl="1" indent="-400050">
              <a:buFont typeface="+mj-lt"/>
              <a:buAutoNum type="romanLcPeriod"/>
            </a:pPr>
            <a:r>
              <a:rPr lang="en-US" i="1" dirty="0">
                <a:solidFill>
                  <a:schemeClr val="tx1"/>
                </a:solidFill>
              </a:rPr>
              <a:t>Key indicators e.g. no. of participants/ </a:t>
            </a:r>
            <a:r>
              <a:rPr lang="en-US" i="1" dirty="0" err="1">
                <a:solidFill>
                  <a:schemeClr val="tx1"/>
                </a:solidFill>
              </a:rPr>
              <a:t>pple</a:t>
            </a:r>
            <a:r>
              <a:rPr lang="en-US" i="1" dirty="0">
                <a:solidFill>
                  <a:schemeClr val="tx1"/>
                </a:solidFill>
              </a:rPr>
              <a:t> trained</a:t>
            </a:r>
          </a:p>
          <a:p>
            <a:pPr marL="857250" lvl="1" indent="-400050">
              <a:buFont typeface="+mj-lt"/>
              <a:buAutoNum type="romanLcPeriod"/>
            </a:pPr>
            <a:r>
              <a:rPr lang="en-US" i="1" dirty="0">
                <a:solidFill>
                  <a:schemeClr val="tx1"/>
                </a:solidFill>
              </a:rPr>
              <a:t>Upload data/ findings/ event into KMP database</a:t>
            </a:r>
          </a:p>
        </p:txBody>
      </p:sp>
      <p:sp>
        <p:nvSpPr>
          <p:cNvPr id="35" name="Rectangle 34">
            <a:extLst>
              <a:ext uri="{FF2B5EF4-FFF2-40B4-BE49-F238E27FC236}">
                <a16:creationId xmlns:a16="http://schemas.microsoft.com/office/drawing/2014/main" id="{821DF996-1BDD-4ED9-9319-A18FF585E1E0}"/>
              </a:ext>
            </a:extLst>
          </p:cNvPr>
          <p:cNvSpPr/>
          <p:nvPr/>
        </p:nvSpPr>
        <p:spPr>
          <a:xfrm>
            <a:off x="146305" y="2939687"/>
            <a:ext cx="3140242"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i="1" dirty="0">
                <a:solidFill>
                  <a:schemeClr val="tx1"/>
                </a:solidFill>
              </a:rPr>
              <a:t>Lake Chad Research Group (LCRG)</a:t>
            </a:r>
          </a:p>
          <a:p>
            <a:r>
              <a:rPr lang="en-US" sz="1600" dirty="0">
                <a:solidFill>
                  <a:schemeClr val="tx1"/>
                </a:solidFill>
              </a:rPr>
              <a:t>to consolidate &amp; distill key issues from summary reports for regional dialogue/ decision making</a:t>
            </a:r>
          </a:p>
        </p:txBody>
      </p:sp>
      <p:sp>
        <p:nvSpPr>
          <p:cNvPr id="36" name="Arrow: Right 35">
            <a:extLst>
              <a:ext uri="{FF2B5EF4-FFF2-40B4-BE49-F238E27FC236}">
                <a16:creationId xmlns:a16="http://schemas.microsoft.com/office/drawing/2014/main" id="{A16C3F1B-8B73-4E26-8E7C-DF886C2FC499}"/>
              </a:ext>
            </a:extLst>
          </p:cNvPr>
          <p:cNvSpPr/>
          <p:nvPr/>
        </p:nvSpPr>
        <p:spPr>
          <a:xfrm rot="16200000">
            <a:off x="2429338" y="3460188"/>
            <a:ext cx="1498107" cy="216310"/>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52F43822-30A8-4EBD-B04A-388388B59D0F}"/>
              </a:ext>
            </a:extLst>
          </p:cNvPr>
          <p:cNvSpPr/>
          <p:nvPr/>
        </p:nvSpPr>
        <p:spPr>
          <a:xfrm rot="5400000">
            <a:off x="8147454" y="3477019"/>
            <a:ext cx="1328194" cy="216309"/>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C23D78F-F1CF-4CF5-8BF8-26E6786C2DEE}"/>
              </a:ext>
            </a:extLst>
          </p:cNvPr>
          <p:cNvSpPr/>
          <p:nvPr/>
        </p:nvSpPr>
        <p:spPr>
          <a:xfrm>
            <a:off x="8919706" y="3271901"/>
            <a:ext cx="3028070"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chemeClr val="tx1"/>
                </a:solidFill>
              </a:rPr>
              <a:t>LCRG to help ensure dialogue at Annual Forum informs activities for the next year</a:t>
            </a:r>
          </a:p>
        </p:txBody>
      </p:sp>
      <p:sp>
        <p:nvSpPr>
          <p:cNvPr id="40" name="TextBox 39">
            <a:extLst>
              <a:ext uri="{FF2B5EF4-FFF2-40B4-BE49-F238E27FC236}">
                <a16:creationId xmlns:a16="http://schemas.microsoft.com/office/drawing/2014/main" id="{33738BAB-7FE6-403E-981D-DE7E1A4F3718}"/>
              </a:ext>
            </a:extLst>
          </p:cNvPr>
          <p:cNvSpPr txBox="1"/>
          <p:nvPr/>
        </p:nvSpPr>
        <p:spPr>
          <a:xfrm>
            <a:off x="854893" y="599047"/>
            <a:ext cx="2959247" cy="584775"/>
          </a:xfrm>
          <a:prstGeom prst="rect">
            <a:avLst/>
          </a:prstGeom>
          <a:noFill/>
        </p:spPr>
        <p:txBody>
          <a:bodyPr wrap="square" rtlCol="0">
            <a:spAutoFit/>
          </a:bodyPr>
          <a:lstStyle/>
          <a:p>
            <a:pPr algn="ctr"/>
            <a:r>
              <a:rPr lang="en-US" sz="1600" b="1" dirty="0"/>
              <a:t>LCRG</a:t>
            </a:r>
          </a:p>
          <a:p>
            <a:pPr algn="ctr"/>
            <a:r>
              <a:rPr lang="en-US" sz="1600" b="1" dirty="0"/>
              <a:t>Coordination Mtg 1 </a:t>
            </a:r>
          </a:p>
        </p:txBody>
      </p:sp>
      <p:sp>
        <p:nvSpPr>
          <p:cNvPr id="41" name="TextBox 40">
            <a:extLst>
              <a:ext uri="{FF2B5EF4-FFF2-40B4-BE49-F238E27FC236}">
                <a16:creationId xmlns:a16="http://schemas.microsoft.com/office/drawing/2014/main" id="{FA3EE76E-EEB6-486C-8AF6-8FA3D9BF512B}"/>
              </a:ext>
            </a:extLst>
          </p:cNvPr>
          <p:cNvSpPr txBox="1"/>
          <p:nvPr/>
        </p:nvSpPr>
        <p:spPr>
          <a:xfrm>
            <a:off x="7628281" y="582834"/>
            <a:ext cx="2959247" cy="584775"/>
          </a:xfrm>
          <a:prstGeom prst="rect">
            <a:avLst/>
          </a:prstGeom>
          <a:noFill/>
        </p:spPr>
        <p:txBody>
          <a:bodyPr wrap="square" rtlCol="0">
            <a:spAutoFit/>
          </a:bodyPr>
          <a:lstStyle/>
          <a:p>
            <a:pPr algn="ctr"/>
            <a:r>
              <a:rPr lang="en-US" sz="1600" b="1" dirty="0"/>
              <a:t>LCRG</a:t>
            </a:r>
          </a:p>
          <a:p>
            <a:pPr algn="ctr"/>
            <a:r>
              <a:rPr lang="en-US" sz="1600" b="1" dirty="0"/>
              <a:t>Coordination Mtg 2 </a:t>
            </a:r>
          </a:p>
        </p:txBody>
      </p:sp>
      <p:sp>
        <p:nvSpPr>
          <p:cNvPr id="14" name="Title 1">
            <a:extLst>
              <a:ext uri="{FF2B5EF4-FFF2-40B4-BE49-F238E27FC236}">
                <a16:creationId xmlns:a16="http://schemas.microsoft.com/office/drawing/2014/main" id="{A63034D7-C45D-4449-953D-22A35F3D5E86}"/>
              </a:ext>
            </a:extLst>
          </p:cNvPr>
          <p:cNvSpPr txBox="1">
            <a:spLocks/>
          </p:cNvSpPr>
          <p:nvPr/>
        </p:nvSpPr>
        <p:spPr>
          <a:xfrm>
            <a:off x="0" y="5812"/>
            <a:ext cx="11360800" cy="5109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tx1">
                    <a:lumMod val="65000"/>
                    <a:lumOff val="35000"/>
                  </a:schemeClr>
                </a:solidFill>
                <a:latin typeface="Montserrat" pitchFamily="2" charset="77"/>
              </a:rPr>
              <a:t>How do we systematize it?</a:t>
            </a:r>
            <a:endParaRPr lang="en-US" sz="3600" b="1"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22919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C8BFEC-EDB7-471E-8F2D-FDD2FD1F3BDA}"/>
              </a:ext>
            </a:extLst>
          </p:cNvPr>
          <p:cNvSpPr txBox="1"/>
          <p:nvPr/>
        </p:nvSpPr>
        <p:spPr>
          <a:xfrm>
            <a:off x="351274" y="1883638"/>
            <a:ext cx="3294567" cy="369332"/>
          </a:xfrm>
          <a:prstGeom prst="rect">
            <a:avLst/>
          </a:prstGeom>
          <a:noFill/>
        </p:spPr>
        <p:txBody>
          <a:bodyPr wrap="square" rtlCol="0">
            <a:spAutoFit/>
          </a:bodyPr>
          <a:lstStyle/>
          <a:p>
            <a:pPr algn="ctr"/>
            <a:r>
              <a:rPr lang="en-US" b="1" dirty="0">
                <a:solidFill>
                  <a:schemeClr val="bg1"/>
                </a:solidFill>
                <a:latin typeface="Montserrat" pitchFamily="2" charset="77"/>
              </a:rPr>
              <a:t>KMP Software Development</a:t>
            </a:r>
          </a:p>
        </p:txBody>
      </p:sp>
      <p:sp>
        <p:nvSpPr>
          <p:cNvPr id="10" name="TextBox 9">
            <a:extLst>
              <a:ext uri="{FF2B5EF4-FFF2-40B4-BE49-F238E27FC236}">
                <a16:creationId xmlns:a16="http://schemas.microsoft.com/office/drawing/2014/main" id="{93114DC2-4986-4EFF-9716-BB59948CEE55}"/>
              </a:ext>
            </a:extLst>
          </p:cNvPr>
          <p:cNvSpPr txBox="1"/>
          <p:nvPr/>
        </p:nvSpPr>
        <p:spPr>
          <a:xfrm>
            <a:off x="428121" y="4051460"/>
            <a:ext cx="3266982" cy="369332"/>
          </a:xfrm>
          <a:prstGeom prst="rect">
            <a:avLst/>
          </a:prstGeom>
          <a:noFill/>
        </p:spPr>
        <p:txBody>
          <a:bodyPr wrap="square" rtlCol="0">
            <a:spAutoFit/>
          </a:bodyPr>
          <a:lstStyle/>
          <a:p>
            <a:pPr algn="ctr"/>
            <a:r>
              <a:rPr lang="en-US" b="1" dirty="0">
                <a:solidFill>
                  <a:schemeClr val="bg1"/>
                </a:solidFill>
                <a:latin typeface="Montserrat" pitchFamily="2" charset="77"/>
              </a:rPr>
              <a:t>Dialogue Platforms</a:t>
            </a:r>
          </a:p>
        </p:txBody>
      </p:sp>
      <p:sp>
        <p:nvSpPr>
          <p:cNvPr id="23" name="Rectangle 22">
            <a:extLst>
              <a:ext uri="{FF2B5EF4-FFF2-40B4-BE49-F238E27FC236}">
                <a16:creationId xmlns:a16="http://schemas.microsoft.com/office/drawing/2014/main" id="{738C34C4-8005-433C-9E46-A254FDC0B807}"/>
              </a:ext>
            </a:extLst>
          </p:cNvPr>
          <p:cNvSpPr/>
          <p:nvPr/>
        </p:nvSpPr>
        <p:spPr>
          <a:xfrm>
            <a:off x="4032157" y="5423649"/>
            <a:ext cx="237566" cy="369332"/>
          </a:xfrm>
          <a:prstGeom prst="rect">
            <a:avLst/>
          </a:prstGeom>
        </p:spPr>
        <p:txBody>
          <a:bodyPr wrap="none">
            <a:spAutoFit/>
          </a:bodyPr>
          <a:lstStyle/>
          <a:p>
            <a:r>
              <a:rPr lang="en-US" dirty="0">
                <a:solidFill>
                  <a:srgbClr val="0070C0"/>
                </a:solidFill>
              </a:rPr>
              <a:t> </a:t>
            </a:r>
            <a:endParaRPr lang="en-US" dirty="0"/>
          </a:p>
        </p:txBody>
      </p:sp>
      <p:graphicFrame>
        <p:nvGraphicFramePr>
          <p:cNvPr id="28" name="Table 4">
            <a:extLst>
              <a:ext uri="{FF2B5EF4-FFF2-40B4-BE49-F238E27FC236}">
                <a16:creationId xmlns:a16="http://schemas.microsoft.com/office/drawing/2014/main" id="{9AA43AA8-E966-4F96-A68D-F227305D2072}"/>
              </a:ext>
            </a:extLst>
          </p:cNvPr>
          <p:cNvGraphicFramePr>
            <a:graphicFrameLocks/>
          </p:cNvGraphicFramePr>
          <p:nvPr>
            <p:extLst>
              <p:ext uri="{D42A27DB-BD31-4B8C-83A1-F6EECF244321}">
                <p14:modId xmlns:p14="http://schemas.microsoft.com/office/powerpoint/2010/main" val="3538726271"/>
              </p:ext>
            </p:extLst>
          </p:nvPr>
        </p:nvGraphicFramePr>
        <p:xfrm>
          <a:off x="285286" y="1267867"/>
          <a:ext cx="10865341" cy="4934970"/>
        </p:xfrm>
        <a:graphic>
          <a:graphicData uri="http://schemas.openxmlformats.org/drawingml/2006/table">
            <a:tbl>
              <a:tblPr firstRow="1" bandRow="1">
                <a:tableStyleId>{5C22544A-7EE6-4342-B048-85BDC9FD1C3A}</a:tableStyleId>
              </a:tblPr>
              <a:tblGrid>
                <a:gridCol w="1691664">
                  <a:extLst>
                    <a:ext uri="{9D8B030D-6E8A-4147-A177-3AD203B41FA5}">
                      <a16:colId xmlns:a16="http://schemas.microsoft.com/office/drawing/2014/main" val="4131872148"/>
                    </a:ext>
                  </a:extLst>
                </a:gridCol>
                <a:gridCol w="3549795">
                  <a:extLst>
                    <a:ext uri="{9D8B030D-6E8A-4147-A177-3AD203B41FA5}">
                      <a16:colId xmlns:a16="http://schemas.microsoft.com/office/drawing/2014/main" val="2579143082"/>
                    </a:ext>
                  </a:extLst>
                </a:gridCol>
                <a:gridCol w="4163922">
                  <a:extLst>
                    <a:ext uri="{9D8B030D-6E8A-4147-A177-3AD203B41FA5}">
                      <a16:colId xmlns:a16="http://schemas.microsoft.com/office/drawing/2014/main" val="1288139686"/>
                    </a:ext>
                  </a:extLst>
                </a:gridCol>
                <a:gridCol w="1459960">
                  <a:extLst>
                    <a:ext uri="{9D8B030D-6E8A-4147-A177-3AD203B41FA5}">
                      <a16:colId xmlns:a16="http://schemas.microsoft.com/office/drawing/2014/main" val="3703654099"/>
                    </a:ext>
                  </a:extLst>
                </a:gridCol>
              </a:tblGrid>
              <a:tr h="326092">
                <a:tc>
                  <a:txBody>
                    <a:bodyPr/>
                    <a:lstStyle/>
                    <a:p>
                      <a:pPr algn="ctr"/>
                      <a:r>
                        <a:rPr lang="en-US" sz="1200" dirty="0">
                          <a:latin typeface="+mn-lt"/>
                        </a:rPr>
                        <a:t>Dataset</a:t>
                      </a:r>
                    </a:p>
                  </a:txBody>
                  <a:tcPr>
                    <a:solidFill>
                      <a:srgbClr val="FFA360"/>
                    </a:solidFill>
                  </a:tcPr>
                </a:tc>
                <a:tc>
                  <a:txBody>
                    <a:bodyPr/>
                    <a:lstStyle/>
                    <a:p>
                      <a:pPr algn="ctr"/>
                      <a:r>
                        <a:rPr lang="en-US" sz="1200" dirty="0">
                          <a:latin typeface="+mn-lt"/>
                        </a:rPr>
                        <a:t>Responsible </a:t>
                      </a:r>
                    </a:p>
                  </a:txBody>
                  <a:tcPr>
                    <a:solidFill>
                      <a:srgbClr val="FFA360"/>
                    </a:solidFill>
                  </a:tcPr>
                </a:tc>
                <a:tc>
                  <a:txBody>
                    <a:bodyPr/>
                    <a:lstStyle/>
                    <a:p>
                      <a:pPr algn="ctr"/>
                      <a:r>
                        <a:rPr lang="en-US" sz="1200" dirty="0">
                          <a:latin typeface="+mn-lt"/>
                        </a:rPr>
                        <a:t>About </a:t>
                      </a:r>
                    </a:p>
                  </a:txBody>
                  <a:tcPr>
                    <a:solidFill>
                      <a:srgbClr val="FFA360"/>
                    </a:solidFill>
                  </a:tcPr>
                </a:tc>
                <a:tc>
                  <a:txBody>
                    <a:bodyPr/>
                    <a:lstStyle/>
                    <a:p>
                      <a:pPr algn="ctr"/>
                      <a:r>
                        <a:rPr lang="en-US" sz="1200" dirty="0">
                          <a:latin typeface="+mn-lt"/>
                        </a:rPr>
                        <a:t>Time period </a:t>
                      </a:r>
                    </a:p>
                  </a:txBody>
                  <a:tcPr>
                    <a:solidFill>
                      <a:srgbClr val="FFA360"/>
                    </a:solidFill>
                  </a:tcPr>
                </a:tc>
                <a:extLst>
                  <a:ext uri="{0D108BD9-81ED-4DB2-BD59-A6C34878D82A}">
                    <a16:rowId xmlns:a16="http://schemas.microsoft.com/office/drawing/2014/main" val="1395529997"/>
                  </a:ext>
                </a:extLst>
              </a:tr>
              <a:tr h="1068283">
                <a:tc>
                  <a:txBody>
                    <a:bodyPr/>
                    <a:lstStyle/>
                    <a:p>
                      <a:endParaRPr lang="en-US" sz="1100" b="0" i="0" dirty="0">
                        <a:latin typeface="+mn-lt"/>
                      </a:endParaRPr>
                    </a:p>
                    <a:p>
                      <a:r>
                        <a:rPr lang="en-US" sz="1100" b="0" i="0" dirty="0">
                          <a:solidFill>
                            <a:srgbClr val="595A59"/>
                          </a:solidFill>
                          <a:latin typeface="+mn-lt"/>
                        </a:rPr>
                        <a:t>INFORM Sahel</a:t>
                      </a:r>
                    </a:p>
                  </a:txBody>
                  <a:tcPr>
                    <a:solidFill>
                      <a:schemeClr val="accent2">
                        <a:lumMod val="20000"/>
                        <a:lumOff val="80000"/>
                      </a:schemeClr>
                    </a:solidFill>
                  </a:tcPr>
                </a:tc>
                <a:tc>
                  <a:txBody>
                    <a:bodyPr/>
                    <a:lstStyle/>
                    <a:p>
                      <a:r>
                        <a:rPr lang="en-US" sz="1100" b="0" i="0" dirty="0">
                          <a:solidFill>
                            <a:srgbClr val="595A59"/>
                          </a:solidFill>
                          <a:latin typeface="+mn-lt"/>
                        </a:rPr>
                        <a:t>Initiated by the Emergency Response and Preparedness Group of regional Inter-Agency Standing Committee and managed by UNOCHA </a:t>
                      </a:r>
                    </a:p>
                  </a:txBody>
                  <a:tcPr>
                    <a:solidFill>
                      <a:schemeClr val="accent2">
                        <a:lumMod val="20000"/>
                        <a:lumOff val="80000"/>
                      </a:schemeClr>
                    </a:solidFill>
                  </a:tcPr>
                </a:tc>
                <a:tc>
                  <a:txBody>
                    <a:bodyPr/>
                    <a:lstStyle/>
                    <a:p>
                      <a:r>
                        <a:rPr lang="en-US" sz="1100" b="0" i="0" dirty="0">
                          <a:solidFill>
                            <a:srgbClr val="595A59"/>
                          </a:solidFill>
                          <a:latin typeface="+mn-lt"/>
                        </a:rPr>
                        <a:t>Provides risk index values from 0 to 10 on provincial level for the entire Lake Chad Region based on indicators covering hazard &amp; exposure, vulnerability, and coping capacity </a:t>
                      </a:r>
                    </a:p>
                  </a:txBody>
                  <a:tcPr>
                    <a:solidFill>
                      <a:schemeClr val="accent2">
                        <a:lumMod val="20000"/>
                        <a:lumOff val="80000"/>
                      </a:schemeClr>
                    </a:solidFill>
                  </a:tcPr>
                </a:tc>
                <a:tc>
                  <a:txBody>
                    <a:bodyPr/>
                    <a:lstStyle/>
                    <a:p>
                      <a:endParaRPr lang="en-US" sz="1200" b="0" i="0" dirty="0">
                        <a:solidFill>
                          <a:srgbClr val="595A59"/>
                        </a:solidFill>
                        <a:latin typeface="+mn-lt"/>
                      </a:endParaRPr>
                    </a:p>
                    <a:p>
                      <a:r>
                        <a:rPr lang="en-US" sz="1200" b="0" i="0" dirty="0">
                          <a:solidFill>
                            <a:srgbClr val="595A59"/>
                          </a:solidFill>
                          <a:latin typeface="+mn-lt"/>
                        </a:rPr>
                        <a:t>2015 – 2019 </a:t>
                      </a:r>
                    </a:p>
                  </a:txBody>
                  <a:tcPr>
                    <a:solidFill>
                      <a:schemeClr val="accent2">
                        <a:lumMod val="20000"/>
                        <a:lumOff val="80000"/>
                      </a:schemeClr>
                    </a:solidFill>
                  </a:tcPr>
                </a:tc>
                <a:extLst>
                  <a:ext uri="{0D108BD9-81ED-4DB2-BD59-A6C34878D82A}">
                    <a16:rowId xmlns:a16="http://schemas.microsoft.com/office/drawing/2014/main" val="3311718711"/>
                  </a:ext>
                </a:extLst>
              </a:tr>
              <a:tr h="1312462">
                <a:tc>
                  <a:txBody>
                    <a:bodyPr/>
                    <a:lstStyle/>
                    <a:p>
                      <a:endParaRPr lang="en-US" sz="1200" dirty="0">
                        <a:latin typeface="+mn-lt"/>
                      </a:endParaRPr>
                    </a:p>
                    <a:p>
                      <a:r>
                        <a:rPr lang="en-US" sz="1100" b="0" i="0" dirty="0">
                          <a:solidFill>
                            <a:srgbClr val="595A59"/>
                          </a:solidFill>
                          <a:latin typeface="+mn-lt"/>
                        </a:rPr>
                        <a:t>API – ACLED</a:t>
                      </a:r>
                    </a:p>
                  </a:txBody>
                  <a:tcPr>
                    <a:solidFill>
                      <a:schemeClr val="bg1"/>
                    </a:solidFill>
                  </a:tcPr>
                </a:tc>
                <a:tc>
                  <a:txBody>
                    <a:bodyPr/>
                    <a:lstStyle/>
                    <a:p>
                      <a:r>
                        <a:rPr lang="en-US" sz="1100" b="0" i="0" dirty="0">
                          <a:solidFill>
                            <a:srgbClr val="595A59"/>
                          </a:solidFill>
                          <a:latin typeface="+mn-lt"/>
                        </a:rPr>
                        <a:t>Managed by the Armed Conflict Location &amp; Event Data Project </a:t>
                      </a:r>
                    </a:p>
                  </a:txBody>
                  <a:tcPr>
                    <a:solidFill>
                      <a:schemeClr val="bg1"/>
                    </a:solidFill>
                  </a:tcPr>
                </a:tc>
                <a:tc>
                  <a:txBody>
                    <a:bodyPr/>
                    <a:lstStyle/>
                    <a:p>
                      <a:r>
                        <a:rPr lang="en-US" sz="1100" b="0" i="0" dirty="0">
                          <a:solidFill>
                            <a:srgbClr val="595A59"/>
                          </a:solidFill>
                          <a:latin typeface="+mn-lt"/>
                        </a:rPr>
                        <a:t>Provides disaggregated conflict analysis and crisis mappings worldwide. Reported incidents include: battles, explosions/remote violence, protests, riots, strategic developments, and violence against civilians. </a:t>
                      </a:r>
                    </a:p>
                  </a:txBody>
                  <a:tcPr>
                    <a:solidFill>
                      <a:schemeClr val="bg1"/>
                    </a:solidFill>
                  </a:tcPr>
                </a:tc>
                <a:tc>
                  <a:txBody>
                    <a:bodyPr/>
                    <a:lstStyle/>
                    <a:p>
                      <a:r>
                        <a:rPr lang="en-US" sz="1200" b="0" i="0" dirty="0">
                          <a:solidFill>
                            <a:srgbClr val="595A59"/>
                          </a:solidFill>
                          <a:latin typeface="+mn-lt"/>
                        </a:rPr>
                        <a:t>1997 – 2019;</a:t>
                      </a:r>
                    </a:p>
                    <a:p>
                      <a:r>
                        <a:rPr lang="en-US" sz="1200" b="0" i="0" dirty="0">
                          <a:solidFill>
                            <a:srgbClr val="595A59"/>
                          </a:solidFill>
                          <a:latin typeface="+mn-lt"/>
                        </a:rPr>
                        <a:t>Updated weekly</a:t>
                      </a:r>
                    </a:p>
                  </a:txBody>
                  <a:tcPr>
                    <a:solidFill>
                      <a:schemeClr val="bg1"/>
                    </a:solidFill>
                  </a:tcPr>
                </a:tc>
                <a:extLst>
                  <a:ext uri="{0D108BD9-81ED-4DB2-BD59-A6C34878D82A}">
                    <a16:rowId xmlns:a16="http://schemas.microsoft.com/office/drawing/2014/main" val="3801975455"/>
                  </a:ext>
                </a:extLst>
              </a:tr>
              <a:tr h="824104">
                <a:tc>
                  <a:txBody>
                    <a:bodyPr/>
                    <a:lstStyle/>
                    <a:p>
                      <a:r>
                        <a:rPr lang="en-US" sz="1100" b="0" i="0" dirty="0">
                          <a:solidFill>
                            <a:srgbClr val="595A59"/>
                          </a:solidFill>
                          <a:latin typeface="+mn-lt"/>
                        </a:rPr>
                        <a:t>Animated Map Application - UNOCHA</a:t>
                      </a:r>
                    </a:p>
                  </a:txBody>
                  <a:tcPr>
                    <a:solidFill>
                      <a:schemeClr val="accent2">
                        <a:lumMod val="20000"/>
                        <a:lumOff val="80000"/>
                      </a:schemeClr>
                    </a:solidFill>
                  </a:tcPr>
                </a:tc>
                <a:tc>
                  <a:txBody>
                    <a:bodyPr/>
                    <a:lstStyle/>
                    <a:p>
                      <a:r>
                        <a:rPr lang="en-US" sz="1100" b="0" i="0" dirty="0">
                          <a:solidFill>
                            <a:srgbClr val="595A59"/>
                          </a:solidFill>
                          <a:latin typeface="+mn-lt"/>
                        </a:rPr>
                        <a:t>UNOCHA </a:t>
                      </a:r>
                    </a:p>
                  </a:txBody>
                  <a:tcPr>
                    <a:solidFill>
                      <a:schemeClr val="accent2">
                        <a:lumMod val="20000"/>
                        <a:lumOff val="80000"/>
                      </a:schemeClr>
                    </a:solidFill>
                  </a:tcPr>
                </a:tc>
                <a:tc>
                  <a:txBody>
                    <a:bodyPr/>
                    <a:lstStyle/>
                    <a:p>
                      <a:r>
                        <a:rPr lang="en-US" sz="1100" b="0" i="0" dirty="0">
                          <a:solidFill>
                            <a:srgbClr val="595A59"/>
                          </a:solidFill>
                          <a:latin typeface="+mn-lt"/>
                        </a:rPr>
                        <a:t>Figures on displaced people, returnees and refugees over time. </a:t>
                      </a:r>
                    </a:p>
                  </a:txBody>
                  <a:tcPr>
                    <a:solidFill>
                      <a:schemeClr val="accent2">
                        <a:lumMod val="20000"/>
                        <a:lumOff val="80000"/>
                      </a:schemeClr>
                    </a:solidFill>
                  </a:tcPr>
                </a:tc>
                <a:tc>
                  <a:txBody>
                    <a:bodyPr/>
                    <a:lstStyle/>
                    <a:p>
                      <a:endParaRPr lang="en-US" sz="1200" dirty="0">
                        <a:latin typeface="+mn-lt"/>
                      </a:endParaRPr>
                    </a:p>
                  </a:txBody>
                  <a:tcPr>
                    <a:solidFill>
                      <a:schemeClr val="accent2">
                        <a:lumMod val="20000"/>
                        <a:lumOff val="80000"/>
                      </a:schemeClr>
                    </a:solidFill>
                  </a:tcPr>
                </a:tc>
                <a:extLst>
                  <a:ext uri="{0D108BD9-81ED-4DB2-BD59-A6C34878D82A}">
                    <a16:rowId xmlns:a16="http://schemas.microsoft.com/office/drawing/2014/main" val="2308981338"/>
                  </a:ext>
                </a:extLst>
              </a:tr>
              <a:tr h="824104">
                <a:tc>
                  <a:txBody>
                    <a:bodyPr/>
                    <a:lstStyle/>
                    <a:p>
                      <a:r>
                        <a:rPr lang="en-US" sz="1100" b="0" i="0" dirty="0">
                          <a:solidFill>
                            <a:srgbClr val="595A59"/>
                          </a:solidFill>
                          <a:latin typeface="+mn-lt"/>
                        </a:rPr>
                        <a:t>Earth Observation Data – FIRMs </a:t>
                      </a:r>
                    </a:p>
                  </a:txBody>
                  <a:tcPr>
                    <a:solidFill>
                      <a:schemeClr val="bg1"/>
                    </a:solidFill>
                  </a:tcPr>
                </a:tc>
                <a:tc>
                  <a:txBody>
                    <a:bodyPr/>
                    <a:lstStyle/>
                    <a:p>
                      <a:r>
                        <a:rPr lang="en-US" sz="1100" b="0" i="0" dirty="0">
                          <a:solidFill>
                            <a:srgbClr val="595A59"/>
                          </a:solidFill>
                          <a:latin typeface="+mn-lt"/>
                        </a:rPr>
                        <a:t>Based on NASA’s Fire Information for Resource Management System (FIRMs)</a:t>
                      </a:r>
                    </a:p>
                  </a:txBody>
                  <a:tcPr>
                    <a:solidFill>
                      <a:schemeClr val="bg1"/>
                    </a:solidFill>
                  </a:tcPr>
                </a:tc>
                <a:tc>
                  <a:txBody>
                    <a:bodyPr/>
                    <a:lstStyle/>
                    <a:p>
                      <a:r>
                        <a:rPr lang="en-US" sz="1100" b="0" i="0" dirty="0">
                          <a:solidFill>
                            <a:srgbClr val="595A59"/>
                          </a:solidFill>
                          <a:latin typeface="+mn-lt"/>
                        </a:rPr>
                        <a:t>Earth observation of fire frequency raster data. </a:t>
                      </a:r>
                    </a:p>
                  </a:txBody>
                  <a:tcPr>
                    <a:solidFill>
                      <a:schemeClr val="bg1"/>
                    </a:solidFill>
                  </a:tcPr>
                </a:tc>
                <a:tc>
                  <a:txBody>
                    <a:bodyPr/>
                    <a:lstStyle/>
                    <a:p>
                      <a:r>
                        <a:rPr lang="en-US" sz="1100" b="0" i="0" dirty="0">
                          <a:solidFill>
                            <a:srgbClr val="595A59"/>
                          </a:solidFill>
                          <a:latin typeface="+mn-lt"/>
                        </a:rPr>
                        <a:t>Monthly, quarterly, and yearly updates</a:t>
                      </a:r>
                    </a:p>
                  </a:txBody>
                  <a:tcPr>
                    <a:solidFill>
                      <a:schemeClr val="bg1"/>
                    </a:solidFill>
                  </a:tcPr>
                </a:tc>
                <a:extLst>
                  <a:ext uri="{0D108BD9-81ED-4DB2-BD59-A6C34878D82A}">
                    <a16:rowId xmlns:a16="http://schemas.microsoft.com/office/drawing/2014/main" val="3983989658"/>
                  </a:ext>
                </a:extLst>
              </a:tr>
              <a:tr h="579925">
                <a:tc>
                  <a:txBody>
                    <a:bodyPr/>
                    <a:lstStyle/>
                    <a:p>
                      <a:r>
                        <a:rPr lang="en-US" sz="1100" b="0" i="0" dirty="0">
                          <a:solidFill>
                            <a:srgbClr val="595A59"/>
                          </a:solidFill>
                          <a:latin typeface="+mn-lt"/>
                        </a:rPr>
                        <a:t>Project interventions</a:t>
                      </a:r>
                    </a:p>
                  </a:txBody>
                  <a:tcPr>
                    <a:solidFill>
                      <a:schemeClr val="accent2">
                        <a:lumMod val="20000"/>
                        <a:lumOff val="80000"/>
                      </a:schemeClr>
                    </a:solidFill>
                  </a:tcPr>
                </a:tc>
                <a:tc>
                  <a:txBody>
                    <a:bodyPr/>
                    <a:lstStyle/>
                    <a:p>
                      <a:r>
                        <a:rPr lang="en-US" sz="1100" b="0" i="0" dirty="0">
                          <a:solidFill>
                            <a:srgbClr val="595A59"/>
                          </a:solidFill>
                          <a:latin typeface="+mn-lt"/>
                        </a:rPr>
                        <a:t>World Bank project information </a:t>
                      </a:r>
                    </a:p>
                  </a:txBody>
                  <a:tcPr>
                    <a:solidFill>
                      <a:schemeClr val="accent2">
                        <a:lumMod val="20000"/>
                        <a:lumOff val="80000"/>
                      </a:schemeClr>
                    </a:solidFill>
                  </a:tcPr>
                </a:tc>
                <a:tc>
                  <a:txBody>
                    <a:bodyPr/>
                    <a:lstStyle/>
                    <a:p>
                      <a:r>
                        <a:rPr lang="en-US" sz="1100" b="0" i="0" dirty="0">
                          <a:solidFill>
                            <a:srgbClr val="595A59"/>
                          </a:solidFill>
                          <a:latin typeface="+mn-lt"/>
                        </a:rPr>
                        <a:t>Provincial level project mapping, manually inserted.  </a:t>
                      </a:r>
                    </a:p>
                  </a:txBody>
                  <a:tcPr>
                    <a:solidFill>
                      <a:schemeClr val="accent2">
                        <a:lumMod val="20000"/>
                        <a:lumOff val="80000"/>
                      </a:schemeClr>
                    </a:solidFill>
                  </a:tcPr>
                </a:tc>
                <a:tc>
                  <a:txBody>
                    <a:bodyPr/>
                    <a:lstStyle/>
                    <a:p>
                      <a:endParaRPr lang="en-US" sz="1200" dirty="0">
                        <a:latin typeface="+mn-lt"/>
                      </a:endParaRPr>
                    </a:p>
                  </a:txBody>
                  <a:tcPr>
                    <a:solidFill>
                      <a:schemeClr val="accent2">
                        <a:lumMod val="20000"/>
                        <a:lumOff val="80000"/>
                      </a:schemeClr>
                    </a:solidFill>
                  </a:tcPr>
                </a:tc>
                <a:extLst>
                  <a:ext uri="{0D108BD9-81ED-4DB2-BD59-A6C34878D82A}">
                    <a16:rowId xmlns:a16="http://schemas.microsoft.com/office/drawing/2014/main" val="1322790091"/>
                  </a:ext>
                </a:extLst>
              </a:tr>
            </a:tbl>
          </a:graphicData>
        </a:graphic>
      </p:graphicFrame>
      <p:sp>
        <p:nvSpPr>
          <p:cNvPr id="29" name="Title 1">
            <a:extLst>
              <a:ext uri="{FF2B5EF4-FFF2-40B4-BE49-F238E27FC236}">
                <a16:creationId xmlns:a16="http://schemas.microsoft.com/office/drawing/2014/main" id="{A443546C-EF61-2347-A66A-57C5A4DCA034}"/>
              </a:ext>
            </a:extLst>
          </p:cNvPr>
          <p:cNvSpPr txBox="1">
            <a:spLocks/>
          </p:cNvSpPr>
          <p:nvPr/>
        </p:nvSpPr>
        <p:spPr>
          <a:xfrm>
            <a:off x="285286" y="349595"/>
            <a:ext cx="11360800" cy="634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mn-lt"/>
              </a:rPr>
              <a:t>Examples of first 5 datasets to be integrated</a:t>
            </a:r>
          </a:p>
        </p:txBody>
      </p:sp>
    </p:spTree>
    <p:extLst>
      <p:ext uri="{BB962C8B-B14F-4D97-AF65-F5344CB8AC3E}">
        <p14:creationId xmlns:p14="http://schemas.microsoft.com/office/powerpoint/2010/main" val="275931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C8BFEC-EDB7-471E-8F2D-FDD2FD1F3BDA}"/>
              </a:ext>
            </a:extLst>
          </p:cNvPr>
          <p:cNvSpPr txBox="1"/>
          <p:nvPr/>
        </p:nvSpPr>
        <p:spPr>
          <a:xfrm>
            <a:off x="351274" y="1883638"/>
            <a:ext cx="3294567" cy="369332"/>
          </a:xfrm>
          <a:prstGeom prst="rect">
            <a:avLst/>
          </a:prstGeom>
          <a:noFill/>
        </p:spPr>
        <p:txBody>
          <a:bodyPr wrap="square" rtlCol="0">
            <a:spAutoFit/>
          </a:bodyPr>
          <a:lstStyle/>
          <a:p>
            <a:pPr algn="ctr"/>
            <a:r>
              <a:rPr lang="en-US" b="1" dirty="0">
                <a:solidFill>
                  <a:schemeClr val="bg1"/>
                </a:solidFill>
                <a:latin typeface="Montserrat" pitchFamily="2" charset="77"/>
              </a:rPr>
              <a:t>KMP Software Development</a:t>
            </a:r>
          </a:p>
        </p:txBody>
      </p:sp>
      <p:sp>
        <p:nvSpPr>
          <p:cNvPr id="10" name="TextBox 9">
            <a:extLst>
              <a:ext uri="{FF2B5EF4-FFF2-40B4-BE49-F238E27FC236}">
                <a16:creationId xmlns:a16="http://schemas.microsoft.com/office/drawing/2014/main" id="{93114DC2-4986-4EFF-9716-BB59948CEE55}"/>
              </a:ext>
            </a:extLst>
          </p:cNvPr>
          <p:cNvSpPr txBox="1"/>
          <p:nvPr/>
        </p:nvSpPr>
        <p:spPr>
          <a:xfrm>
            <a:off x="428121" y="4051460"/>
            <a:ext cx="3266982" cy="369332"/>
          </a:xfrm>
          <a:prstGeom prst="rect">
            <a:avLst/>
          </a:prstGeom>
          <a:noFill/>
        </p:spPr>
        <p:txBody>
          <a:bodyPr wrap="square" rtlCol="0">
            <a:spAutoFit/>
          </a:bodyPr>
          <a:lstStyle/>
          <a:p>
            <a:pPr algn="ctr"/>
            <a:r>
              <a:rPr lang="en-US" b="1" dirty="0">
                <a:solidFill>
                  <a:schemeClr val="bg1"/>
                </a:solidFill>
                <a:latin typeface="Montserrat" pitchFamily="2" charset="77"/>
              </a:rPr>
              <a:t>Dialogue Platforms</a:t>
            </a:r>
          </a:p>
        </p:txBody>
      </p:sp>
      <p:sp>
        <p:nvSpPr>
          <p:cNvPr id="23" name="Rectangle 22">
            <a:extLst>
              <a:ext uri="{FF2B5EF4-FFF2-40B4-BE49-F238E27FC236}">
                <a16:creationId xmlns:a16="http://schemas.microsoft.com/office/drawing/2014/main" id="{738C34C4-8005-433C-9E46-A254FDC0B807}"/>
              </a:ext>
            </a:extLst>
          </p:cNvPr>
          <p:cNvSpPr/>
          <p:nvPr/>
        </p:nvSpPr>
        <p:spPr>
          <a:xfrm>
            <a:off x="4032157" y="5423649"/>
            <a:ext cx="237566" cy="369332"/>
          </a:xfrm>
          <a:prstGeom prst="rect">
            <a:avLst/>
          </a:prstGeom>
        </p:spPr>
        <p:txBody>
          <a:bodyPr wrap="none">
            <a:spAutoFit/>
          </a:bodyPr>
          <a:lstStyle/>
          <a:p>
            <a:r>
              <a:rPr lang="en-US" dirty="0">
                <a:solidFill>
                  <a:srgbClr val="0070C0"/>
                </a:solidFill>
              </a:rPr>
              <a:t> </a:t>
            </a:r>
            <a:endParaRPr lang="en-US" dirty="0"/>
          </a:p>
        </p:txBody>
      </p:sp>
      <p:grpSp>
        <p:nvGrpSpPr>
          <p:cNvPr id="2" name="Group 1"/>
          <p:cNvGrpSpPr/>
          <p:nvPr/>
        </p:nvGrpSpPr>
        <p:grpSpPr>
          <a:xfrm>
            <a:off x="263936" y="311079"/>
            <a:ext cx="10904054" cy="5999406"/>
            <a:chOff x="415600" y="156738"/>
            <a:chExt cx="11459415" cy="6455411"/>
          </a:xfrm>
        </p:grpSpPr>
        <p:pic>
          <p:nvPicPr>
            <p:cNvPr id="8" name="Picture 7">
              <a:extLst>
                <a:ext uri="{FF2B5EF4-FFF2-40B4-BE49-F238E27FC236}">
                  <a16:creationId xmlns:a16="http://schemas.microsoft.com/office/drawing/2014/main" id="{E7E194B8-41AD-0A41-9162-4B05559FE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588" y="2878840"/>
              <a:ext cx="2972780" cy="2984077"/>
            </a:xfrm>
            <a:prstGeom prst="rect">
              <a:avLst/>
            </a:prstGeom>
          </p:spPr>
        </p:pic>
        <p:pic>
          <p:nvPicPr>
            <p:cNvPr id="9" name="Picture 8">
              <a:extLst>
                <a:ext uri="{FF2B5EF4-FFF2-40B4-BE49-F238E27FC236}">
                  <a16:creationId xmlns:a16="http://schemas.microsoft.com/office/drawing/2014/main" id="{3EC2A477-FBDF-1D4F-B652-98B111B46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435" y="2878840"/>
              <a:ext cx="2972780" cy="2984077"/>
            </a:xfrm>
            <a:prstGeom prst="rect">
              <a:avLst/>
            </a:prstGeom>
          </p:spPr>
        </p:pic>
        <p:pic>
          <p:nvPicPr>
            <p:cNvPr id="11" name="Picture 10">
              <a:extLst>
                <a:ext uri="{FF2B5EF4-FFF2-40B4-BE49-F238E27FC236}">
                  <a16:creationId xmlns:a16="http://schemas.microsoft.com/office/drawing/2014/main" id="{C09AB36F-3CEA-9B44-8ECC-83B9DEEA4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352" y="2878840"/>
              <a:ext cx="2972780" cy="2984077"/>
            </a:xfrm>
            <a:prstGeom prst="rect">
              <a:avLst/>
            </a:prstGeom>
          </p:spPr>
        </p:pic>
        <p:pic>
          <p:nvPicPr>
            <p:cNvPr id="12" name="Picture 11">
              <a:extLst>
                <a:ext uri="{FF2B5EF4-FFF2-40B4-BE49-F238E27FC236}">
                  <a16:creationId xmlns:a16="http://schemas.microsoft.com/office/drawing/2014/main" id="{0297E4CF-1768-6347-BBBD-935538221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235" y="2878840"/>
              <a:ext cx="2972780" cy="2984077"/>
            </a:xfrm>
            <a:prstGeom prst="rect">
              <a:avLst/>
            </a:prstGeom>
          </p:spPr>
        </p:pic>
        <p:sp>
          <p:nvSpPr>
            <p:cNvPr id="13" name="Right Arrow 12">
              <a:extLst>
                <a:ext uri="{FF2B5EF4-FFF2-40B4-BE49-F238E27FC236}">
                  <a16:creationId xmlns:a16="http://schemas.microsoft.com/office/drawing/2014/main" id="{8BCA16A4-DF08-B644-AFA4-C9438C655EC1}"/>
                </a:ext>
              </a:extLst>
            </p:cNvPr>
            <p:cNvSpPr/>
            <p:nvPr/>
          </p:nvSpPr>
          <p:spPr>
            <a:xfrm>
              <a:off x="519953" y="5862917"/>
              <a:ext cx="11089341"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sz="1600"/>
            </a:p>
          </p:txBody>
        </p:sp>
        <p:sp>
          <p:nvSpPr>
            <p:cNvPr id="14" name="TextBox 13">
              <a:extLst>
                <a:ext uri="{FF2B5EF4-FFF2-40B4-BE49-F238E27FC236}">
                  <a16:creationId xmlns:a16="http://schemas.microsoft.com/office/drawing/2014/main" id="{EAAEA310-2ED5-364A-94A8-10D432845310}"/>
                </a:ext>
              </a:extLst>
            </p:cNvPr>
            <p:cNvSpPr txBox="1"/>
            <p:nvPr/>
          </p:nvSpPr>
          <p:spPr>
            <a:xfrm>
              <a:off x="430588" y="6273595"/>
              <a:ext cx="832279" cy="338554"/>
            </a:xfrm>
            <a:prstGeom prst="rect">
              <a:avLst/>
            </a:prstGeom>
            <a:noFill/>
          </p:spPr>
          <p:txBody>
            <a:bodyPr wrap="none" rtlCol="0">
              <a:spAutoFit/>
            </a:bodyPr>
            <a:lstStyle/>
            <a:p>
              <a:r>
                <a:rPr lang="en-VE" sz="1600" b="1" dirty="0">
                  <a:solidFill>
                    <a:srgbClr val="595A59"/>
                  </a:solidFill>
                  <a:latin typeface="Montserrat" pitchFamily="2" charset="77"/>
                </a:rPr>
                <a:t>Virtual</a:t>
              </a:r>
            </a:p>
          </p:txBody>
        </p:sp>
        <p:sp>
          <p:nvSpPr>
            <p:cNvPr id="15" name="TextBox 14">
              <a:extLst>
                <a:ext uri="{FF2B5EF4-FFF2-40B4-BE49-F238E27FC236}">
                  <a16:creationId xmlns:a16="http://schemas.microsoft.com/office/drawing/2014/main" id="{C16F99A3-C35E-D64A-ADF3-BE9A457BFC2F}"/>
                </a:ext>
              </a:extLst>
            </p:cNvPr>
            <p:cNvSpPr txBox="1"/>
            <p:nvPr/>
          </p:nvSpPr>
          <p:spPr>
            <a:xfrm>
              <a:off x="10523098" y="6273595"/>
              <a:ext cx="958917" cy="338554"/>
            </a:xfrm>
            <a:prstGeom prst="rect">
              <a:avLst/>
            </a:prstGeom>
            <a:noFill/>
          </p:spPr>
          <p:txBody>
            <a:bodyPr wrap="none" rtlCol="0">
              <a:spAutoFit/>
            </a:bodyPr>
            <a:lstStyle/>
            <a:p>
              <a:r>
                <a:rPr lang="en-VE" sz="1600" b="1" dirty="0">
                  <a:solidFill>
                    <a:srgbClr val="595A59"/>
                  </a:solidFill>
                  <a:latin typeface="Montserrat" pitchFamily="2" charset="77"/>
                </a:rPr>
                <a:t>Physical</a:t>
              </a:r>
            </a:p>
          </p:txBody>
        </p:sp>
        <p:sp>
          <p:nvSpPr>
            <p:cNvPr id="16" name="TextBox 15">
              <a:extLst>
                <a:ext uri="{FF2B5EF4-FFF2-40B4-BE49-F238E27FC236}">
                  <a16:creationId xmlns:a16="http://schemas.microsoft.com/office/drawing/2014/main" id="{99A5B5EA-D8B5-274C-A975-C9BC7BAF041F}"/>
                </a:ext>
              </a:extLst>
            </p:cNvPr>
            <p:cNvSpPr txBox="1"/>
            <p:nvPr/>
          </p:nvSpPr>
          <p:spPr>
            <a:xfrm>
              <a:off x="726143" y="3264677"/>
              <a:ext cx="2220307" cy="1815882"/>
            </a:xfrm>
            <a:prstGeom prst="rect">
              <a:avLst/>
            </a:prstGeom>
            <a:noFill/>
          </p:spPr>
          <p:txBody>
            <a:bodyPr wrap="square" rtlCol="0">
              <a:spAutoFit/>
            </a:bodyPr>
            <a:lstStyle/>
            <a:p>
              <a:r>
                <a:rPr lang="en-US" sz="1600" dirty="0">
                  <a:solidFill>
                    <a:srgbClr val="595A59"/>
                  </a:solidFill>
                  <a:latin typeface="Montserrat" pitchFamily="2" charset="77"/>
                </a:rPr>
                <a:t>Provide a reliable, go-to information source to better understand &amp; monitor regional dynamics (e.g. FCV drivers, socio-economic) </a:t>
              </a:r>
            </a:p>
          </p:txBody>
        </p:sp>
        <p:sp>
          <p:nvSpPr>
            <p:cNvPr id="17" name="TextBox 16">
              <a:extLst>
                <a:ext uri="{FF2B5EF4-FFF2-40B4-BE49-F238E27FC236}">
                  <a16:creationId xmlns:a16="http://schemas.microsoft.com/office/drawing/2014/main" id="{26E79B44-5C37-A940-9285-3D78F5A04AE5}"/>
                </a:ext>
              </a:extLst>
            </p:cNvPr>
            <p:cNvSpPr txBox="1"/>
            <p:nvPr/>
          </p:nvSpPr>
          <p:spPr>
            <a:xfrm>
              <a:off x="3550025" y="3264677"/>
              <a:ext cx="2220307" cy="1815882"/>
            </a:xfrm>
            <a:prstGeom prst="rect">
              <a:avLst/>
            </a:prstGeom>
            <a:noFill/>
          </p:spPr>
          <p:txBody>
            <a:bodyPr wrap="square" rtlCol="0">
              <a:spAutoFit/>
            </a:bodyPr>
            <a:lstStyle/>
            <a:p>
              <a:r>
                <a:rPr lang="en-US" sz="1600" dirty="0">
                  <a:solidFill>
                    <a:srgbClr val="595A59"/>
                  </a:solidFill>
                  <a:latin typeface="Montserrat" pitchFamily="2" charset="77"/>
                </a:rPr>
                <a:t>Build capacity for countries/ institutions to collect data &amp; produce new knowledge to inform regional programs &amp; policy</a:t>
              </a:r>
            </a:p>
          </p:txBody>
        </p:sp>
        <p:sp>
          <p:nvSpPr>
            <p:cNvPr id="18" name="TextBox 17">
              <a:extLst>
                <a:ext uri="{FF2B5EF4-FFF2-40B4-BE49-F238E27FC236}">
                  <a16:creationId xmlns:a16="http://schemas.microsoft.com/office/drawing/2014/main" id="{A8D394A8-3E28-884C-8B69-E357DE161BC3}"/>
                </a:ext>
              </a:extLst>
            </p:cNvPr>
            <p:cNvSpPr txBox="1"/>
            <p:nvPr/>
          </p:nvSpPr>
          <p:spPr>
            <a:xfrm>
              <a:off x="6347013" y="3264677"/>
              <a:ext cx="2220307" cy="1323439"/>
            </a:xfrm>
            <a:prstGeom prst="rect">
              <a:avLst/>
            </a:prstGeom>
            <a:noFill/>
          </p:spPr>
          <p:txBody>
            <a:bodyPr wrap="square" rtlCol="0">
              <a:spAutoFit/>
            </a:bodyPr>
            <a:lstStyle/>
            <a:p>
              <a:r>
                <a:rPr lang="en-US" sz="1600" dirty="0">
                  <a:solidFill>
                    <a:srgbClr val="595A59"/>
                  </a:solidFill>
                  <a:latin typeface="Montserrat" pitchFamily="2" charset="77"/>
                </a:rPr>
                <a:t>Provide neutral ground for debate, regional cooperation &amp; partnership building among stakeholders</a:t>
              </a:r>
            </a:p>
          </p:txBody>
        </p:sp>
        <p:sp>
          <p:nvSpPr>
            <p:cNvPr id="19" name="TextBox 18">
              <a:extLst>
                <a:ext uri="{FF2B5EF4-FFF2-40B4-BE49-F238E27FC236}">
                  <a16:creationId xmlns:a16="http://schemas.microsoft.com/office/drawing/2014/main" id="{25CAB977-0DAE-744A-B2BF-2DD023BF4E40}"/>
                </a:ext>
              </a:extLst>
            </p:cNvPr>
            <p:cNvSpPr txBox="1"/>
            <p:nvPr/>
          </p:nvSpPr>
          <p:spPr>
            <a:xfrm>
              <a:off x="9197789" y="3264677"/>
              <a:ext cx="2220307" cy="1569660"/>
            </a:xfrm>
            <a:prstGeom prst="rect">
              <a:avLst/>
            </a:prstGeom>
            <a:noFill/>
          </p:spPr>
          <p:txBody>
            <a:bodyPr wrap="square" rtlCol="0">
              <a:spAutoFit/>
            </a:bodyPr>
            <a:lstStyle/>
            <a:p>
              <a:r>
                <a:rPr lang="en-US" sz="1600" dirty="0">
                  <a:solidFill>
                    <a:srgbClr val="595A59"/>
                  </a:solidFill>
                  <a:latin typeface="Montserrat" pitchFamily="2" charset="77"/>
                </a:rPr>
                <a:t>Inform strategic &amp; coherent regional decision-making built on evidence, sustained dialogue &amp; shared vision</a:t>
              </a:r>
            </a:p>
          </p:txBody>
        </p:sp>
        <p:pic>
          <p:nvPicPr>
            <p:cNvPr id="20" name="Picture 19">
              <a:extLst>
                <a:ext uri="{FF2B5EF4-FFF2-40B4-BE49-F238E27FC236}">
                  <a16:creationId xmlns:a16="http://schemas.microsoft.com/office/drawing/2014/main" id="{32047915-194E-0C4D-9EBE-E22BE85EE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43" y="972329"/>
              <a:ext cx="2769596" cy="2439445"/>
            </a:xfrm>
            <a:prstGeom prst="rect">
              <a:avLst/>
            </a:prstGeom>
          </p:spPr>
        </p:pic>
        <p:pic>
          <p:nvPicPr>
            <p:cNvPr id="21" name="Picture 20">
              <a:extLst>
                <a:ext uri="{FF2B5EF4-FFF2-40B4-BE49-F238E27FC236}">
                  <a16:creationId xmlns:a16="http://schemas.microsoft.com/office/drawing/2014/main" id="{798FF651-A0BC-1F4B-967C-09624502D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6129" y="970122"/>
              <a:ext cx="2769596" cy="2439445"/>
            </a:xfrm>
            <a:prstGeom prst="rect">
              <a:avLst/>
            </a:prstGeom>
          </p:spPr>
        </p:pic>
        <p:pic>
          <p:nvPicPr>
            <p:cNvPr id="22" name="Picture 21">
              <a:extLst>
                <a:ext uri="{FF2B5EF4-FFF2-40B4-BE49-F238E27FC236}">
                  <a16:creationId xmlns:a16="http://schemas.microsoft.com/office/drawing/2014/main" id="{456AACF4-61A2-D149-9827-BA6CE505E1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725" y="972330"/>
              <a:ext cx="2769596" cy="2439445"/>
            </a:xfrm>
            <a:prstGeom prst="rect">
              <a:avLst/>
            </a:prstGeom>
          </p:spPr>
        </p:pic>
        <p:pic>
          <p:nvPicPr>
            <p:cNvPr id="24" name="Picture 23">
              <a:extLst>
                <a:ext uri="{FF2B5EF4-FFF2-40B4-BE49-F238E27FC236}">
                  <a16:creationId xmlns:a16="http://schemas.microsoft.com/office/drawing/2014/main" id="{B6A10012-EB42-2B42-B76B-75C4CACFE5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0642" y="948274"/>
              <a:ext cx="2439445" cy="2439445"/>
            </a:xfrm>
            <a:prstGeom prst="rect">
              <a:avLst/>
            </a:prstGeom>
          </p:spPr>
        </p:pic>
        <p:sp>
          <p:nvSpPr>
            <p:cNvPr id="25" name="TextBox 24">
              <a:extLst>
                <a:ext uri="{FF2B5EF4-FFF2-40B4-BE49-F238E27FC236}">
                  <a16:creationId xmlns:a16="http://schemas.microsoft.com/office/drawing/2014/main" id="{AA7143A4-7057-DC4A-B007-1D25FD987C66}"/>
                </a:ext>
              </a:extLst>
            </p:cNvPr>
            <p:cNvSpPr txBox="1"/>
            <p:nvPr/>
          </p:nvSpPr>
          <p:spPr>
            <a:xfrm>
              <a:off x="1262717" y="1810272"/>
              <a:ext cx="1305164" cy="584775"/>
            </a:xfrm>
            <a:prstGeom prst="rect">
              <a:avLst/>
            </a:prstGeom>
            <a:noFill/>
          </p:spPr>
          <p:txBody>
            <a:bodyPr wrap="none" rtlCol="0">
              <a:spAutoFit/>
            </a:bodyPr>
            <a:lstStyle/>
            <a:p>
              <a:pPr algn="ctr"/>
              <a:r>
                <a:rPr lang="en-US" sz="1600" b="1" dirty="0">
                  <a:solidFill>
                    <a:srgbClr val="595A59"/>
                  </a:solidFill>
                  <a:latin typeface="Montserrat" pitchFamily="2" charset="77"/>
                </a:rPr>
                <a:t>Database &amp;</a:t>
              </a:r>
            </a:p>
            <a:p>
              <a:pPr algn="ctr"/>
              <a:r>
                <a:rPr lang="en-US" sz="1600" b="1" dirty="0">
                  <a:solidFill>
                    <a:srgbClr val="595A59"/>
                  </a:solidFill>
                  <a:latin typeface="Montserrat" pitchFamily="2" charset="77"/>
                </a:rPr>
                <a:t>Monitoring</a:t>
              </a:r>
            </a:p>
          </p:txBody>
        </p:sp>
        <p:sp>
          <p:nvSpPr>
            <p:cNvPr id="26" name="TextBox 25">
              <a:extLst>
                <a:ext uri="{FF2B5EF4-FFF2-40B4-BE49-F238E27FC236}">
                  <a16:creationId xmlns:a16="http://schemas.microsoft.com/office/drawing/2014/main" id="{271ABA9E-1385-5645-997C-35A284A76B35}"/>
                </a:ext>
              </a:extLst>
            </p:cNvPr>
            <p:cNvSpPr txBox="1"/>
            <p:nvPr/>
          </p:nvSpPr>
          <p:spPr>
            <a:xfrm>
              <a:off x="3978409" y="1594726"/>
              <a:ext cx="1484701" cy="1077218"/>
            </a:xfrm>
            <a:prstGeom prst="rect">
              <a:avLst/>
            </a:prstGeom>
            <a:noFill/>
          </p:spPr>
          <p:txBody>
            <a:bodyPr wrap="none" rtlCol="0">
              <a:spAutoFit/>
            </a:bodyPr>
            <a:lstStyle/>
            <a:p>
              <a:pPr lvl="0" algn="ctr"/>
              <a:r>
                <a:rPr lang="en-US" sz="1600" b="1" dirty="0">
                  <a:solidFill>
                    <a:srgbClr val="595A59"/>
                  </a:solidFill>
                  <a:latin typeface="Montserrat" pitchFamily="2" charset="77"/>
                </a:rPr>
                <a:t>Knowledge</a:t>
              </a:r>
            </a:p>
            <a:p>
              <a:pPr lvl="0" algn="ctr"/>
              <a:r>
                <a:rPr lang="en-US" sz="1600" b="1" dirty="0">
                  <a:solidFill>
                    <a:srgbClr val="595A59"/>
                  </a:solidFill>
                  <a:latin typeface="Montserrat" pitchFamily="2" charset="77"/>
                </a:rPr>
                <a:t>Generation &amp;</a:t>
              </a:r>
            </a:p>
            <a:p>
              <a:pPr lvl="0" algn="ctr"/>
              <a:r>
                <a:rPr lang="en-US" sz="1600" b="1" dirty="0">
                  <a:solidFill>
                    <a:srgbClr val="595A59"/>
                  </a:solidFill>
                  <a:latin typeface="Montserrat" pitchFamily="2" charset="77"/>
                </a:rPr>
                <a:t>Capacity</a:t>
              </a:r>
            </a:p>
            <a:p>
              <a:pPr lvl="0" algn="ctr"/>
              <a:r>
                <a:rPr lang="en-US" sz="1600" b="1" dirty="0">
                  <a:solidFill>
                    <a:srgbClr val="595A59"/>
                  </a:solidFill>
                  <a:latin typeface="Montserrat" pitchFamily="2" charset="77"/>
                </a:rPr>
                <a:t>Building</a:t>
              </a:r>
            </a:p>
          </p:txBody>
        </p:sp>
        <p:sp>
          <p:nvSpPr>
            <p:cNvPr id="27" name="TextBox 26">
              <a:extLst>
                <a:ext uri="{FF2B5EF4-FFF2-40B4-BE49-F238E27FC236}">
                  <a16:creationId xmlns:a16="http://schemas.microsoft.com/office/drawing/2014/main" id="{74859AB2-21A5-2546-B5AA-BEAA0D7EADCA}"/>
                </a:ext>
              </a:extLst>
            </p:cNvPr>
            <p:cNvSpPr txBox="1"/>
            <p:nvPr/>
          </p:nvSpPr>
          <p:spPr>
            <a:xfrm>
              <a:off x="6819319" y="1592604"/>
              <a:ext cx="1330814" cy="1077218"/>
            </a:xfrm>
            <a:prstGeom prst="rect">
              <a:avLst/>
            </a:prstGeom>
            <a:noFill/>
          </p:spPr>
          <p:txBody>
            <a:bodyPr wrap="none" rtlCol="0">
              <a:spAutoFit/>
            </a:bodyPr>
            <a:lstStyle/>
            <a:p>
              <a:pPr lvl="0" algn="ctr"/>
              <a:r>
                <a:rPr lang="en-US" sz="1600" b="1" dirty="0">
                  <a:solidFill>
                    <a:srgbClr val="595A59"/>
                  </a:solidFill>
                  <a:latin typeface="Montserrat" pitchFamily="2" charset="77"/>
                </a:rPr>
                <a:t>Knowledge</a:t>
              </a:r>
            </a:p>
            <a:p>
              <a:pPr lvl="0" algn="ctr"/>
              <a:r>
                <a:rPr lang="en-US" sz="1600" b="1" dirty="0">
                  <a:solidFill>
                    <a:srgbClr val="595A59"/>
                  </a:solidFill>
                  <a:latin typeface="Montserrat" pitchFamily="2" charset="77"/>
                </a:rPr>
                <a:t>Exchange &amp;</a:t>
              </a:r>
            </a:p>
            <a:p>
              <a:pPr lvl="0" algn="ctr"/>
              <a:r>
                <a:rPr lang="en-US" sz="1600" b="1" dirty="0">
                  <a:solidFill>
                    <a:srgbClr val="595A59"/>
                  </a:solidFill>
                  <a:latin typeface="Montserrat" pitchFamily="2" charset="77"/>
                </a:rPr>
                <a:t>Policy</a:t>
              </a:r>
            </a:p>
            <a:p>
              <a:pPr lvl="0" algn="ctr"/>
              <a:r>
                <a:rPr lang="en-US" sz="1600" b="1" dirty="0">
                  <a:solidFill>
                    <a:srgbClr val="595A59"/>
                  </a:solidFill>
                  <a:latin typeface="Montserrat" pitchFamily="2" charset="77"/>
                </a:rPr>
                <a:t>Dialogue</a:t>
              </a:r>
            </a:p>
          </p:txBody>
        </p:sp>
        <p:sp>
          <p:nvSpPr>
            <p:cNvPr id="30" name="TextBox 29">
              <a:extLst>
                <a:ext uri="{FF2B5EF4-FFF2-40B4-BE49-F238E27FC236}">
                  <a16:creationId xmlns:a16="http://schemas.microsoft.com/office/drawing/2014/main" id="{0D90558E-C732-1E49-AAAB-3A51F1BCE6EC}"/>
                </a:ext>
              </a:extLst>
            </p:cNvPr>
            <p:cNvSpPr txBox="1"/>
            <p:nvPr/>
          </p:nvSpPr>
          <p:spPr>
            <a:xfrm>
              <a:off x="9621253" y="1548134"/>
              <a:ext cx="1380507" cy="1323439"/>
            </a:xfrm>
            <a:prstGeom prst="rect">
              <a:avLst/>
            </a:prstGeom>
            <a:noFill/>
          </p:spPr>
          <p:txBody>
            <a:bodyPr wrap="none" rtlCol="0">
              <a:spAutoFit/>
            </a:bodyPr>
            <a:lstStyle/>
            <a:p>
              <a:pPr lvl="0" algn="ctr"/>
              <a:r>
                <a:rPr lang="en-US" sz="1600" b="1" dirty="0">
                  <a:solidFill>
                    <a:srgbClr val="595A59"/>
                  </a:solidFill>
                  <a:latin typeface="Montserrat" pitchFamily="2" charset="77"/>
                </a:rPr>
                <a:t>Harmonized</a:t>
              </a:r>
            </a:p>
            <a:p>
              <a:pPr lvl="0" algn="ctr"/>
              <a:r>
                <a:rPr lang="en-US" sz="1600" b="1" dirty="0">
                  <a:solidFill>
                    <a:srgbClr val="595A59"/>
                  </a:solidFill>
                  <a:latin typeface="Montserrat" pitchFamily="2" charset="77"/>
                </a:rPr>
                <a:t>Vision &amp;</a:t>
              </a:r>
            </a:p>
            <a:p>
              <a:pPr lvl="0" algn="ctr"/>
              <a:r>
                <a:rPr lang="en-US" sz="1600" b="1" dirty="0">
                  <a:solidFill>
                    <a:srgbClr val="595A59"/>
                  </a:solidFill>
                  <a:latin typeface="Montserrat" pitchFamily="2" charset="77"/>
                </a:rPr>
                <a:t>Coordinated</a:t>
              </a:r>
            </a:p>
            <a:p>
              <a:pPr lvl="0" algn="ctr"/>
              <a:r>
                <a:rPr lang="en-US" sz="1600" b="1" dirty="0">
                  <a:solidFill>
                    <a:srgbClr val="595A59"/>
                  </a:solidFill>
                  <a:latin typeface="Montserrat" pitchFamily="2" charset="77"/>
                </a:rPr>
                <a:t>Decision-</a:t>
              </a:r>
            </a:p>
            <a:p>
              <a:pPr lvl="0" algn="ctr"/>
              <a:r>
                <a:rPr lang="en-US" sz="1600" b="1" dirty="0">
                  <a:solidFill>
                    <a:srgbClr val="595A59"/>
                  </a:solidFill>
                  <a:latin typeface="Montserrat" pitchFamily="2" charset="77"/>
                </a:rPr>
                <a:t>Making</a:t>
              </a:r>
            </a:p>
          </p:txBody>
        </p:sp>
        <p:sp>
          <p:nvSpPr>
            <p:cNvPr id="31" name="Title 1">
              <a:extLst>
                <a:ext uri="{FF2B5EF4-FFF2-40B4-BE49-F238E27FC236}">
                  <a16:creationId xmlns:a16="http://schemas.microsoft.com/office/drawing/2014/main" id="{75B9DA5D-D5E5-45A3-ABAD-9BDE973BB304}"/>
                </a:ext>
              </a:extLst>
            </p:cNvPr>
            <p:cNvSpPr txBox="1">
              <a:spLocks/>
            </p:cNvSpPr>
            <p:nvPr/>
          </p:nvSpPr>
          <p:spPr>
            <a:xfrm>
              <a:off x="415600" y="156738"/>
              <a:ext cx="11360800" cy="634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1" dirty="0">
                  <a:solidFill>
                    <a:schemeClr val="tx1">
                      <a:lumMod val="65000"/>
                      <a:lumOff val="35000"/>
                    </a:schemeClr>
                  </a:solidFill>
                  <a:latin typeface="Montserrat" pitchFamily="2" charset="77"/>
                </a:rPr>
                <a:t>Building a Knowledge Eco-system: From Virtual to Physical</a:t>
              </a:r>
            </a:p>
          </p:txBody>
        </p:sp>
      </p:grpSp>
    </p:spTree>
    <p:extLst>
      <p:ext uri="{BB962C8B-B14F-4D97-AF65-F5344CB8AC3E}">
        <p14:creationId xmlns:p14="http://schemas.microsoft.com/office/powerpoint/2010/main" val="183120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6" name="Content Placeholder 5"/>
          <p:cNvSpPr>
            <a:spLocks noGrp="1"/>
          </p:cNvSpPr>
          <p:nvPr>
            <p:ph idx="1"/>
          </p:nvPr>
        </p:nvSpPr>
        <p:spPr>
          <a:xfrm>
            <a:off x="143328" y="1074821"/>
            <a:ext cx="7530838" cy="4820653"/>
          </a:xfrm>
        </p:spPr>
        <p:txBody>
          <a:bodyPr>
            <a:normAutofit/>
          </a:bodyPr>
          <a:lstStyle/>
          <a:p>
            <a:r>
              <a:rPr lang="en-US" dirty="0"/>
              <a:t>Risk factors for fragility, conflict, and violence (FCV) go beyond the national borders of one country, especially in the Lake Chad Region</a:t>
            </a:r>
          </a:p>
          <a:p>
            <a:r>
              <a:rPr lang="en-US" dirty="0"/>
              <a:t>Need for a holistic approach to security and development that is grounded in a better understanding of crisis risks and dynamics</a:t>
            </a:r>
          </a:p>
          <a:p>
            <a:r>
              <a:rPr lang="en-US" dirty="0"/>
              <a:t>Knowledge generation and management for better regional  coordination – is a key priority identified in the:</a:t>
            </a:r>
          </a:p>
          <a:p>
            <a:pPr lvl="1"/>
            <a:r>
              <a:rPr lang="en-US" dirty="0"/>
              <a:t>Africa Union/  LCBC Regional Strategy for the Stabilization, Recovery, and Resilience of the Boko Haram-affected Areas of the Lake Chad Basin (RSS) </a:t>
            </a:r>
          </a:p>
          <a:p>
            <a:endParaRPr lang="en-US" dirty="0"/>
          </a:p>
          <a:p>
            <a:endParaRPr lang="en-US" dirty="0"/>
          </a:p>
        </p:txBody>
      </p:sp>
      <p:sp>
        <p:nvSpPr>
          <p:cNvPr id="3" name="Title 2"/>
          <p:cNvSpPr>
            <a:spLocks noGrp="1"/>
          </p:cNvSpPr>
          <p:nvPr>
            <p:ph type="title"/>
          </p:nvPr>
        </p:nvSpPr>
        <p:spPr/>
        <p:txBody>
          <a:bodyPr/>
          <a:lstStyle/>
          <a:p>
            <a:r>
              <a:rPr lang="en-US" b="1" dirty="0" err="1"/>
              <a:t>Contex</a:t>
            </a:r>
            <a:endParaRPr lang="en-US" b="1" dirty="0"/>
          </a:p>
        </p:txBody>
      </p:sp>
      <p:pic>
        <p:nvPicPr>
          <p:cNvPr id="5" name="Picture 4">
            <a:extLst>
              <a:ext uri="{FF2B5EF4-FFF2-40B4-BE49-F238E27FC236}">
                <a16:creationId xmlns:a16="http://schemas.microsoft.com/office/drawing/2014/main" id="{36841D88-1C6B-B14B-9A46-C47B261E7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903" y="1857146"/>
            <a:ext cx="4062616" cy="3777368"/>
          </a:xfrm>
          <a:prstGeom prst="rect">
            <a:avLst/>
          </a:prstGeom>
        </p:spPr>
      </p:pic>
      <p:grpSp>
        <p:nvGrpSpPr>
          <p:cNvPr id="2" name="Group 1"/>
          <p:cNvGrpSpPr/>
          <p:nvPr/>
        </p:nvGrpSpPr>
        <p:grpSpPr>
          <a:xfrm>
            <a:off x="1075321" y="5439631"/>
            <a:ext cx="5205159" cy="854411"/>
            <a:chOff x="401557" y="5487757"/>
            <a:chExt cx="5205159" cy="854411"/>
          </a:xfrm>
        </p:grpSpPr>
        <p:pic>
          <p:nvPicPr>
            <p:cNvPr id="7" name="Picture 6">
              <a:extLst>
                <a:ext uri="{FF2B5EF4-FFF2-40B4-BE49-F238E27FC236}">
                  <a16:creationId xmlns:a16="http://schemas.microsoft.com/office/drawing/2014/main" id="{ABC97B9E-D1D8-014D-A121-FD5B4C649865}"/>
                </a:ext>
              </a:extLst>
            </p:cNvPr>
            <p:cNvPicPr>
              <a:picLocks noChangeAspect="1"/>
            </p:cNvPicPr>
            <p:nvPr/>
          </p:nvPicPr>
          <p:blipFill>
            <a:blip r:embed="rId3"/>
            <a:stretch>
              <a:fillRect/>
            </a:stretch>
          </p:blipFill>
          <p:spPr>
            <a:xfrm>
              <a:off x="401557" y="5487757"/>
              <a:ext cx="5205159" cy="854411"/>
            </a:xfrm>
            <a:prstGeom prst="rect">
              <a:avLst/>
            </a:prstGeom>
          </p:spPr>
        </p:pic>
        <p:sp>
          <p:nvSpPr>
            <p:cNvPr id="8" name="TextBox 7">
              <a:extLst>
                <a:ext uri="{FF2B5EF4-FFF2-40B4-BE49-F238E27FC236}">
                  <a16:creationId xmlns:a16="http://schemas.microsoft.com/office/drawing/2014/main" id="{AE8E40E6-7A67-FA4B-8FA8-D40478ED33C3}"/>
                </a:ext>
              </a:extLst>
            </p:cNvPr>
            <p:cNvSpPr txBox="1"/>
            <p:nvPr/>
          </p:nvSpPr>
          <p:spPr>
            <a:xfrm>
              <a:off x="567050" y="5726197"/>
              <a:ext cx="4932761" cy="369332"/>
            </a:xfrm>
            <a:prstGeom prst="rect">
              <a:avLst/>
            </a:prstGeom>
            <a:noFill/>
          </p:spPr>
          <p:txBody>
            <a:bodyPr wrap="none" rtlCol="0">
              <a:spAutoFit/>
            </a:bodyPr>
            <a:lstStyle/>
            <a:p>
              <a:r>
                <a:rPr lang="x-none" b="1" dirty="0">
                  <a:solidFill>
                    <a:schemeClr val="bg1"/>
                  </a:solidFill>
                  <a:latin typeface="Montserrat" pitchFamily="2" charset="77"/>
                </a:rPr>
                <a:t>Knowledge and Monitoring Platform (KMP)</a:t>
              </a:r>
            </a:p>
          </p:txBody>
        </p:sp>
      </p:grpSp>
    </p:spTree>
    <p:extLst>
      <p:ext uri="{BB962C8B-B14F-4D97-AF65-F5344CB8AC3E}">
        <p14:creationId xmlns:p14="http://schemas.microsoft.com/office/powerpoint/2010/main" val="240910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err="1">
                <a:cs typeface="Arial" panose="020B0604020202020204" pitchFamily="34" charset="0"/>
              </a:rPr>
              <a:t>Contex</a:t>
            </a:r>
            <a:endParaRPr lang="en-US" b="1" dirty="0">
              <a:cs typeface="Arial" panose="020B0604020202020204" pitchFamily="34" charset="0"/>
            </a:endParaRPr>
          </a:p>
        </p:txBody>
      </p:sp>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5" name="Inhaltsplatzhalter 2">
            <a:extLst>
              <a:ext uri="{FF2B5EF4-FFF2-40B4-BE49-F238E27FC236}">
                <a16:creationId xmlns:a16="http://schemas.microsoft.com/office/drawing/2014/main" id="{553998FE-87B3-4050-9999-2FB5A23D4E16}"/>
              </a:ext>
            </a:extLst>
          </p:cNvPr>
          <p:cNvSpPr>
            <a:spLocks noGrp="1"/>
          </p:cNvSpPr>
          <p:nvPr>
            <p:ph idx="1"/>
          </p:nvPr>
        </p:nvSpPr>
        <p:spPr>
          <a:xfrm>
            <a:off x="272715" y="1074821"/>
            <a:ext cx="10892589" cy="5303754"/>
          </a:xfrm>
          <a:prstGeom prst="rect">
            <a:avLst/>
          </a:prstGeom>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400" dirty="0"/>
              <a:t>The KMP will be financed by the World Bank under the Lake Chad Region Recovery and Development Project, PROLAC (P161706) </a:t>
            </a:r>
          </a:p>
          <a:p>
            <a:pPr algn="just">
              <a:buFont typeface="Wingdings" panose="05000000000000000000" pitchFamily="2" charset="2"/>
              <a:buChar char="§"/>
            </a:pPr>
            <a:r>
              <a:rPr lang="en-US" sz="2400" dirty="0"/>
              <a:t>The KMP will be led and managed by the Lake Chad Commission Basin (LCBC). It will be:</a:t>
            </a:r>
          </a:p>
          <a:p>
            <a:pPr lvl="1" algn="just">
              <a:buFont typeface="Wingdings" panose="05000000000000000000" pitchFamily="2" charset="2"/>
              <a:buChar char="§"/>
            </a:pPr>
            <a:r>
              <a:rPr lang="en-US" sz="2400" dirty="0"/>
              <a:t>Built on the existing Lake Chad Information System (LIS) which focuses on the transboundary integrated water resource management of the Lake Chad Basin </a:t>
            </a:r>
          </a:p>
          <a:p>
            <a:pPr lvl="1" algn="just">
              <a:buFont typeface="Wingdings" panose="05000000000000000000" pitchFamily="2" charset="2"/>
              <a:buChar char="§"/>
            </a:pPr>
            <a:r>
              <a:rPr lang="en-US" sz="2400" dirty="0"/>
              <a:t>Developed in close collaboration with key development partners like the United Nations Development Program (UNDP) and </a:t>
            </a:r>
            <a:r>
              <a:rPr lang="en-US" sz="2400" dirty="0" err="1"/>
              <a:t>Agence</a:t>
            </a:r>
            <a:r>
              <a:rPr lang="en-US" sz="2400" dirty="0"/>
              <a:t> </a:t>
            </a:r>
            <a:r>
              <a:rPr lang="en-US" sz="2400" dirty="0" err="1"/>
              <a:t>Française</a:t>
            </a:r>
            <a:r>
              <a:rPr lang="en-US" sz="2400" dirty="0"/>
              <a:t> de </a:t>
            </a:r>
            <a:r>
              <a:rPr lang="en-US" sz="2400" dirty="0" err="1"/>
              <a:t>Développement</a:t>
            </a:r>
            <a:r>
              <a:rPr lang="en-US" sz="2400" dirty="0"/>
              <a:t> (AFD)</a:t>
            </a:r>
          </a:p>
          <a:p>
            <a:pPr algn="just">
              <a:buFont typeface="Wingdings" panose="05000000000000000000" pitchFamily="2" charset="2"/>
              <a:buChar char="§"/>
            </a:pPr>
            <a:r>
              <a:rPr lang="en-US" sz="2400" dirty="0"/>
              <a:t>Past work by consultant firms on the KMP and stakeholder consultations:</a:t>
            </a:r>
          </a:p>
          <a:p>
            <a:pPr lvl="1" algn="just">
              <a:buFont typeface="Wingdings" panose="05000000000000000000" pitchFamily="2" charset="2"/>
              <a:buChar char="§"/>
            </a:pPr>
            <a:r>
              <a:rPr lang="en-US" sz="2400" dirty="0"/>
              <a:t>Elaboration of the design and pilot of KMP for decision-making  by Stockholm International Peace Research Institute, SIPRI (Dec 2019)</a:t>
            </a:r>
          </a:p>
          <a:p>
            <a:pPr lvl="1" algn="just">
              <a:buFont typeface="Wingdings" panose="05000000000000000000" pitchFamily="2" charset="2"/>
              <a:buChar char="§"/>
            </a:pPr>
            <a:r>
              <a:rPr lang="en-US" sz="2400" dirty="0"/>
              <a:t>Development of a multi-layered data center by AHT (Jan 2020)</a:t>
            </a:r>
          </a:p>
        </p:txBody>
      </p:sp>
    </p:spTree>
    <p:extLst>
      <p:ext uri="{BB962C8B-B14F-4D97-AF65-F5344CB8AC3E}">
        <p14:creationId xmlns:p14="http://schemas.microsoft.com/office/powerpoint/2010/main" val="53262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6" name="Content Placeholder 5"/>
          <p:cNvSpPr>
            <a:spLocks noGrp="1"/>
          </p:cNvSpPr>
          <p:nvPr>
            <p:ph idx="1"/>
          </p:nvPr>
        </p:nvSpPr>
        <p:spPr/>
        <p:txBody>
          <a:bodyPr>
            <a:normAutofit/>
          </a:bodyPr>
          <a:lstStyle/>
          <a:p>
            <a:pPr marL="0" indent="0">
              <a:buNone/>
            </a:pPr>
            <a:r>
              <a:rPr lang="en-US" dirty="0"/>
              <a:t>The KMP Application Overview</a:t>
            </a:r>
          </a:p>
          <a:p>
            <a:r>
              <a:rPr lang="en-US" b="1" dirty="0"/>
              <a:t>PRPLAC Sub-Component 1a</a:t>
            </a:r>
            <a:r>
              <a:rPr lang="en-US" dirty="0"/>
              <a:t>: This sub-component  requires the Lake Chad Basin Commission LCBC  to operate and maintain a strategic, analytical and monitoring platform that will facilitates </a:t>
            </a:r>
            <a:r>
              <a:rPr lang="en-US" b="1" dirty="0"/>
              <a:t>coordination, collaboration</a:t>
            </a:r>
            <a:r>
              <a:rPr lang="en-US" dirty="0"/>
              <a:t>, and </a:t>
            </a:r>
            <a:r>
              <a:rPr lang="en-US" b="1" dirty="0"/>
              <a:t>knowledge</a:t>
            </a:r>
            <a:r>
              <a:rPr lang="en-US" dirty="0"/>
              <a:t> </a:t>
            </a:r>
            <a:r>
              <a:rPr lang="en-US" b="1" dirty="0"/>
              <a:t>exchange</a:t>
            </a:r>
            <a:r>
              <a:rPr lang="en-US" dirty="0"/>
              <a:t>, among all stakeholder and the Lake Chad Region.</a:t>
            </a:r>
          </a:p>
          <a:p>
            <a:r>
              <a:rPr lang="en-US" dirty="0"/>
              <a:t>The KMP Application will be a multi-layer datacenter and web-hosted platform for monitoring and evaluation and a decision support tool.</a:t>
            </a:r>
          </a:p>
          <a:p>
            <a:endParaRPr lang="en-US" dirty="0"/>
          </a:p>
        </p:txBody>
      </p:sp>
      <p:sp>
        <p:nvSpPr>
          <p:cNvPr id="3" name="Title 2"/>
          <p:cNvSpPr>
            <a:spLocks noGrp="1"/>
          </p:cNvSpPr>
          <p:nvPr>
            <p:ph type="title"/>
          </p:nvPr>
        </p:nvSpPr>
        <p:spPr/>
        <p:txBody>
          <a:bodyPr>
            <a:normAutofit/>
          </a:bodyPr>
          <a:lstStyle/>
          <a:p>
            <a:r>
              <a:rPr lang="en-US" b="1" dirty="0"/>
              <a:t>Introduction</a:t>
            </a:r>
          </a:p>
        </p:txBody>
      </p:sp>
    </p:spTree>
    <p:extLst>
      <p:ext uri="{BB962C8B-B14F-4D97-AF65-F5344CB8AC3E}">
        <p14:creationId xmlns:p14="http://schemas.microsoft.com/office/powerpoint/2010/main" val="285480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grpSp>
        <p:nvGrpSpPr>
          <p:cNvPr id="9" name="Group 8"/>
          <p:cNvGrpSpPr/>
          <p:nvPr/>
        </p:nvGrpSpPr>
        <p:grpSpPr>
          <a:xfrm>
            <a:off x="302749" y="723845"/>
            <a:ext cx="10875823" cy="5562873"/>
            <a:chOff x="49592" y="40753"/>
            <a:chExt cx="12238318" cy="6924388"/>
          </a:xfrm>
        </p:grpSpPr>
        <p:pic>
          <p:nvPicPr>
            <p:cNvPr id="11" name="Picture 10">
              <a:extLst>
                <a:ext uri="{FF2B5EF4-FFF2-40B4-BE49-F238E27FC236}">
                  <a16:creationId xmlns:a16="http://schemas.microsoft.com/office/drawing/2014/main" id="{42C09555-716A-A64A-AE8F-39F9CCFF5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863" y="2207651"/>
              <a:ext cx="3784600" cy="2565400"/>
            </a:xfrm>
            <a:prstGeom prst="rect">
              <a:avLst/>
            </a:prstGeom>
          </p:spPr>
        </p:pic>
        <p:pic>
          <p:nvPicPr>
            <p:cNvPr id="12" name="Picture 11">
              <a:extLst>
                <a:ext uri="{FF2B5EF4-FFF2-40B4-BE49-F238E27FC236}">
                  <a16:creationId xmlns:a16="http://schemas.microsoft.com/office/drawing/2014/main" id="{85BF12C3-E591-6A42-B88E-B2ED1BD24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36" y="129383"/>
              <a:ext cx="3389711" cy="1772601"/>
            </a:xfrm>
            <a:prstGeom prst="rect">
              <a:avLst/>
            </a:prstGeom>
          </p:spPr>
        </p:pic>
        <p:pic>
          <p:nvPicPr>
            <p:cNvPr id="13" name="Picture 12">
              <a:extLst>
                <a:ext uri="{FF2B5EF4-FFF2-40B4-BE49-F238E27FC236}">
                  <a16:creationId xmlns:a16="http://schemas.microsoft.com/office/drawing/2014/main" id="{3F2D94EC-A326-A945-8810-335913C29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865" y="40753"/>
              <a:ext cx="3728682" cy="1949861"/>
            </a:xfrm>
            <a:prstGeom prst="rect">
              <a:avLst/>
            </a:prstGeom>
          </p:spPr>
        </p:pic>
        <p:pic>
          <p:nvPicPr>
            <p:cNvPr id="14" name="Picture 13">
              <a:extLst>
                <a:ext uri="{FF2B5EF4-FFF2-40B4-BE49-F238E27FC236}">
                  <a16:creationId xmlns:a16="http://schemas.microsoft.com/office/drawing/2014/main" id="{1F057C4F-DD0E-C540-A843-2916D093E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8421" y="40753"/>
              <a:ext cx="3728682" cy="1949861"/>
            </a:xfrm>
            <a:prstGeom prst="rect">
              <a:avLst/>
            </a:prstGeom>
          </p:spPr>
        </p:pic>
        <p:sp>
          <p:nvSpPr>
            <p:cNvPr id="15" name="TextBox 14">
              <a:extLst>
                <a:ext uri="{FF2B5EF4-FFF2-40B4-BE49-F238E27FC236}">
                  <a16:creationId xmlns:a16="http://schemas.microsoft.com/office/drawing/2014/main" id="{B186449C-634B-48B9-8CD7-177BBC0B238E}"/>
                </a:ext>
              </a:extLst>
            </p:cNvPr>
            <p:cNvSpPr txBox="1"/>
            <p:nvPr/>
          </p:nvSpPr>
          <p:spPr>
            <a:xfrm>
              <a:off x="3714312" y="574687"/>
              <a:ext cx="705544" cy="421415"/>
            </a:xfrm>
            <a:prstGeom prst="rect">
              <a:avLst/>
            </a:prstGeom>
            <a:noFill/>
          </p:spPr>
          <p:txBody>
            <a:bodyPr wrap="square" rtlCol="0">
              <a:spAutoFit/>
            </a:bodyPr>
            <a:lstStyle/>
            <a:p>
              <a:pPr algn="ctr"/>
              <a:r>
                <a:rPr lang="en-US" sz="1600" b="1" dirty="0">
                  <a:latin typeface="Montserrat" pitchFamily="2" charset="77"/>
                </a:rPr>
                <a:t>Yes</a:t>
              </a:r>
            </a:p>
          </p:txBody>
        </p:sp>
        <p:sp>
          <p:nvSpPr>
            <p:cNvPr id="16" name="Rectangle 15">
              <a:extLst>
                <a:ext uri="{FF2B5EF4-FFF2-40B4-BE49-F238E27FC236}">
                  <a16:creationId xmlns:a16="http://schemas.microsoft.com/office/drawing/2014/main" id="{2C944F50-404C-564F-8317-92248599DE40}"/>
                </a:ext>
              </a:extLst>
            </p:cNvPr>
            <p:cNvSpPr/>
            <p:nvPr/>
          </p:nvSpPr>
          <p:spPr>
            <a:xfrm>
              <a:off x="687963" y="266376"/>
              <a:ext cx="2238905" cy="459726"/>
            </a:xfrm>
            <a:prstGeom prst="rect">
              <a:avLst/>
            </a:prstGeom>
          </p:spPr>
          <p:txBody>
            <a:bodyPr wrap="none">
              <a:spAutoFit/>
            </a:bodyPr>
            <a:lstStyle/>
            <a:p>
              <a:pPr marL="152396" indent="0" algn="ctr">
                <a:buNone/>
              </a:pPr>
              <a:r>
                <a:rPr lang="en-US" b="1" dirty="0">
                  <a:latin typeface="Montserrat" pitchFamily="2" charset="77"/>
                </a:rPr>
                <a:t>INFORMATION</a:t>
              </a:r>
            </a:p>
          </p:txBody>
        </p:sp>
        <p:sp>
          <p:nvSpPr>
            <p:cNvPr id="17" name="Rectangle 16">
              <a:extLst>
                <a:ext uri="{FF2B5EF4-FFF2-40B4-BE49-F238E27FC236}">
                  <a16:creationId xmlns:a16="http://schemas.microsoft.com/office/drawing/2014/main" id="{C986EFD7-DBDC-6D4D-943B-B38D53115722}"/>
                </a:ext>
              </a:extLst>
            </p:cNvPr>
            <p:cNvSpPr/>
            <p:nvPr/>
          </p:nvSpPr>
          <p:spPr>
            <a:xfrm>
              <a:off x="5088374" y="266376"/>
              <a:ext cx="1998997" cy="459726"/>
            </a:xfrm>
            <a:prstGeom prst="rect">
              <a:avLst/>
            </a:prstGeom>
          </p:spPr>
          <p:txBody>
            <a:bodyPr wrap="none">
              <a:spAutoFit/>
            </a:bodyPr>
            <a:lstStyle/>
            <a:p>
              <a:pPr marL="152396" indent="0" algn="ctr">
                <a:buFont typeface="Arial" panose="020B0604020202020204" pitchFamily="34" charset="0"/>
                <a:buNone/>
              </a:pPr>
              <a:r>
                <a:rPr lang="en-US" b="1" dirty="0">
                  <a:latin typeface="Montserrat" pitchFamily="2" charset="77"/>
                </a:rPr>
                <a:t>KNOWLEDGE</a:t>
              </a:r>
            </a:p>
          </p:txBody>
        </p:sp>
        <p:sp>
          <p:nvSpPr>
            <p:cNvPr id="18" name="Rectangle 17">
              <a:extLst>
                <a:ext uri="{FF2B5EF4-FFF2-40B4-BE49-F238E27FC236}">
                  <a16:creationId xmlns:a16="http://schemas.microsoft.com/office/drawing/2014/main" id="{CD1CE61A-E156-DC43-A7BC-DE7322B76EB5}"/>
                </a:ext>
              </a:extLst>
            </p:cNvPr>
            <p:cNvSpPr/>
            <p:nvPr/>
          </p:nvSpPr>
          <p:spPr>
            <a:xfrm>
              <a:off x="9665223" y="253970"/>
              <a:ext cx="1504750" cy="459726"/>
            </a:xfrm>
            <a:prstGeom prst="rect">
              <a:avLst/>
            </a:prstGeom>
          </p:spPr>
          <p:txBody>
            <a:bodyPr wrap="none">
              <a:spAutoFit/>
            </a:bodyPr>
            <a:lstStyle/>
            <a:p>
              <a:r>
                <a:rPr lang="en-US" b="1" dirty="0">
                  <a:latin typeface="Montserrat" pitchFamily="2" charset="77"/>
                </a:rPr>
                <a:t>DIALOGUE</a:t>
              </a:r>
            </a:p>
          </p:txBody>
        </p:sp>
        <p:pic>
          <p:nvPicPr>
            <p:cNvPr id="19" name="Picture 18">
              <a:extLst>
                <a:ext uri="{FF2B5EF4-FFF2-40B4-BE49-F238E27FC236}">
                  <a16:creationId xmlns:a16="http://schemas.microsoft.com/office/drawing/2014/main" id="{C12071A6-1310-6945-A648-CABA18437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2" y="2207651"/>
              <a:ext cx="3784600" cy="2565400"/>
            </a:xfrm>
            <a:prstGeom prst="rect">
              <a:avLst/>
            </a:prstGeom>
          </p:spPr>
        </p:pic>
        <p:pic>
          <p:nvPicPr>
            <p:cNvPr id="20" name="Picture 19">
              <a:extLst>
                <a:ext uri="{FF2B5EF4-FFF2-40B4-BE49-F238E27FC236}">
                  <a16:creationId xmlns:a16="http://schemas.microsoft.com/office/drawing/2014/main" id="{43EFB48A-22C3-4B45-BC29-2EF8C9CB4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310" y="2207651"/>
              <a:ext cx="3784600" cy="2565400"/>
            </a:xfrm>
            <a:prstGeom prst="rect">
              <a:avLst/>
            </a:prstGeom>
          </p:spPr>
        </p:pic>
        <p:sp>
          <p:nvSpPr>
            <p:cNvPr id="21" name="Right Arrow 20">
              <a:extLst>
                <a:ext uri="{FF2B5EF4-FFF2-40B4-BE49-F238E27FC236}">
                  <a16:creationId xmlns:a16="http://schemas.microsoft.com/office/drawing/2014/main" id="{5E556034-6BEE-1449-AC1F-DBF0C9D1185A}"/>
                </a:ext>
              </a:extLst>
            </p:cNvPr>
            <p:cNvSpPr/>
            <p:nvPr/>
          </p:nvSpPr>
          <p:spPr>
            <a:xfrm>
              <a:off x="3845584" y="908635"/>
              <a:ext cx="366540"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a:solidFill>
                  <a:schemeClr val="tx1"/>
                </a:solidFill>
              </a:endParaRPr>
            </a:p>
          </p:txBody>
        </p:sp>
        <p:sp>
          <p:nvSpPr>
            <p:cNvPr id="22" name="TextBox 21">
              <a:extLst>
                <a:ext uri="{FF2B5EF4-FFF2-40B4-BE49-F238E27FC236}">
                  <a16:creationId xmlns:a16="http://schemas.microsoft.com/office/drawing/2014/main" id="{2CDBBCB2-A6D0-3246-A607-04AEEE5ADD10}"/>
                </a:ext>
              </a:extLst>
            </p:cNvPr>
            <p:cNvSpPr txBox="1"/>
            <p:nvPr/>
          </p:nvSpPr>
          <p:spPr>
            <a:xfrm>
              <a:off x="7755887" y="585477"/>
              <a:ext cx="916211" cy="421415"/>
            </a:xfrm>
            <a:prstGeom prst="rect">
              <a:avLst/>
            </a:prstGeom>
            <a:noFill/>
          </p:spPr>
          <p:txBody>
            <a:bodyPr wrap="square" rtlCol="0">
              <a:spAutoFit/>
            </a:bodyPr>
            <a:lstStyle/>
            <a:p>
              <a:pPr algn="ctr"/>
              <a:r>
                <a:rPr lang="en-US" sz="1600" b="1" dirty="0">
                  <a:latin typeface="Montserrat" pitchFamily="2" charset="77"/>
                </a:rPr>
                <a:t>Yes</a:t>
              </a:r>
            </a:p>
          </p:txBody>
        </p:sp>
        <p:sp>
          <p:nvSpPr>
            <p:cNvPr id="23" name="Right Arrow 22">
              <a:extLst>
                <a:ext uri="{FF2B5EF4-FFF2-40B4-BE49-F238E27FC236}">
                  <a16:creationId xmlns:a16="http://schemas.microsoft.com/office/drawing/2014/main" id="{9BFC714A-DA78-4042-B3C1-D444A676D41C}"/>
                </a:ext>
              </a:extLst>
            </p:cNvPr>
            <p:cNvSpPr/>
            <p:nvPr/>
          </p:nvSpPr>
          <p:spPr>
            <a:xfrm>
              <a:off x="8076925" y="908635"/>
              <a:ext cx="366540"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a:solidFill>
                  <a:schemeClr val="tx1"/>
                </a:solidFill>
              </a:endParaRPr>
            </a:p>
          </p:txBody>
        </p:sp>
        <p:sp>
          <p:nvSpPr>
            <p:cNvPr id="24" name="Right Arrow 23">
              <a:extLst>
                <a:ext uri="{FF2B5EF4-FFF2-40B4-BE49-F238E27FC236}">
                  <a16:creationId xmlns:a16="http://schemas.microsoft.com/office/drawing/2014/main" id="{D30EE4B2-57D9-FD49-BBA7-B88899D744AC}"/>
                </a:ext>
              </a:extLst>
            </p:cNvPr>
            <p:cNvSpPr/>
            <p:nvPr/>
          </p:nvSpPr>
          <p:spPr>
            <a:xfrm rot="5400000">
              <a:off x="1624143" y="1563709"/>
              <a:ext cx="366540"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a:solidFill>
                  <a:schemeClr val="tx1"/>
                </a:solidFill>
              </a:endParaRPr>
            </a:p>
          </p:txBody>
        </p:sp>
        <p:sp>
          <p:nvSpPr>
            <p:cNvPr id="25" name="Right Arrow 24">
              <a:extLst>
                <a:ext uri="{FF2B5EF4-FFF2-40B4-BE49-F238E27FC236}">
                  <a16:creationId xmlns:a16="http://schemas.microsoft.com/office/drawing/2014/main" id="{747ABDDD-DEA1-D143-AF02-CA9ED34AC34C}"/>
                </a:ext>
              </a:extLst>
            </p:cNvPr>
            <p:cNvSpPr/>
            <p:nvPr/>
          </p:nvSpPr>
          <p:spPr>
            <a:xfrm rot="5400000">
              <a:off x="5945133" y="1563710"/>
              <a:ext cx="366540"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a:solidFill>
                  <a:schemeClr val="tx1"/>
                </a:solidFill>
              </a:endParaRPr>
            </a:p>
          </p:txBody>
        </p:sp>
        <p:sp>
          <p:nvSpPr>
            <p:cNvPr id="26" name="Right Arrow 25">
              <a:extLst>
                <a:ext uri="{FF2B5EF4-FFF2-40B4-BE49-F238E27FC236}">
                  <a16:creationId xmlns:a16="http://schemas.microsoft.com/office/drawing/2014/main" id="{B47BE830-1347-AD41-B917-35CD645CDACE}"/>
                </a:ext>
              </a:extLst>
            </p:cNvPr>
            <p:cNvSpPr/>
            <p:nvPr/>
          </p:nvSpPr>
          <p:spPr>
            <a:xfrm rot="5400000">
              <a:off x="10185441" y="1563711"/>
              <a:ext cx="366540" cy="358587"/>
            </a:xfrm>
            <a:prstGeom prst="rightArrow">
              <a:avLst/>
            </a:prstGeom>
            <a:solidFill>
              <a:srgbClr val="FF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E">
                <a:solidFill>
                  <a:schemeClr val="tx1"/>
                </a:solidFill>
              </a:endParaRPr>
            </a:p>
          </p:txBody>
        </p:sp>
        <p:sp>
          <p:nvSpPr>
            <p:cNvPr id="27" name="TextBox 26">
              <a:extLst>
                <a:ext uri="{FF2B5EF4-FFF2-40B4-BE49-F238E27FC236}">
                  <a16:creationId xmlns:a16="http://schemas.microsoft.com/office/drawing/2014/main" id="{82321DD2-EA6D-8F4E-8342-EDC3BE845EBA}"/>
                </a:ext>
              </a:extLst>
            </p:cNvPr>
            <p:cNvSpPr txBox="1"/>
            <p:nvPr/>
          </p:nvSpPr>
          <p:spPr>
            <a:xfrm>
              <a:off x="10593564" y="1704329"/>
              <a:ext cx="473359" cy="344795"/>
            </a:xfrm>
            <a:prstGeom prst="rect">
              <a:avLst/>
            </a:prstGeom>
            <a:noFill/>
          </p:spPr>
          <p:txBody>
            <a:bodyPr wrap="square" rtlCol="0">
              <a:spAutoFit/>
            </a:bodyPr>
            <a:lstStyle/>
            <a:p>
              <a:pPr algn="ctr"/>
              <a:r>
                <a:rPr lang="en-US" sz="1200" b="1" dirty="0">
                  <a:latin typeface="Montserrat" pitchFamily="2" charset="77"/>
                </a:rPr>
                <a:t>No</a:t>
              </a:r>
            </a:p>
          </p:txBody>
        </p:sp>
        <p:sp>
          <p:nvSpPr>
            <p:cNvPr id="28" name="TextBox 27">
              <a:extLst>
                <a:ext uri="{FF2B5EF4-FFF2-40B4-BE49-F238E27FC236}">
                  <a16:creationId xmlns:a16="http://schemas.microsoft.com/office/drawing/2014/main" id="{02DCFD96-7803-9140-9F5F-C77BDA921E65}"/>
                </a:ext>
              </a:extLst>
            </p:cNvPr>
            <p:cNvSpPr txBox="1"/>
            <p:nvPr/>
          </p:nvSpPr>
          <p:spPr>
            <a:xfrm>
              <a:off x="6335329" y="1704329"/>
              <a:ext cx="473359" cy="344795"/>
            </a:xfrm>
            <a:prstGeom prst="rect">
              <a:avLst/>
            </a:prstGeom>
            <a:noFill/>
          </p:spPr>
          <p:txBody>
            <a:bodyPr wrap="square" rtlCol="0">
              <a:spAutoFit/>
            </a:bodyPr>
            <a:lstStyle/>
            <a:p>
              <a:pPr algn="ctr"/>
              <a:r>
                <a:rPr lang="en-US" sz="1200" b="1" dirty="0">
                  <a:latin typeface="Montserrat" pitchFamily="2" charset="77"/>
                </a:rPr>
                <a:t>No</a:t>
              </a:r>
            </a:p>
          </p:txBody>
        </p:sp>
        <p:sp>
          <p:nvSpPr>
            <p:cNvPr id="29" name="TextBox 28">
              <a:extLst>
                <a:ext uri="{FF2B5EF4-FFF2-40B4-BE49-F238E27FC236}">
                  <a16:creationId xmlns:a16="http://schemas.microsoft.com/office/drawing/2014/main" id="{5321429B-7952-F44B-A1D7-4AFBA7214796}"/>
                </a:ext>
              </a:extLst>
            </p:cNvPr>
            <p:cNvSpPr txBox="1"/>
            <p:nvPr/>
          </p:nvSpPr>
          <p:spPr>
            <a:xfrm>
              <a:off x="2023305" y="1704329"/>
              <a:ext cx="473359" cy="344795"/>
            </a:xfrm>
            <a:prstGeom prst="rect">
              <a:avLst/>
            </a:prstGeom>
            <a:noFill/>
          </p:spPr>
          <p:txBody>
            <a:bodyPr wrap="square" rtlCol="0">
              <a:spAutoFit/>
            </a:bodyPr>
            <a:lstStyle/>
            <a:p>
              <a:pPr algn="ctr"/>
              <a:r>
                <a:rPr lang="en-US" sz="1200" b="1" dirty="0">
                  <a:latin typeface="Montserrat" pitchFamily="2" charset="77"/>
                </a:rPr>
                <a:t>No</a:t>
              </a:r>
            </a:p>
          </p:txBody>
        </p:sp>
        <p:sp>
          <p:nvSpPr>
            <p:cNvPr id="30" name="TextBox 29">
              <a:extLst>
                <a:ext uri="{FF2B5EF4-FFF2-40B4-BE49-F238E27FC236}">
                  <a16:creationId xmlns:a16="http://schemas.microsoft.com/office/drawing/2014/main" id="{8ECF5F50-2F87-D94E-8498-BECFED5DE684}"/>
                </a:ext>
              </a:extLst>
            </p:cNvPr>
            <p:cNvSpPr txBox="1"/>
            <p:nvPr/>
          </p:nvSpPr>
          <p:spPr>
            <a:xfrm>
              <a:off x="293004" y="716451"/>
              <a:ext cx="3149859" cy="1187625"/>
            </a:xfrm>
            <a:prstGeom prst="rect">
              <a:avLst/>
            </a:prstGeom>
            <a:noFill/>
          </p:spPr>
          <p:txBody>
            <a:bodyPr wrap="square" rtlCol="0">
              <a:spAutoFit/>
            </a:bodyPr>
            <a:lstStyle/>
            <a:p>
              <a:r>
                <a:rPr lang="en-US" sz="1400" dirty="0">
                  <a:latin typeface="Montserrat" pitchFamily="2" charset="77"/>
                </a:rPr>
                <a:t>Do policy-makers have the data to understand FCV drivers and development challenges in the region?</a:t>
              </a:r>
            </a:p>
          </p:txBody>
        </p:sp>
        <p:sp>
          <p:nvSpPr>
            <p:cNvPr id="31" name="TextBox 30">
              <a:extLst>
                <a:ext uri="{FF2B5EF4-FFF2-40B4-BE49-F238E27FC236}">
                  <a16:creationId xmlns:a16="http://schemas.microsoft.com/office/drawing/2014/main" id="{6DF91111-E414-BF41-BD7C-9AC8A2AA3020}"/>
                </a:ext>
              </a:extLst>
            </p:cNvPr>
            <p:cNvSpPr txBox="1"/>
            <p:nvPr/>
          </p:nvSpPr>
          <p:spPr>
            <a:xfrm>
              <a:off x="4541635" y="725415"/>
              <a:ext cx="3042552" cy="919452"/>
            </a:xfrm>
            <a:prstGeom prst="rect">
              <a:avLst/>
            </a:prstGeom>
            <a:noFill/>
          </p:spPr>
          <p:txBody>
            <a:bodyPr wrap="square" rtlCol="0">
              <a:spAutoFit/>
            </a:bodyPr>
            <a:lstStyle/>
            <a:p>
              <a:pPr marL="152396" indent="0">
                <a:buFont typeface="Arial" panose="020B0604020202020204" pitchFamily="34" charset="0"/>
                <a:buNone/>
              </a:pPr>
              <a:r>
                <a:rPr lang="en-US" sz="1400" dirty="0">
                  <a:latin typeface="Montserrat" pitchFamily="2" charset="77"/>
                </a:rPr>
                <a:t>Is the data analyzed to inform policy making and local investments? </a:t>
              </a:r>
            </a:p>
          </p:txBody>
        </p:sp>
        <p:sp>
          <p:nvSpPr>
            <p:cNvPr id="32" name="TextBox 31">
              <a:extLst>
                <a:ext uri="{FF2B5EF4-FFF2-40B4-BE49-F238E27FC236}">
                  <a16:creationId xmlns:a16="http://schemas.microsoft.com/office/drawing/2014/main" id="{4F837DC1-5A84-C94C-9504-490F3C0C276C}"/>
                </a:ext>
              </a:extLst>
            </p:cNvPr>
            <p:cNvSpPr txBox="1"/>
            <p:nvPr/>
          </p:nvSpPr>
          <p:spPr>
            <a:xfrm>
              <a:off x="8799871" y="725415"/>
              <a:ext cx="3042552" cy="919452"/>
            </a:xfrm>
            <a:prstGeom prst="rect">
              <a:avLst/>
            </a:prstGeom>
            <a:noFill/>
          </p:spPr>
          <p:txBody>
            <a:bodyPr wrap="square" rtlCol="0">
              <a:spAutoFit/>
            </a:bodyPr>
            <a:lstStyle/>
            <a:p>
              <a:pPr marL="152396" indent="0">
                <a:buFont typeface="Arial" panose="020B0604020202020204" pitchFamily="34" charset="0"/>
                <a:buNone/>
              </a:pPr>
              <a:r>
                <a:rPr lang="en-US" sz="1400" dirty="0">
                  <a:latin typeface="Montserrat" pitchFamily="2" charset="77"/>
                </a:rPr>
                <a:t>Does the analysis lead to a common regional action plan or response? </a:t>
              </a:r>
            </a:p>
          </p:txBody>
        </p:sp>
        <p:sp>
          <p:nvSpPr>
            <p:cNvPr id="33" name="TextBox 32">
              <a:extLst>
                <a:ext uri="{FF2B5EF4-FFF2-40B4-BE49-F238E27FC236}">
                  <a16:creationId xmlns:a16="http://schemas.microsoft.com/office/drawing/2014/main" id="{80D8A20A-0F24-5E4E-A3AB-CFE2ED8CB7EB}"/>
                </a:ext>
              </a:extLst>
            </p:cNvPr>
            <p:cNvSpPr txBox="1"/>
            <p:nvPr/>
          </p:nvSpPr>
          <p:spPr>
            <a:xfrm>
              <a:off x="502498" y="2362477"/>
              <a:ext cx="2970149" cy="2419947"/>
            </a:xfrm>
            <a:prstGeom prst="rect">
              <a:avLst/>
            </a:prstGeom>
            <a:noFill/>
          </p:spPr>
          <p:txBody>
            <a:bodyPr wrap="square" rtlCol="0">
              <a:spAutoFit/>
            </a:bodyPr>
            <a:lstStyle/>
            <a:p>
              <a:pPr>
                <a:spcBef>
                  <a:spcPts val="50"/>
                </a:spcBef>
                <a:spcAft>
                  <a:spcPts val="50"/>
                </a:spcAft>
              </a:pPr>
              <a:r>
                <a:rPr lang="en-US" sz="1400" dirty="0">
                  <a:latin typeface="Montserrat" pitchFamily="2" charset="77"/>
                </a:rPr>
                <a:t>Data source not trusted/verified </a:t>
              </a:r>
            </a:p>
            <a:p>
              <a:pPr>
                <a:spcBef>
                  <a:spcPts val="50"/>
                </a:spcBef>
                <a:spcAft>
                  <a:spcPts val="50"/>
                </a:spcAft>
              </a:pPr>
              <a:r>
                <a:rPr lang="en-US" sz="1400" dirty="0">
                  <a:latin typeface="Montserrat" pitchFamily="2" charset="77"/>
                </a:rPr>
                <a:t>Data isn’t updated </a:t>
              </a:r>
            </a:p>
            <a:p>
              <a:pPr>
                <a:spcBef>
                  <a:spcPts val="50"/>
                </a:spcBef>
                <a:spcAft>
                  <a:spcPts val="50"/>
                </a:spcAft>
              </a:pPr>
              <a:r>
                <a:rPr lang="en-US" sz="1400" dirty="0">
                  <a:latin typeface="Montserrat" pitchFamily="2" charset="77"/>
                </a:rPr>
                <a:t>Data is inaccessible (no hardware/software)</a:t>
              </a:r>
            </a:p>
            <a:p>
              <a:pPr>
                <a:spcBef>
                  <a:spcPts val="50"/>
                </a:spcBef>
                <a:spcAft>
                  <a:spcPts val="50"/>
                </a:spcAft>
              </a:pPr>
              <a:r>
                <a:rPr lang="en-US" sz="1400" dirty="0">
                  <a:latin typeface="Montserrat" pitchFamily="2" charset="77"/>
                </a:rPr>
                <a:t>Data is scattered </a:t>
              </a:r>
            </a:p>
            <a:p>
              <a:pPr>
                <a:spcBef>
                  <a:spcPts val="50"/>
                </a:spcBef>
                <a:spcAft>
                  <a:spcPts val="50"/>
                </a:spcAft>
              </a:pPr>
              <a:r>
                <a:rPr lang="en-US" sz="1400" dirty="0">
                  <a:latin typeface="Montserrat" pitchFamily="2" charset="77"/>
                </a:rPr>
                <a:t>Data is unavailable </a:t>
              </a:r>
            </a:p>
            <a:p>
              <a:pPr>
                <a:spcBef>
                  <a:spcPts val="50"/>
                </a:spcBef>
                <a:spcAft>
                  <a:spcPts val="50"/>
                </a:spcAft>
              </a:pPr>
              <a:r>
                <a:rPr lang="en-US" sz="1400" dirty="0">
                  <a:latin typeface="Montserrat" pitchFamily="2" charset="77"/>
                </a:rPr>
                <a:t>Data lacks granularity</a:t>
              </a:r>
            </a:p>
          </p:txBody>
        </p:sp>
        <p:sp>
          <p:nvSpPr>
            <p:cNvPr id="34" name="TextBox 33">
              <a:extLst>
                <a:ext uri="{FF2B5EF4-FFF2-40B4-BE49-F238E27FC236}">
                  <a16:creationId xmlns:a16="http://schemas.microsoft.com/office/drawing/2014/main" id="{43176850-1E8C-2147-BA6D-07C00DB632DF}"/>
                </a:ext>
              </a:extLst>
            </p:cNvPr>
            <p:cNvSpPr txBox="1"/>
            <p:nvPr/>
          </p:nvSpPr>
          <p:spPr>
            <a:xfrm>
              <a:off x="4813668" y="2562450"/>
              <a:ext cx="2842192" cy="1723973"/>
            </a:xfrm>
            <a:prstGeom prst="rect">
              <a:avLst/>
            </a:prstGeom>
            <a:noFill/>
          </p:spPr>
          <p:txBody>
            <a:bodyPr wrap="square" rtlCol="0">
              <a:spAutoFit/>
            </a:bodyPr>
            <a:lstStyle/>
            <a:p>
              <a:r>
                <a:rPr lang="en-US" sz="1400" dirty="0">
                  <a:latin typeface="Montserrat" pitchFamily="2" charset="77"/>
                </a:rPr>
                <a:t>Data analysis can be time-consuming and challenging</a:t>
              </a:r>
            </a:p>
            <a:p>
              <a:r>
                <a:rPr lang="en-US" sz="1400" dirty="0">
                  <a:latin typeface="Montserrat" pitchFamily="2" charset="77"/>
                </a:rPr>
                <a:t>Lack sectoral knowledge to interpret data</a:t>
              </a:r>
            </a:p>
            <a:p>
              <a:r>
                <a:rPr lang="en-US" sz="1400" dirty="0">
                  <a:latin typeface="Montserrat" pitchFamily="2" charset="77"/>
                </a:rPr>
                <a:t>Comprehension gaps</a:t>
              </a:r>
            </a:p>
            <a:p>
              <a:r>
                <a:rPr lang="en-US" sz="1400" dirty="0">
                  <a:latin typeface="Montserrat" pitchFamily="2" charset="77"/>
                </a:rPr>
                <a:t>No incentives/interest  </a:t>
              </a:r>
            </a:p>
          </p:txBody>
        </p:sp>
        <p:sp>
          <p:nvSpPr>
            <p:cNvPr id="35" name="TextBox 34">
              <a:extLst>
                <a:ext uri="{FF2B5EF4-FFF2-40B4-BE49-F238E27FC236}">
                  <a16:creationId xmlns:a16="http://schemas.microsoft.com/office/drawing/2014/main" id="{06BB5784-79F3-4943-8658-DB0E8299D78F}"/>
                </a:ext>
              </a:extLst>
            </p:cNvPr>
            <p:cNvSpPr txBox="1"/>
            <p:nvPr/>
          </p:nvSpPr>
          <p:spPr>
            <a:xfrm>
              <a:off x="9080868" y="2565625"/>
              <a:ext cx="2842192" cy="1283401"/>
            </a:xfrm>
            <a:prstGeom prst="rect">
              <a:avLst/>
            </a:prstGeom>
            <a:noFill/>
          </p:spPr>
          <p:txBody>
            <a:bodyPr wrap="square" rtlCol="0">
              <a:spAutoFit/>
            </a:bodyPr>
            <a:lstStyle/>
            <a:p>
              <a:pPr>
                <a:spcBef>
                  <a:spcPts val="50"/>
                </a:spcBef>
                <a:spcAft>
                  <a:spcPts val="50"/>
                </a:spcAft>
              </a:pPr>
              <a:r>
                <a:rPr lang="en-US" sz="1400" dirty="0">
                  <a:latin typeface="Montserrat" pitchFamily="2" charset="77"/>
                </a:rPr>
                <a:t>Findings are not shared </a:t>
              </a:r>
            </a:p>
            <a:p>
              <a:pPr>
                <a:spcBef>
                  <a:spcPts val="50"/>
                </a:spcBef>
                <a:spcAft>
                  <a:spcPts val="50"/>
                </a:spcAft>
              </a:pPr>
              <a:r>
                <a:rPr lang="en-US" sz="1400" dirty="0">
                  <a:latin typeface="Montserrat" pitchFamily="2" charset="77"/>
                </a:rPr>
                <a:t>Poor stakeholder dialogue </a:t>
              </a:r>
            </a:p>
            <a:p>
              <a:pPr>
                <a:spcBef>
                  <a:spcPts val="50"/>
                </a:spcBef>
                <a:spcAft>
                  <a:spcPts val="50"/>
                </a:spcAft>
              </a:pPr>
              <a:r>
                <a:rPr lang="en-US" sz="1400" dirty="0">
                  <a:latin typeface="Montserrat" pitchFamily="2" charset="77"/>
                </a:rPr>
                <a:t>Infrequent coordination </a:t>
              </a:r>
            </a:p>
            <a:p>
              <a:pPr>
                <a:spcBef>
                  <a:spcPts val="50"/>
                </a:spcBef>
                <a:spcAft>
                  <a:spcPts val="50"/>
                </a:spcAft>
              </a:pPr>
              <a:r>
                <a:rPr lang="en-US" sz="1400" dirty="0">
                  <a:latin typeface="Montserrat" pitchFamily="2" charset="77"/>
                </a:rPr>
                <a:t>Misalignment of incentives </a:t>
              </a:r>
            </a:p>
          </p:txBody>
        </p:sp>
        <p:pic>
          <p:nvPicPr>
            <p:cNvPr id="36" name="Picture 35">
              <a:extLst>
                <a:ext uri="{FF2B5EF4-FFF2-40B4-BE49-F238E27FC236}">
                  <a16:creationId xmlns:a16="http://schemas.microsoft.com/office/drawing/2014/main" id="{0B175906-AF9C-3848-9014-8FD031253B8A}"/>
                </a:ext>
              </a:extLst>
            </p:cNvPr>
            <p:cNvPicPr>
              <a:picLocks noChangeAspect="1"/>
            </p:cNvPicPr>
            <p:nvPr/>
          </p:nvPicPr>
          <p:blipFill>
            <a:blip r:embed="rId5"/>
            <a:stretch>
              <a:fillRect/>
            </a:stretch>
          </p:blipFill>
          <p:spPr>
            <a:xfrm>
              <a:off x="390338" y="2672662"/>
              <a:ext cx="72963" cy="72963"/>
            </a:xfrm>
            <a:prstGeom prst="rect">
              <a:avLst/>
            </a:prstGeom>
          </p:spPr>
        </p:pic>
        <p:pic>
          <p:nvPicPr>
            <p:cNvPr id="37" name="Picture 36">
              <a:extLst>
                <a:ext uri="{FF2B5EF4-FFF2-40B4-BE49-F238E27FC236}">
                  <a16:creationId xmlns:a16="http://schemas.microsoft.com/office/drawing/2014/main" id="{4227728F-72BB-CB41-9D92-2458EA785CAD}"/>
                </a:ext>
              </a:extLst>
            </p:cNvPr>
            <p:cNvPicPr>
              <a:picLocks noChangeAspect="1"/>
            </p:cNvPicPr>
            <p:nvPr/>
          </p:nvPicPr>
          <p:blipFill>
            <a:blip r:embed="rId5"/>
            <a:stretch>
              <a:fillRect/>
            </a:stretch>
          </p:blipFill>
          <p:spPr>
            <a:xfrm>
              <a:off x="390338" y="2926662"/>
              <a:ext cx="72963" cy="72963"/>
            </a:xfrm>
            <a:prstGeom prst="rect">
              <a:avLst/>
            </a:prstGeom>
          </p:spPr>
        </p:pic>
        <p:pic>
          <p:nvPicPr>
            <p:cNvPr id="38" name="Picture 37">
              <a:extLst>
                <a:ext uri="{FF2B5EF4-FFF2-40B4-BE49-F238E27FC236}">
                  <a16:creationId xmlns:a16="http://schemas.microsoft.com/office/drawing/2014/main" id="{ADF3C33E-DE3B-E244-962B-227507C9141A}"/>
                </a:ext>
              </a:extLst>
            </p:cNvPr>
            <p:cNvPicPr>
              <a:picLocks noChangeAspect="1"/>
            </p:cNvPicPr>
            <p:nvPr/>
          </p:nvPicPr>
          <p:blipFill>
            <a:blip r:embed="rId5"/>
            <a:stretch>
              <a:fillRect/>
            </a:stretch>
          </p:blipFill>
          <p:spPr>
            <a:xfrm>
              <a:off x="390338" y="3167962"/>
              <a:ext cx="72963" cy="72963"/>
            </a:xfrm>
            <a:prstGeom prst="rect">
              <a:avLst/>
            </a:prstGeom>
          </p:spPr>
        </p:pic>
        <p:pic>
          <p:nvPicPr>
            <p:cNvPr id="39" name="Picture 38">
              <a:extLst>
                <a:ext uri="{FF2B5EF4-FFF2-40B4-BE49-F238E27FC236}">
                  <a16:creationId xmlns:a16="http://schemas.microsoft.com/office/drawing/2014/main" id="{DCA4B4A9-E0BE-514B-9B01-F5255CD03FC1}"/>
                </a:ext>
              </a:extLst>
            </p:cNvPr>
            <p:cNvPicPr>
              <a:picLocks noChangeAspect="1"/>
            </p:cNvPicPr>
            <p:nvPr/>
          </p:nvPicPr>
          <p:blipFill>
            <a:blip r:embed="rId5"/>
            <a:stretch>
              <a:fillRect/>
            </a:stretch>
          </p:blipFill>
          <p:spPr>
            <a:xfrm>
              <a:off x="390338" y="3618812"/>
              <a:ext cx="72963" cy="72963"/>
            </a:xfrm>
            <a:prstGeom prst="rect">
              <a:avLst/>
            </a:prstGeom>
          </p:spPr>
        </p:pic>
        <p:pic>
          <p:nvPicPr>
            <p:cNvPr id="40" name="Picture 39">
              <a:extLst>
                <a:ext uri="{FF2B5EF4-FFF2-40B4-BE49-F238E27FC236}">
                  <a16:creationId xmlns:a16="http://schemas.microsoft.com/office/drawing/2014/main" id="{486C0C5D-17E6-CD44-9728-72B1BBD4810A}"/>
                </a:ext>
              </a:extLst>
            </p:cNvPr>
            <p:cNvPicPr>
              <a:picLocks noChangeAspect="1"/>
            </p:cNvPicPr>
            <p:nvPr/>
          </p:nvPicPr>
          <p:blipFill>
            <a:blip r:embed="rId5"/>
            <a:stretch>
              <a:fillRect/>
            </a:stretch>
          </p:blipFill>
          <p:spPr>
            <a:xfrm>
              <a:off x="390338" y="3856937"/>
              <a:ext cx="72963" cy="72963"/>
            </a:xfrm>
            <a:prstGeom prst="rect">
              <a:avLst/>
            </a:prstGeom>
          </p:spPr>
        </p:pic>
        <p:pic>
          <p:nvPicPr>
            <p:cNvPr id="41" name="Picture 40">
              <a:extLst>
                <a:ext uri="{FF2B5EF4-FFF2-40B4-BE49-F238E27FC236}">
                  <a16:creationId xmlns:a16="http://schemas.microsoft.com/office/drawing/2014/main" id="{9791CB6C-CE0A-A34A-9AD6-56D31F332D2D}"/>
                </a:ext>
              </a:extLst>
            </p:cNvPr>
            <p:cNvPicPr>
              <a:picLocks noChangeAspect="1"/>
            </p:cNvPicPr>
            <p:nvPr/>
          </p:nvPicPr>
          <p:blipFill>
            <a:blip r:embed="rId5"/>
            <a:stretch>
              <a:fillRect/>
            </a:stretch>
          </p:blipFill>
          <p:spPr>
            <a:xfrm>
              <a:off x="390338" y="4107762"/>
              <a:ext cx="72963" cy="72963"/>
            </a:xfrm>
            <a:prstGeom prst="rect">
              <a:avLst/>
            </a:prstGeom>
          </p:spPr>
        </p:pic>
        <p:pic>
          <p:nvPicPr>
            <p:cNvPr id="42" name="Picture 41">
              <a:extLst>
                <a:ext uri="{FF2B5EF4-FFF2-40B4-BE49-F238E27FC236}">
                  <a16:creationId xmlns:a16="http://schemas.microsoft.com/office/drawing/2014/main" id="{AACD8DA1-59D6-8D48-9E5E-4D5E4D1BD7E4}"/>
                </a:ext>
              </a:extLst>
            </p:cNvPr>
            <p:cNvPicPr>
              <a:picLocks noChangeAspect="1"/>
            </p:cNvPicPr>
            <p:nvPr/>
          </p:nvPicPr>
          <p:blipFill>
            <a:blip r:embed="rId5"/>
            <a:stretch>
              <a:fillRect/>
            </a:stretch>
          </p:blipFill>
          <p:spPr>
            <a:xfrm>
              <a:off x="4692220" y="2672662"/>
              <a:ext cx="72963" cy="72963"/>
            </a:xfrm>
            <a:prstGeom prst="rect">
              <a:avLst/>
            </a:prstGeom>
          </p:spPr>
        </p:pic>
        <p:pic>
          <p:nvPicPr>
            <p:cNvPr id="43" name="Picture 42">
              <a:extLst>
                <a:ext uri="{FF2B5EF4-FFF2-40B4-BE49-F238E27FC236}">
                  <a16:creationId xmlns:a16="http://schemas.microsoft.com/office/drawing/2014/main" id="{57455165-28CF-F348-97B4-AC818FC57922}"/>
                </a:ext>
              </a:extLst>
            </p:cNvPr>
            <p:cNvPicPr>
              <a:picLocks noChangeAspect="1"/>
            </p:cNvPicPr>
            <p:nvPr/>
          </p:nvPicPr>
          <p:blipFill>
            <a:blip r:embed="rId5"/>
            <a:stretch>
              <a:fillRect/>
            </a:stretch>
          </p:blipFill>
          <p:spPr>
            <a:xfrm>
              <a:off x="4692220" y="3520387"/>
              <a:ext cx="72963" cy="72963"/>
            </a:xfrm>
            <a:prstGeom prst="rect">
              <a:avLst/>
            </a:prstGeom>
          </p:spPr>
        </p:pic>
        <p:pic>
          <p:nvPicPr>
            <p:cNvPr id="44" name="Picture 43">
              <a:extLst>
                <a:ext uri="{FF2B5EF4-FFF2-40B4-BE49-F238E27FC236}">
                  <a16:creationId xmlns:a16="http://schemas.microsoft.com/office/drawing/2014/main" id="{2914763B-64FC-7B4D-929E-71BD89C67593}"/>
                </a:ext>
              </a:extLst>
            </p:cNvPr>
            <p:cNvPicPr>
              <a:picLocks noChangeAspect="1"/>
            </p:cNvPicPr>
            <p:nvPr/>
          </p:nvPicPr>
          <p:blipFill>
            <a:blip r:embed="rId5"/>
            <a:stretch>
              <a:fillRect/>
            </a:stretch>
          </p:blipFill>
          <p:spPr>
            <a:xfrm>
              <a:off x="4692220" y="3748987"/>
              <a:ext cx="72963" cy="72963"/>
            </a:xfrm>
            <a:prstGeom prst="rect">
              <a:avLst/>
            </a:prstGeom>
          </p:spPr>
        </p:pic>
        <p:pic>
          <p:nvPicPr>
            <p:cNvPr id="45" name="Picture 44">
              <a:extLst>
                <a:ext uri="{FF2B5EF4-FFF2-40B4-BE49-F238E27FC236}">
                  <a16:creationId xmlns:a16="http://schemas.microsoft.com/office/drawing/2014/main" id="{0B0ADFC7-FEAC-8C43-9F70-6C5A109CD501}"/>
                </a:ext>
              </a:extLst>
            </p:cNvPr>
            <p:cNvPicPr>
              <a:picLocks noChangeAspect="1"/>
            </p:cNvPicPr>
            <p:nvPr/>
          </p:nvPicPr>
          <p:blipFill>
            <a:blip r:embed="rId5"/>
            <a:stretch>
              <a:fillRect/>
            </a:stretch>
          </p:blipFill>
          <p:spPr>
            <a:xfrm>
              <a:off x="4692220" y="3113987"/>
              <a:ext cx="72963" cy="72963"/>
            </a:xfrm>
            <a:prstGeom prst="rect">
              <a:avLst/>
            </a:prstGeom>
          </p:spPr>
        </p:pic>
        <p:pic>
          <p:nvPicPr>
            <p:cNvPr id="46" name="Picture 45">
              <a:extLst>
                <a:ext uri="{FF2B5EF4-FFF2-40B4-BE49-F238E27FC236}">
                  <a16:creationId xmlns:a16="http://schemas.microsoft.com/office/drawing/2014/main" id="{A68D0070-7882-4D4C-A535-7F5C60E7CB52}"/>
                </a:ext>
              </a:extLst>
            </p:cNvPr>
            <p:cNvPicPr>
              <a:picLocks noChangeAspect="1"/>
            </p:cNvPicPr>
            <p:nvPr/>
          </p:nvPicPr>
          <p:blipFill>
            <a:blip r:embed="rId5"/>
            <a:stretch>
              <a:fillRect/>
            </a:stretch>
          </p:blipFill>
          <p:spPr>
            <a:xfrm>
              <a:off x="8913740" y="2672662"/>
              <a:ext cx="72963" cy="72963"/>
            </a:xfrm>
            <a:prstGeom prst="rect">
              <a:avLst/>
            </a:prstGeom>
          </p:spPr>
        </p:pic>
        <p:pic>
          <p:nvPicPr>
            <p:cNvPr id="47" name="Picture 46">
              <a:extLst>
                <a:ext uri="{FF2B5EF4-FFF2-40B4-BE49-F238E27FC236}">
                  <a16:creationId xmlns:a16="http://schemas.microsoft.com/office/drawing/2014/main" id="{3E645A8A-5E4B-9044-9DC6-5AD2C719DE2A}"/>
                </a:ext>
              </a:extLst>
            </p:cNvPr>
            <p:cNvPicPr>
              <a:picLocks noChangeAspect="1"/>
            </p:cNvPicPr>
            <p:nvPr/>
          </p:nvPicPr>
          <p:blipFill>
            <a:blip r:embed="rId5"/>
            <a:stretch>
              <a:fillRect/>
            </a:stretch>
          </p:blipFill>
          <p:spPr>
            <a:xfrm>
              <a:off x="8913740" y="2920312"/>
              <a:ext cx="72963" cy="72963"/>
            </a:xfrm>
            <a:prstGeom prst="rect">
              <a:avLst/>
            </a:prstGeom>
          </p:spPr>
        </p:pic>
        <p:pic>
          <p:nvPicPr>
            <p:cNvPr id="48" name="Picture 47">
              <a:extLst>
                <a:ext uri="{FF2B5EF4-FFF2-40B4-BE49-F238E27FC236}">
                  <a16:creationId xmlns:a16="http://schemas.microsoft.com/office/drawing/2014/main" id="{5E3C3D9E-E0A8-2C4E-BFB7-48EF6D669DBF}"/>
                </a:ext>
              </a:extLst>
            </p:cNvPr>
            <p:cNvPicPr>
              <a:picLocks noChangeAspect="1"/>
            </p:cNvPicPr>
            <p:nvPr/>
          </p:nvPicPr>
          <p:blipFill>
            <a:blip r:embed="rId5"/>
            <a:stretch>
              <a:fillRect/>
            </a:stretch>
          </p:blipFill>
          <p:spPr>
            <a:xfrm>
              <a:off x="8913740" y="3167962"/>
              <a:ext cx="72963" cy="72963"/>
            </a:xfrm>
            <a:prstGeom prst="rect">
              <a:avLst/>
            </a:prstGeom>
          </p:spPr>
        </p:pic>
        <p:pic>
          <p:nvPicPr>
            <p:cNvPr id="49" name="Picture 48">
              <a:extLst>
                <a:ext uri="{FF2B5EF4-FFF2-40B4-BE49-F238E27FC236}">
                  <a16:creationId xmlns:a16="http://schemas.microsoft.com/office/drawing/2014/main" id="{E28E4AED-EEE2-914F-A7CA-B75F8729180C}"/>
                </a:ext>
              </a:extLst>
            </p:cNvPr>
            <p:cNvPicPr>
              <a:picLocks noChangeAspect="1"/>
            </p:cNvPicPr>
            <p:nvPr/>
          </p:nvPicPr>
          <p:blipFill>
            <a:blip r:embed="rId5"/>
            <a:stretch>
              <a:fillRect/>
            </a:stretch>
          </p:blipFill>
          <p:spPr>
            <a:xfrm>
              <a:off x="8913740" y="3402912"/>
              <a:ext cx="72963" cy="72963"/>
            </a:xfrm>
            <a:prstGeom prst="rect">
              <a:avLst/>
            </a:prstGeom>
          </p:spPr>
        </p:pic>
        <p:sp>
          <p:nvSpPr>
            <p:cNvPr id="50" name="TextBox 49">
              <a:extLst>
                <a:ext uri="{FF2B5EF4-FFF2-40B4-BE49-F238E27FC236}">
                  <a16:creationId xmlns:a16="http://schemas.microsoft.com/office/drawing/2014/main" id="{07BC56A9-6B8D-C643-9D2D-083CEAD93C1E}"/>
                </a:ext>
              </a:extLst>
            </p:cNvPr>
            <p:cNvSpPr txBox="1"/>
            <p:nvPr/>
          </p:nvSpPr>
          <p:spPr>
            <a:xfrm>
              <a:off x="9231417" y="2010034"/>
              <a:ext cx="2292532" cy="421415"/>
            </a:xfrm>
            <a:prstGeom prst="rect">
              <a:avLst/>
            </a:prstGeom>
            <a:noFill/>
          </p:spPr>
          <p:txBody>
            <a:bodyPr wrap="square" rtlCol="0">
              <a:spAutoFit/>
            </a:bodyPr>
            <a:lstStyle/>
            <a:p>
              <a:pPr algn="ctr"/>
              <a:r>
                <a:rPr lang="en-US" sz="1600" b="1" dirty="0">
                  <a:latin typeface="Montserrat" pitchFamily="2" charset="77"/>
                </a:rPr>
                <a:t>Constraints  </a:t>
              </a:r>
            </a:p>
          </p:txBody>
        </p:sp>
        <p:sp>
          <p:nvSpPr>
            <p:cNvPr id="51" name="TextBox 50">
              <a:extLst>
                <a:ext uri="{FF2B5EF4-FFF2-40B4-BE49-F238E27FC236}">
                  <a16:creationId xmlns:a16="http://schemas.microsoft.com/office/drawing/2014/main" id="{977ED515-FA3A-C74A-B6F4-B91190AE6990}"/>
                </a:ext>
              </a:extLst>
            </p:cNvPr>
            <p:cNvSpPr txBox="1"/>
            <p:nvPr/>
          </p:nvSpPr>
          <p:spPr>
            <a:xfrm>
              <a:off x="4973183" y="2010034"/>
              <a:ext cx="2292532" cy="421415"/>
            </a:xfrm>
            <a:prstGeom prst="rect">
              <a:avLst/>
            </a:prstGeom>
            <a:noFill/>
          </p:spPr>
          <p:txBody>
            <a:bodyPr wrap="square" rtlCol="0">
              <a:spAutoFit/>
            </a:bodyPr>
            <a:lstStyle/>
            <a:p>
              <a:pPr algn="ctr"/>
              <a:r>
                <a:rPr lang="en-US" sz="1600" b="1" dirty="0">
                  <a:latin typeface="Montserrat" pitchFamily="2" charset="77"/>
                </a:rPr>
                <a:t>Constraints  </a:t>
              </a:r>
            </a:p>
          </p:txBody>
        </p:sp>
        <p:sp>
          <p:nvSpPr>
            <p:cNvPr id="52" name="TextBox 51">
              <a:extLst>
                <a:ext uri="{FF2B5EF4-FFF2-40B4-BE49-F238E27FC236}">
                  <a16:creationId xmlns:a16="http://schemas.microsoft.com/office/drawing/2014/main" id="{3B939018-4DA7-45C1-9A87-821123E3732F}"/>
                </a:ext>
              </a:extLst>
            </p:cNvPr>
            <p:cNvSpPr txBox="1"/>
            <p:nvPr/>
          </p:nvSpPr>
          <p:spPr>
            <a:xfrm>
              <a:off x="679087" y="2010034"/>
              <a:ext cx="2292532" cy="421415"/>
            </a:xfrm>
            <a:prstGeom prst="rect">
              <a:avLst/>
            </a:prstGeom>
            <a:noFill/>
          </p:spPr>
          <p:txBody>
            <a:bodyPr wrap="square" rtlCol="0">
              <a:spAutoFit/>
            </a:bodyPr>
            <a:lstStyle/>
            <a:p>
              <a:pPr algn="ctr"/>
              <a:r>
                <a:rPr lang="en-US" sz="1600" b="1" dirty="0">
                  <a:latin typeface="Montserrat" pitchFamily="2" charset="77"/>
                </a:rPr>
                <a:t>Constraints  </a:t>
              </a:r>
            </a:p>
          </p:txBody>
        </p:sp>
        <p:sp>
          <p:nvSpPr>
            <p:cNvPr id="53" name="TextBox 52">
              <a:extLst>
                <a:ext uri="{FF2B5EF4-FFF2-40B4-BE49-F238E27FC236}">
                  <a16:creationId xmlns:a16="http://schemas.microsoft.com/office/drawing/2014/main" id="{79B04FA4-E564-9240-A782-37F8A6509E04}"/>
                </a:ext>
              </a:extLst>
            </p:cNvPr>
            <p:cNvSpPr txBox="1"/>
            <p:nvPr/>
          </p:nvSpPr>
          <p:spPr>
            <a:xfrm>
              <a:off x="9231417" y="4547046"/>
              <a:ext cx="2292532" cy="421415"/>
            </a:xfrm>
            <a:prstGeom prst="rect">
              <a:avLst/>
            </a:prstGeom>
            <a:noFill/>
          </p:spPr>
          <p:txBody>
            <a:bodyPr wrap="square" rtlCol="0">
              <a:spAutoFit/>
            </a:bodyPr>
            <a:lstStyle/>
            <a:p>
              <a:pPr algn="ctr"/>
              <a:r>
                <a:rPr lang="en-US" sz="1600" b="1" dirty="0">
                  <a:latin typeface="Montserrat" pitchFamily="2" charset="77"/>
                </a:rPr>
                <a:t>Solutions</a:t>
              </a:r>
            </a:p>
          </p:txBody>
        </p:sp>
        <p:sp>
          <p:nvSpPr>
            <p:cNvPr id="54" name="TextBox 53">
              <a:extLst>
                <a:ext uri="{FF2B5EF4-FFF2-40B4-BE49-F238E27FC236}">
                  <a16:creationId xmlns:a16="http://schemas.microsoft.com/office/drawing/2014/main" id="{C564B42B-1E66-824B-B135-5351DFD5EC5C}"/>
                </a:ext>
              </a:extLst>
            </p:cNvPr>
            <p:cNvSpPr txBox="1"/>
            <p:nvPr/>
          </p:nvSpPr>
          <p:spPr>
            <a:xfrm>
              <a:off x="4973183" y="4547046"/>
              <a:ext cx="2292532" cy="421415"/>
            </a:xfrm>
            <a:prstGeom prst="rect">
              <a:avLst/>
            </a:prstGeom>
            <a:noFill/>
          </p:spPr>
          <p:txBody>
            <a:bodyPr wrap="square" rtlCol="0">
              <a:spAutoFit/>
            </a:bodyPr>
            <a:lstStyle/>
            <a:p>
              <a:pPr algn="ctr"/>
              <a:r>
                <a:rPr lang="en-US" sz="1600" b="1" dirty="0">
                  <a:latin typeface="Montserrat" pitchFamily="2" charset="77"/>
                </a:rPr>
                <a:t>Solutions</a:t>
              </a:r>
            </a:p>
          </p:txBody>
        </p:sp>
        <p:pic>
          <p:nvPicPr>
            <p:cNvPr id="56" name="Picture 55">
              <a:extLst>
                <a:ext uri="{FF2B5EF4-FFF2-40B4-BE49-F238E27FC236}">
                  <a16:creationId xmlns:a16="http://schemas.microsoft.com/office/drawing/2014/main" id="{799DC3DB-62E5-564A-BAE9-F2B26D6E20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2" y="4762592"/>
              <a:ext cx="3784600" cy="2167126"/>
            </a:xfrm>
            <a:prstGeom prst="rect">
              <a:avLst/>
            </a:prstGeom>
          </p:spPr>
        </p:pic>
        <p:pic>
          <p:nvPicPr>
            <p:cNvPr id="57" name="Picture 56">
              <a:extLst>
                <a:ext uri="{FF2B5EF4-FFF2-40B4-BE49-F238E27FC236}">
                  <a16:creationId xmlns:a16="http://schemas.microsoft.com/office/drawing/2014/main" id="{86394EFE-8019-464F-B4B4-8821A3D17F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8862" y="4762592"/>
              <a:ext cx="3784600" cy="2167126"/>
            </a:xfrm>
            <a:prstGeom prst="rect">
              <a:avLst/>
            </a:prstGeom>
          </p:spPr>
        </p:pic>
        <p:pic>
          <p:nvPicPr>
            <p:cNvPr id="58" name="Picture 57">
              <a:extLst>
                <a:ext uri="{FF2B5EF4-FFF2-40B4-BE49-F238E27FC236}">
                  <a16:creationId xmlns:a16="http://schemas.microsoft.com/office/drawing/2014/main" id="{7DDA84CC-2140-E54D-920D-CE00F77004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3309" y="4762592"/>
              <a:ext cx="3784600" cy="2167126"/>
            </a:xfrm>
            <a:prstGeom prst="rect">
              <a:avLst/>
            </a:prstGeom>
          </p:spPr>
        </p:pic>
        <p:sp>
          <p:nvSpPr>
            <p:cNvPr id="59" name="TextBox 58">
              <a:extLst>
                <a:ext uri="{FF2B5EF4-FFF2-40B4-BE49-F238E27FC236}">
                  <a16:creationId xmlns:a16="http://schemas.microsoft.com/office/drawing/2014/main" id="{511D7778-E4A2-064D-942E-2FDF717C9868}"/>
                </a:ext>
              </a:extLst>
            </p:cNvPr>
            <p:cNvSpPr txBox="1"/>
            <p:nvPr/>
          </p:nvSpPr>
          <p:spPr>
            <a:xfrm>
              <a:off x="4813668" y="5052199"/>
              <a:ext cx="2842192" cy="1819749"/>
            </a:xfrm>
            <a:prstGeom prst="rect">
              <a:avLst/>
            </a:prstGeom>
            <a:noFill/>
          </p:spPr>
          <p:txBody>
            <a:bodyPr wrap="square" rtlCol="0">
              <a:spAutoFit/>
            </a:bodyPr>
            <a:lstStyle/>
            <a:p>
              <a:pPr>
                <a:spcBef>
                  <a:spcPts val="50"/>
                </a:spcBef>
                <a:spcAft>
                  <a:spcPts val="50"/>
                </a:spcAft>
              </a:pPr>
              <a:r>
                <a:rPr lang="en-US" sz="1200" dirty="0">
                  <a:latin typeface="Montserrat" pitchFamily="2" charset="77"/>
                </a:rPr>
                <a:t>Commission studies in partnership with think tanks/universities</a:t>
              </a:r>
            </a:p>
            <a:p>
              <a:pPr>
                <a:spcBef>
                  <a:spcPts val="50"/>
                </a:spcBef>
                <a:spcAft>
                  <a:spcPts val="50"/>
                </a:spcAft>
              </a:pPr>
              <a:r>
                <a:rPr lang="en-US" sz="1200" dirty="0">
                  <a:latin typeface="Montserrat" pitchFamily="2" charset="77"/>
                </a:rPr>
                <a:t>Actionable sectoral diagnostics by FCV drivers</a:t>
              </a:r>
            </a:p>
            <a:p>
              <a:pPr>
                <a:spcBef>
                  <a:spcPts val="50"/>
                </a:spcBef>
                <a:spcAft>
                  <a:spcPts val="50"/>
                </a:spcAft>
              </a:pPr>
              <a:r>
                <a:rPr lang="en-US" sz="1200" dirty="0">
                  <a:latin typeface="Montserrat" pitchFamily="2" charset="77"/>
                </a:rPr>
                <a:t>Field visits/studies to document innovations and best practices </a:t>
              </a:r>
            </a:p>
            <a:p>
              <a:pPr>
                <a:spcBef>
                  <a:spcPts val="50"/>
                </a:spcBef>
                <a:spcAft>
                  <a:spcPts val="50"/>
                </a:spcAft>
              </a:pPr>
              <a:r>
                <a:rPr lang="en-US" sz="1200" dirty="0">
                  <a:latin typeface="Montserrat" pitchFamily="2" charset="77"/>
                </a:rPr>
                <a:t>Capacity building for data analysis </a:t>
              </a:r>
            </a:p>
          </p:txBody>
        </p:sp>
        <p:sp>
          <p:nvSpPr>
            <p:cNvPr id="60" name="TextBox 59">
              <a:extLst>
                <a:ext uri="{FF2B5EF4-FFF2-40B4-BE49-F238E27FC236}">
                  <a16:creationId xmlns:a16="http://schemas.microsoft.com/office/drawing/2014/main" id="{8530DDB5-E7A4-1148-A820-FFE678AF4841}"/>
                </a:ext>
              </a:extLst>
            </p:cNvPr>
            <p:cNvSpPr txBox="1"/>
            <p:nvPr/>
          </p:nvSpPr>
          <p:spPr>
            <a:xfrm>
              <a:off x="9116727" y="5011306"/>
              <a:ext cx="2743626" cy="1953835"/>
            </a:xfrm>
            <a:prstGeom prst="rect">
              <a:avLst/>
            </a:prstGeom>
            <a:noFill/>
          </p:spPr>
          <p:txBody>
            <a:bodyPr wrap="square" rtlCol="0">
              <a:spAutoFit/>
            </a:bodyPr>
            <a:lstStyle/>
            <a:p>
              <a:r>
                <a:rPr lang="en-US" sz="1200" dirty="0">
                  <a:latin typeface="Montserrat" pitchFamily="2" charset="77"/>
                </a:rPr>
                <a:t>Regional workshops and forums, including with LGs</a:t>
              </a:r>
            </a:p>
            <a:p>
              <a:endParaRPr lang="en-US" sz="1200" dirty="0">
                <a:latin typeface="Montserrat" pitchFamily="2" charset="77"/>
              </a:endParaRPr>
            </a:p>
            <a:p>
              <a:r>
                <a:rPr lang="en-US" sz="1200" dirty="0">
                  <a:latin typeface="Montserrat" pitchFamily="2" charset="77"/>
                </a:rPr>
                <a:t>Public commitments of regional and LG leaders</a:t>
              </a:r>
            </a:p>
            <a:p>
              <a:endParaRPr lang="en-US" sz="1200" dirty="0">
                <a:latin typeface="Montserrat" pitchFamily="2" charset="77"/>
              </a:endParaRPr>
            </a:p>
            <a:p>
              <a:r>
                <a:rPr lang="en-US" sz="1200" dirty="0">
                  <a:latin typeface="Montserrat" pitchFamily="2" charset="77"/>
                </a:rPr>
                <a:t>Capacity building for joint planning </a:t>
              </a:r>
            </a:p>
          </p:txBody>
        </p:sp>
        <p:sp>
          <p:nvSpPr>
            <p:cNvPr id="61" name="TextBox 60">
              <a:extLst>
                <a:ext uri="{FF2B5EF4-FFF2-40B4-BE49-F238E27FC236}">
                  <a16:creationId xmlns:a16="http://schemas.microsoft.com/office/drawing/2014/main" id="{559AFDFE-F484-6243-B06F-1EBBCB7FF11B}"/>
                </a:ext>
              </a:extLst>
            </p:cNvPr>
            <p:cNvSpPr txBox="1"/>
            <p:nvPr/>
          </p:nvSpPr>
          <p:spPr>
            <a:xfrm>
              <a:off x="574576" y="5118885"/>
              <a:ext cx="2842192" cy="1621811"/>
            </a:xfrm>
            <a:prstGeom prst="rect">
              <a:avLst/>
            </a:prstGeom>
            <a:noFill/>
          </p:spPr>
          <p:txBody>
            <a:bodyPr wrap="square" rtlCol="0">
              <a:spAutoFit/>
            </a:bodyPr>
            <a:lstStyle/>
            <a:p>
              <a:pPr>
                <a:spcBef>
                  <a:spcPts val="70"/>
                </a:spcBef>
                <a:spcAft>
                  <a:spcPts val="70"/>
                </a:spcAft>
              </a:pPr>
              <a:r>
                <a:rPr lang="en-US" sz="1200" dirty="0">
                  <a:latin typeface="Montserrat" pitchFamily="2" charset="77"/>
                </a:rPr>
                <a:t>Integrated data center</a:t>
              </a:r>
            </a:p>
            <a:p>
              <a:pPr>
                <a:spcBef>
                  <a:spcPts val="70"/>
                </a:spcBef>
                <a:spcAft>
                  <a:spcPts val="70"/>
                </a:spcAft>
              </a:pPr>
              <a:r>
                <a:rPr lang="en-US" sz="1200" dirty="0">
                  <a:latin typeface="Montserrat" pitchFamily="2" charset="77"/>
                </a:rPr>
                <a:t>Capacity building for improved data collection/monitoring </a:t>
              </a:r>
            </a:p>
            <a:p>
              <a:pPr>
                <a:spcBef>
                  <a:spcPts val="70"/>
                </a:spcBef>
                <a:spcAft>
                  <a:spcPts val="70"/>
                </a:spcAft>
              </a:pPr>
              <a:r>
                <a:rPr lang="en-US" sz="1200" dirty="0">
                  <a:latin typeface="Montserrat" pitchFamily="2" charset="77"/>
                </a:rPr>
                <a:t>Community-based data collection </a:t>
              </a:r>
            </a:p>
            <a:p>
              <a:pPr>
                <a:spcBef>
                  <a:spcPts val="70"/>
                </a:spcBef>
                <a:spcAft>
                  <a:spcPts val="70"/>
                </a:spcAft>
              </a:pPr>
              <a:r>
                <a:rPr lang="en-US" sz="1200" dirty="0">
                  <a:latin typeface="Montserrat" pitchFamily="2" charset="77"/>
                </a:rPr>
                <a:t>Project/investment tracking</a:t>
              </a:r>
            </a:p>
            <a:p>
              <a:pPr>
                <a:spcBef>
                  <a:spcPts val="70"/>
                </a:spcBef>
                <a:spcAft>
                  <a:spcPts val="70"/>
                </a:spcAft>
              </a:pPr>
              <a:r>
                <a:rPr lang="en-US" sz="1200" dirty="0">
                  <a:latin typeface="Montserrat" pitchFamily="2" charset="77"/>
                </a:rPr>
                <a:t>Hardware/software solutions </a:t>
              </a:r>
            </a:p>
          </p:txBody>
        </p:sp>
        <p:pic>
          <p:nvPicPr>
            <p:cNvPr id="62" name="Picture 61">
              <a:extLst>
                <a:ext uri="{FF2B5EF4-FFF2-40B4-BE49-F238E27FC236}">
                  <a16:creationId xmlns:a16="http://schemas.microsoft.com/office/drawing/2014/main" id="{D07AED07-11F9-D545-A35A-24645E57ACC0}"/>
                </a:ext>
              </a:extLst>
            </p:cNvPr>
            <p:cNvPicPr>
              <a:picLocks noChangeAspect="1"/>
            </p:cNvPicPr>
            <p:nvPr/>
          </p:nvPicPr>
          <p:blipFill>
            <a:blip r:embed="rId5"/>
            <a:stretch>
              <a:fillRect/>
            </a:stretch>
          </p:blipFill>
          <p:spPr>
            <a:xfrm>
              <a:off x="390338" y="5222187"/>
              <a:ext cx="72963" cy="72963"/>
            </a:xfrm>
            <a:prstGeom prst="rect">
              <a:avLst/>
            </a:prstGeom>
          </p:spPr>
        </p:pic>
        <p:pic>
          <p:nvPicPr>
            <p:cNvPr id="63" name="Picture 62">
              <a:extLst>
                <a:ext uri="{FF2B5EF4-FFF2-40B4-BE49-F238E27FC236}">
                  <a16:creationId xmlns:a16="http://schemas.microsoft.com/office/drawing/2014/main" id="{797315E4-CA4D-D648-98D8-CBF636CA8EDE}"/>
                </a:ext>
              </a:extLst>
            </p:cNvPr>
            <p:cNvPicPr>
              <a:picLocks noChangeAspect="1"/>
            </p:cNvPicPr>
            <p:nvPr/>
          </p:nvPicPr>
          <p:blipFill>
            <a:blip r:embed="rId5"/>
            <a:stretch>
              <a:fillRect/>
            </a:stretch>
          </p:blipFill>
          <p:spPr>
            <a:xfrm>
              <a:off x="390338" y="5428562"/>
              <a:ext cx="72963" cy="72963"/>
            </a:xfrm>
            <a:prstGeom prst="rect">
              <a:avLst/>
            </a:prstGeom>
          </p:spPr>
        </p:pic>
        <p:pic>
          <p:nvPicPr>
            <p:cNvPr id="64" name="Picture 63">
              <a:extLst>
                <a:ext uri="{FF2B5EF4-FFF2-40B4-BE49-F238E27FC236}">
                  <a16:creationId xmlns:a16="http://schemas.microsoft.com/office/drawing/2014/main" id="{D0085F43-C0D9-524D-8EFA-C400BF09BF4A}"/>
                </a:ext>
              </a:extLst>
            </p:cNvPr>
            <p:cNvPicPr>
              <a:picLocks noChangeAspect="1"/>
            </p:cNvPicPr>
            <p:nvPr/>
          </p:nvPicPr>
          <p:blipFill>
            <a:blip r:embed="rId5"/>
            <a:stretch>
              <a:fillRect/>
            </a:stretch>
          </p:blipFill>
          <p:spPr>
            <a:xfrm>
              <a:off x="390338" y="6031812"/>
              <a:ext cx="72963" cy="72963"/>
            </a:xfrm>
            <a:prstGeom prst="rect">
              <a:avLst/>
            </a:prstGeom>
          </p:spPr>
        </p:pic>
        <p:pic>
          <p:nvPicPr>
            <p:cNvPr id="65" name="Picture 64">
              <a:extLst>
                <a:ext uri="{FF2B5EF4-FFF2-40B4-BE49-F238E27FC236}">
                  <a16:creationId xmlns:a16="http://schemas.microsoft.com/office/drawing/2014/main" id="{A1E47932-9238-1D44-B0EF-BE7BA939B4E6}"/>
                </a:ext>
              </a:extLst>
            </p:cNvPr>
            <p:cNvPicPr>
              <a:picLocks noChangeAspect="1"/>
            </p:cNvPicPr>
            <p:nvPr/>
          </p:nvPicPr>
          <p:blipFill>
            <a:blip r:embed="rId5"/>
            <a:stretch>
              <a:fillRect/>
            </a:stretch>
          </p:blipFill>
          <p:spPr>
            <a:xfrm>
              <a:off x="390338" y="6244537"/>
              <a:ext cx="72963" cy="72963"/>
            </a:xfrm>
            <a:prstGeom prst="rect">
              <a:avLst/>
            </a:prstGeom>
          </p:spPr>
        </p:pic>
        <p:pic>
          <p:nvPicPr>
            <p:cNvPr id="66" name="Picture 65">
              <a:extLst>
                <a:ext uri="{FF2B5EF4-FFF2-40B4-BE49-F238E27FC236}">
                  <a16:creationId xmlns:a16="http://schemas.microsoft.com/office/drawing/2014/main" id="{CBB35A27-4A84-F145-8414-81E4B066A3E3}"/>
                </a:ext>
              </a:extLst>
            </p:cNvPr>
            <p:cNvPicPr>
              <a:picLocks noChangeAspect="1"/>
            </p:cNvPicPr>
            <p:nvPr/>
          </p:nvPicPr>
          <p:blipFill>
            <a:blip r:embed="rId5"/>
            <a:stretch>
              <a:fillRect/>
            </a:stretch>
          </p:blipFill>
          <p:spPr>
            <a:xfrm>
              <a:off x="390338" y="5822262"/>
              <a:ext cx="72963" cy="72963"/>
            </a:xfrm>
            <a:prstGeom prst="rect">
              <a:avLst/>
            </a:prstGeom>
          </p:spPr>
        </p:pic>
        <p:pic>
          <p:nvPicPr>
            <p:cNvPr id="67" name="Picture 66">
              <a:extLst>
                <a:ext uri="{FF2B5EF4-FFF2-40B4-BE49-F238E27FC236}">
                  <a16:creationId xmlns:a16="http://schemas.microsoft.com/office/drawing/2014/main" id="{CE421DB4-BF4A-E44A-AE09-6810F6B83ECE}"/>
                </a:ext>
              </a:extLst>
            </p:cNvPr>
            <p:cNvPicPr>
              <a:picLocks noChangeAspect="1"/>
            </p:cNvPicPr>
            <p:nvPr/>
          </p:nvPicPr>
          <p:blipFill>
            <a:blip r:embed="rId5"/>
            <a:stretch>
              <a:fillRect/>
            </a:stretch>
          </p:blipFill>
          <p:spPr>
            <a:xfrm>
              <a:off x="4656397" y="5153985"/>
              <a:ext cx="72963" cy="72963"/>
            </a:xfrm>
            <a:prstGeom prst="rect">
              <a:avLst/>
            </a:prstGeom>
          </p:spPr>
        </p:pic>
        <p:pic>
          <p:nvPicPr>
            <p:cNvPr id="68" name="Picture 67">
              <a:extLst>
                <a:ext uri="{FF2B5EF4-FFF2-40B4-BE49-F238E27FC236}">
                  <a16:creationId xmlns:a16="http://schemas.microsoft.com/office/drawing/2014/main" id="{CD5EEFC8-2246-F84A-8E0D-D09430787219}"/>
                </a:ext>
              </a:extLst>
            </p:cNvPr>
            <p:cNvPicPr>
              <a:picLocks noChangeAspect="1"/>
            </p:cNvPicPr>
            <p:nvPr/>
          </p:nvPicPr>
          <p:blipFill>
            <a:blip r:embed="rId5"/>
            <a:stretch>
              <a:fillRect/>
            </a:stretch>
          </p:blipFill>
          <p:spPr>
            <a:xfrm>
              <a:off x="4656397" y="5547685"/>
              <a:ext cx="72963" cy="72963"/>
            </a:xfrm>
            <a:prstGeom prst="rect">
              <a:avLst/>
            </a:prstGeom>
          </p:spPr>
        </p:pic>
        <p:pic>
          <p:nvPicPr>
            <p:cNvPr id="69" name="Picture 68">
              <a:extLst>
                <a:ext uri="{FF2B5EF4-FFF2-40B4-BE49-F238E27FC236}">
                  <a16:creationId xmlns:a16="http://schemas.microsoft.com/office/drawing/2014/main" id="{81A3655A-C24C-DC4F-B322-103A05BB3A96}"/>
                </a:ext>
              </a:extLst>
            </p:cNvPr>
            <p:cNvPicPr>
              <a:picLocks noChangeAspect="1"/>
            </p:cNvPicPr>
            <p:nvPr/>
          </p:nvPicPr>
          <p:blipFill>
            <a:blip r:embed="rId5"/>
            <a:stretch>
              <a:fillRect/>
            </a:stretch>
          </p:blipFill>
          <p:spPr>
            <a:xfrm>
              <a:off x="4656397" y="5931860"/>
              <a:ext cx="72963" cy="72963"/>
            </a:xfrm>
            <a:prstGeom prst="rect">
              <a:avLst/>
            </a:prstGeom>
          </p:spPr>
        </p:pic>
        <p:pic>
          <p:nvPicPr>
            <p:cNvPr id="70" name="Picture 69">
              <a:extLst>
                <a:ext uri="{FF2B5EF4-FFF2-40B4-BE49-F238E27FC236}">
                  <a16:creationId xmlns:a16="http://schemas.microsoft.com/office/drawing/2014/main" id="{A8C98F88-DD59-E440-BF2A-286E8D09518E}"/>
                </a:ext>
              </a:extLst>
            </p:cNvPr>
            <p:cNvPicPr>
              <a:picLocks noChangeAspect="1"/>
            </p:cNvPicPr>
            <p:nvPr/>
          </p:nvPicPr>
          <p:blipFill>
            <a:blip r:embed="rId5"/>
            <a:stretch>
              <a:fillRect/>
            </a:stretch>
          </p:blipFill>
          <p:spPr>
            <a:xfrm>
              <a:off x="4656397" y="6309685"/>
              <a:ext cx="72963" cy="72963"/>
            </a:xfrm>
            <a:prstGeom prst="rect">
              <a:avLst/>
            </a:prstGeom>
          </p:spPr>
        </p:pic>
        <p:pic>
          <p:nvPicPr>
            <p:cNvPr id="71" name="Picture 70">
              <a:extLst>
                <a:ext uri="{FF2B5EF4-FFF2-40B4-BE49-F238E27FC236}">
                  <a16:creationId xmlns:a16="http://schemas.microsoft.com/office/drawing/2014/main" id="{4566FC42-8073-634D-81FF-ECED3FBA9FB6}"/>
                </a:ext>
              </a:extLst>
            </p:cNvPr>
            <p:cNvPicPr>
              <a:picLocks noChangeAspect="1"/>
            </p:cNvPicPr>
            <p:nvPr/>
          </p:nvPicPr>
          <p:blipFill>
            <a:blip r:embed="rId5"/>
            <a:stretch>
              <a:fillRect/>
            </a:stretch>
          </p:blipFill>
          <p:spPr>
            <a:xfrm>
              <a:off x="8913739" y="5096209"/>
              <a:ext cx="72963" cy="72963"/>
            </a:xfrm>
            <a:prstGeom prst="rect">
              <a:avLst/>
            </a:prstGeom>
          </p:spPr>
        </p:pic>
        <p:pic>
          <p:nvPicPr>
            <p:cNvPr id="72" name="Picture 71">
              <a:extLst>
                <a:ext uri="{FF2B5EF4-FFF2-40B4-BE49-F238E27FC236}">
                  <a16:creationId xmlns:a16="http://schemas.microsoft.com/office/drawing/2014/main" id="{CE614988-4C52-7949-B856-F26547E53658}"/>
                </a:ext>
              </a:extLst>
            </p:cNvPr>
            <p:cNvPicPr>
              <a:picLocks noChangeAspect="1"/>
            </p:cNvPicPr>
            <p:nvPr/>
          </p:nvPicPr>
          <p:blipFill>
            <a:blip r:embed="rId5"/>
            <a:stretch>
              <a:fillRect/>
            </a:stretch>
          </p:blipFill>
          <p:spPr>
            <a:xfrm>
              <a:off x="8913739" y="5664534"/>
              <a:ext cx="72963" cy="72963"/>
            </a:xfrm>
            <a:prstGeom prst="rect">
              <a:avLst/>
            </a:prstGeom>
          </p:spPr>
        </p:pic>
        <p:pic>
          <p:nvPicPr>
            <p:cNvPr id="73" name="Picture 72">
              <a:extLst>
                <a:ext uri="{FF2B5EF4-FFF2-40B4-BE49-F238E27FC236}">
                  <a16:creationId xmlns:a16="http://schemas.microsoft.com/office/drawing/2014/main" id="{B03AC6BF-6D66-4145-A2C9-E3B75C9FC1DE}"/>
                </a:ext>
              </a:extLst>
            </p:cNvPr>
            <p:cNvPicPr>
              <a:picLocks noChangeAspect="1"/>
            </p:cNvPicPr>
            <p:nvPr/>
          </p:nvPicPr>
          <p:blipFill>
            <a:blip r:embed="rId5"/>
            <a:stretch>
              <a:fillRect/>
            </a:stretch>
          </p:blipFill>
          <p:spPr>
            <a:xfrm>
              <a:off x="8913739" y="6220159"/>
              <a:ext cx="72963" cy="72963"/>
            </a:xfrm>
            <a:prstGeom prst="rect">
              <a:avLst/>
            </a:prstGeom>
          </p:spPr>
        </p:pic>
        <p:cxnSp>
          <p:nvCxnSpPr>
            <p:cNvPr id="74" name="Elbow Connector 73">
              <a:extLst>
                <a:ext uri="{FF2B5EF4-FFF2-40B4-BE49-F238E27FC236}">
                  <a16:creationId xmlns:a16="http://schemas.microsoft.com/office/drawing/2014/main" id="{343629A3-49D8-9546-97A2-8C121361A5F5}"/>
                </a:ext>
              </a:extLst>
            </p:cNvPr>
            <p:cNvCxnSpPr>
              <a:cxnSpLocks/>
            </p:cNvCxnSpPr>
            <p:nvPr/>
          </p:nvCxnSpPr>
          <p:spPr>
            <a:xfrm rot="5400000" flipH="1" flipV="1">
              <a:off x="1621946" y="3436986"/>
              <a:ext cx="4358181" cy="412373"/>
            </a:xfrm>
            <a:prstGeom prst="bentConnector3">
              <a:avLst>
                <a:gd name="adj1" fmla="val 15"/>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5" name="Elbow Connector 74">
              <a:extLst>
                <a:ext uri="{FF2B5EF4-FFF2-40B4-BE49-F238E27FC236}">
                  <a16:creationId xmlns:a16="http://schemas.microsoft.com/office/drawing/2014/main" id="{6AC0079D-B86E-D042-9CF5-483F1D4DD5AD}"/>
                </a:ext>
              </a:extLst>
            </p:cNvPr>
            <p:cNvCxnSpPr>
              <a:cxnSpLocks/>
            </p:cNvCxnSpPr>
            <p:nvPr/>
          </p:nvCxnSpPr>
          <p:spPr>
            <a:xfrm rot="5400000" flipH="1" flipV="1">
              <a:off x="5862252" y="3436986"/>
              <a:ext cx="4358181" cy="412373"/>
            </a:xfrm>
            <a:prstGeom prst="bentConnector3">
              <a:avLst>
                <a:gd name="adj1" fmla="val 15"/>
              </a:avLst>
            </a:prstGeom>
            <a:ln>
              <a:tailEnd type="triangle"/>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67F850A5-AC63-974F-9F9B-2DA70327C9A5}"/>
                </a:ext>
              </a:extLst>
            </p:cNvPr>
            <p:cNvSpPr txBox="1"/>
            <p:nvPr/>
          </p:nvSpPr>
          <p:spPr>
            <a:xfrm>
              <a:off x="679087" y="4816617"/>
              <a:ext cx="2292532" cy="421415"/>
            </a:xfrm>
            <a:prstGeom prst="rect">
              <a:avLst/>
            </a:prstGeom>
            <a:noFill/>
          </p:spPr>
          <p:txBody>
            <a:bodyPr wrap="square" rtlCol="0">
              <a:spAutoFit/>
            </a:bodyPr>
            <a:lstStyle/>
            <a:p>
              <a:pPr algn="ctr"/>
              <a:r>
                <a:rPr lang="en-US" sz="1600" b="1" dirty="0">
                  <a:latin typeface="Montserrat" pitchFamily="2" charset="77"/>
                </a:rPr>
                <a:t>Solutions </a:t>
              </a:r>
            </a:p>
          </p:txBody>
        </p:sp>
      </p:grpSp>
      <p:sp>
        <p:nvSpPr>
          <p:cNvPr id="76" name="Title 2"/>
          <p:cNvSpPr>
            <a:spLocks noGrp="1"/>
          </p:cNvSpPr>
          <p:nvPr>
            <p:ph type="title"/>
          </p:nvPr>
        </p:nvSpPr>
        <p:spPr>
          <a:xfrm>
            <a:off x="143328" y="172356"/>
            <a:ext cx="11210470" cy="499799"/>
          </a:xfrm>
        </p:spPr>
        <p:txBody>
          <a:bodyPr>
            <a:normAutofit fontScale="90000"/>
          </a:bodyPr>
          <a:lstStyle/>
          <a:p>
            <a:r>
              <a:rPr lang="en-US" b="1" dirty="0"/>
              <a:t>Why?</a:t>
            </a:r>
          </a:p>
        </p:txBody>
      </p:sp>
    </p:spTree>
    <p:extLst>
      <p:ext uri="{BB962C8B-B14F-4D97-AF65-F5344CB8AC3E}">
        <p14:creationId xmlns:p14="http://schemas.microsoft.com/office/powerpoint/2010/main" val="318934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9433AB-21B8-430C-9FD6-7CDD085FF718}" type="datetime5">
              <a:rPr lang="en-US" smtClean="0"/>
              <a:t>15-May-23</a:t>
            </a:fld>
            <a:endParaRPr lang="en-US"/>
          </a:p>
        </p:txBody>
      </p:sp>
      <p:sp>
        <p:nvSpPr>
          <p:cNvPr id="6" name="Content Placeholder 5"/>
          <p:cNvSpPr>
            <a:spLocks noGrp="1"/>
          </p:cNvSpPr>
          <p:nvPr>
            <p:ph idx="1"/>
          </p:nvPr>
        </p:nvSpPr>
        <p:spPr>
          <a:xfrm>
            <a:off x="143327" y="1147010"/>
            <a:ext cx="11210471" cy="4411579"/>
          </a:xfrm>
        </p:spPr>
        <p:txBody>
          <a:bodyPr>
            <a:normAutofit/>
          </a:bodyPr>
          <a:lstStyle/>
          <a:p>
            <a:r>
              <a:rPr lang="en-US" dirty="0"/>
              <a:t>No duplication: build on existing Lake Chad Information System (LIS)  </a:t>
            </a:r>
          </a:p>
          <a:p>
            <a:r>
              <a:rPr lang="en-US" dirty="0"/>
              <a:t>Multi-language: provides information in both English and French</a:t>
            </a:r>
          </a:p>
          <a:p>
            <a:r>
              <a:rPr lang="en-US" dirty="0"/>
              <a:t>Online/Offline: mobile offline access to expand user base to LGs and communities </a:t>
            </a:r>
          </a:p>
          <a:p>
            <a:r>
              <a:rPr lang="en-US" dirty="0"/>
              <a:t>Public/Private: include login access for sensitive and confidential data </a:t>
            </a:r>
          </a:p>
          <a:p>
            <a:r>
              <a:rPr lang="en-US" dirty="0"/>
              <a:t>API Integration: integration with data sources &amp; partner applications</a:t>
            </a:r>
          </a:p>
          <a:p>
            <a:r>
              <a:rPr lang="en-US" dirty="0"/>
              <a:t>Agile Development: follow an agile software development methodology to provide flexibility and adjust to changing needs</a:t>
            </a:r>
          </a:p>
          <a:p>
            <a:r>
              <a:rPr lang="en-US" dirty="0"/>
              <a:t>Human Centered Design: engage users as co-creators by testing the prototype to ensure uptake</a:t>
            </a:r>
          </a:p>
        </p:txBody>
      </p:sp>
      <p:sp>
        <p:nvSpPr>
          <p:cNvPr id="3" name="Title 2"/>
          <p:cNvSpPr>
            <a:spLocks noGrp="1"/>
          </p:cNvSpPr>
          <p:nvPr>
            <p:ph type="title"/>
          </p:nvPr>
        </p:nvSpPr>
        <p:spPr/>
        <p:txBody>
          <a:bodyPr/>
          <a:lstStyle/>
          <a:p>
            <a:r>
              <a:rPr lang="en-US" b="1" dirty="0"/>
              <a:t>System Requirements</a:t>
            </a:r>
          </a:p>
        </p:txBody>
      </p:sp>
    </p:spTree>
    <p:extLst>
      <p:ext uri="{BB962C8B-B14F-4D97-AF65-F5344CB8AC3E}">
        <p14:creationId xmlns:p14="http://schemas.microsoft.com/office/powerpoint/2010/main" val="389184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pic>
        <p:nvPicPr>
          <p:cNvPr id="76" name="Picture 75">
            <a:extLst>
              <a:ext uri="{FF2B5EF4-FFF2-40B4-BE49-F238E27FC236}">
                <a16:creationId xmlns:a16="http://schemas.microsoft.com/office/drawing/2014/main" id="{AD8B1CCF-541A-D94C-8F62-4F62CB0B1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233" y="1690137"/>
            <a:ext cx="3728682" cy="1949861"/>
          </a:xfrm>
          <a:prstGeom prst="rect">
            <a:avLst/>
          </a:prstGeom>
        </p:spPr>
      </p:pic>
      <p:pic>
        <p:nvPicPr>
          <p:cNvPr id="77" name="Picture 76">
            <a:extLst>
              <a:ext uri="{FF2B5EF4-FFF2-40B4-BE49-F238E27FC236}">
                <a16:creationId xmlns:a16="http://schemas.microsoft.com/office/drawing/2014/main" id="{5710B4FD-0272-7447-8D24-8F83FCA69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708" y="1690137"/>
            <a:ext cx="3728682" cy="1949861"/>
          </a:xfrm>
          <a:prstGeom prst="rect">
            <a:avLst/>
          </a:prstGeom>
        </p:spPr>
      </p:pic>
      <p:pic>
        <p:nvPicPr>
          <p:cNvPr id="78" name="Picture 77">
            <a:extLst>
              <a:ext uri="{FF2B5EF4-FFF2-40B4-BE49-F238E27FC236}">
                <a16:creationId xmlns:a16="http://schemas.microsoft.com/office/drawing/2014/main" id="{A7B442CA-EE73-9B43-91B9-8816486BD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670" y="1690137"/>
            <a:ext cx="3728682" cy="1949861"/>
          </a:xfrm>
          <a:prstGeom prst="rect">
            <a:avLst/>
          </a:prstGeom>
        </p:spPr>
      </p:pic>
      <p:sp>
        <p:nvSpPr>
          <p:cNvPr id="79" name="Text Placeholder 2">
            <a:extLst>
              <a:ext uri="{FF2B5EF4-FFF2-40B4-BE49-F238E27FC236}">
                <a16:creationId xmlns:a16="http://schemas.microsoft.com/office/drawing/2014/main" id="{3ABDAC81-1945-4816-AE32-AB0C421F1AFC}"/>
              </a:ext>
            </a:extLst>
          </p:cNvPr>
          <p:cNvSpPr>
            <a:spLocks noGrp="1"/>
          </p:cNvSpPr>
          <p:nvPr>
            <p:ph type="body" idx="1"/>
          </p:nvPr>
        </p:nvSpPr>
        <p:spPr>
          <a:xfrm>
            <a:off x="257314" y="1053647"/>
            <a:ext cx="11360800" cy="638585"/>
          </a:xfrm>
        </p:spPr>
        <p:txBody>
          <a:bodyPr/>
          <a:lstStyle/>
          <a:p>
            <a:pPr marL="152396" indent="0">
              <a:buNone/>
            </a:pPr>
            <a:r>
              <a:rPr lang="en-US" sz="1600" dirty="0">
                <a:latin typeface="Montserrat" pitchFamily="2" charset="77"/>
              </a:rPr>
              <a:t>Improve information, knowledge generation, and dialogue through a Knowledge and Monitoring Platform (KMP) for a coherent regional response to deeply rooted drivers of fragility in the Lake Chad Region </a:t>
            </a:r>
          </a:p>
        </p:txBody>
      </p:sp>
      <p:sp>
        <p:nvSpPr>
          <p:cNvPr id="80" name="TextBox 79">
            <a:extLst>
              <a:ext uri="{FF2B5EF4-FFF2-40B4-BE49-F238E27FC236}">
                <a16:creationId xmlns:a16="http://schemas.microsoft.com/office/drawing/2014/main" id="{4266E577-C185-49F9-9B61-0BEAA8527592}"/>
              </a:ext>
            </a:extLst>
          </p:cNvPr>
          <p:cNvSpPr txBox="1"/>
          <p:nvPr/>
        </p:nvSpPr>
        <p:spPr>
          <a:xfrm>
            <a:off x="1314676" y="1916331"/>
            <a:ext cx="1704703" cy="338554"/>
          </a:xfrm>
          <a:prstGeom prst="rect">
            <a:avLst/>
          </a:prstGeom>
          <a:noFill/>
        </p:spPr>
        <p:txBody>
          <a:bodyPr wrap="square" rtlCol="0">
            <a:spAutoFit/>
          </a:bodyPr>
          <a:lstStyle/>
          <a:p>
            <a:pPr algn="ctr"/>
            <a:r>
              <a:rPr lang="en-US" sz="1600" b="1" dirty="0">
                <a:solidFill>
                  <a:schemeClr val="bg1"/>
                </a:solidFill>
                <a:latin typeface="Montserrat" pitchFamily="2" charset="77"/>
              </a:rPr>
              <a:t>1. Information</a:t>
            </a:r>
          </a:p>
        </p:txBody>
      </p:sp>
      <p:sp>
        <p:nvSpPr>
          <p:cNvPr id="81" name="TextBox 80">
            <a:extLst>
              <a:ext uri="{FF2B5EF4-FFF2-40B4-BE49-F238E27FC236}">
                <a16:creationId xmlns:a16="http://schemas.microsoft.com/office/drawing/2014/main" id="{1ED11AB5-34A1-473C-9BCE-39910B020C1F}"/>
              </a:ext>
            </a:extLst>
          </p:cNvPr>
          <p:cNvSpPr txBox="1"/>
          <p:nvPr/>
        </p:nvSpPr>
        <p:spPr>
          <a:xfrm>
            <a:off x="4749594" y="1917387"/>
            <a:ext cx="2819400" cy="338554"/>
          </a:xfrm>
          <a:prstGeom prst="rect">
            <a:avLst/>
          </a:prstGeom>
          <a:noFill/>
        </p:spPr>
        <p:txBody>
          <a:bodyPr wrap="square" rtlCol="0">
            <a:spAutoFit/>
          </a:bodyPr>
          <a:lstStyle/>
          <a:p>
            <a:pPr algn="ctr"/>
            <a:r>
              <a:rPr lang="en-US" sz="1600" b="1" dirty="0">
                <a:solidFill>
                  <a:schemeClr val="bg1"/>
                </a:solidFill>
                <a:latin typeface="Montserrat" pitchFamily="2" charset="77"/>
              </a:rPr>
              <a:t>2. Knowledge Generation </a:t>
            </a:r>
          </a:p>
        </p:txBody>
      </p:sp>
      <p:sp>
        <p:nvSpPr>
          <p:cNvPr id="82" name="TextBox 81">
            <a:extLst>
              <a:ext uri="{FF2B5EF4-FFF2-40B4-BE49-F238E27FC236}">
                <a16:creationId xmlns:a16="http://schemas.microsoft.com/office/drawing/2014/main" id="{0349824C-0F37-496D-98B9-3F24125BF47B}"/>
              </a:ext>
            </a:extLst>
          </p:cNvPr>
          <p:cNvSpPr txBox="1"/>
          <p:nvPr/>
        </p:nvSpPr>
        <p:spPr>
          <a:xfrm>
            <a:off x="9427989" y="1917387"/>
            <a:ext cx="1419498" cy="338554"/>
          </a:xfrm>
          <a:prstGeom prst="rect">
            <a:avLst/>
          </a:prstGeom>
          <a:noFill/>
        </p:spPr>
        <p:txBody>
          <a:bodyPr wrap="square" rtlCol="0">
            <a:spAutoFit/>
          </a:bodyPr>
          <a:lstStyle/>
          <a:p>
            <a:pPr algn="ctr"/>
            <a:r>
              <a:rPr lang="en-US" sz="1600" b="1" dirty="0">
                <a:solidFill>
                  <a:schemeClr val="bg1"/>
                </a:solidFill>
                <a:latin typeface="Montserrat" pitchFamily="2" charset="77"/>
              </a:rPr>
              <a:t>3. Dialogue</a:t>
            </a:r>
          </a:p>
        </p:txBody>
      </p:sp>
      <p:sp>
        <p:nvSpPr>
          <p:cNvPr id="83" name="Title 1">
            <a:extLst>
              <a:ext uri="{FF2B5EF4-FFF2-40B4-BE49-F238E27FC236}">
                <a16:creationId xmlns:a16="http://schemas.microsoft.com/office/drawing/2014/main" id="{A24A4F7D-21DF-6647-98E4-93040BFBC31A}"/>
              </a:ext>
            </a:extLst>
          </p:cNvPr>
          <p:cNvSpPr txBox="1">
            <a:spLocks/>
          </p:cNvSpPr>
          <p:nvPr/>
        </p:nvSpPr>
        <p:spPr>
          <a:xfrm>
            <a:off x="415600" y="306497"/>
            <a:ext cx="11360800" cy="634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Montserrat" pitchFamily="2" charset="77"/>
              </a:rPr>
              <a:t>KMP Objective</a:t>
            </a:r>
          </a:p>
        </p:txBody>
      </p:sp>
      <p:sp>
        <p:nvSpPr>
          <p:cNvPr id="84" name="TextBox 83">
            <a:extLst>
              <a:ext uri="{FF2B5EF4-FFF2-40B4-BE49-F238E27FC236}">
                <a16:creationId xmlns:a16="http://schemas.microsoft.com/office/drawing/2014/main" id="{98232521-B982-D64F-B4C4-3A3DDCAC1695}"/>
              </a:ext>
            </a:extLst>
          </p:cNvPr>
          <p:cNvSpPr txBox="1"/>
          <p:nvPr/>
        </p:nvSpPr>
        <p:spPr>
          <a:xfrm>
            <a:off x="609602" y="2438396"/>
            <a:ext cx="3030070" cy="769441"/>
          </a:xfrm>
          <a:prstGeom prst="rect">
            <a:avLst/>
          </a:prstGeom>
          <a:noFill/>
        </p:spPr>
        <p:txBody>
          <a:bodyPr wrap="square" rtlCol="0">
            <a:spAutoFit/>
          </a:bodyPr>
          <a:lstStyle/>
          <a:p>
            <a:pPr algn="just"/>
            <a:r>
              <a:rPr lang="en-US" sz="1100" dirty="0">
                <a:solidFill>
                  <a:srgbClr val="595A59"/>
                </a:solidFill>
                <a:latin typeface="Montserrat" pitchFamily="2" charset="77"/>
              </a:rPr>
              <a:t>Facilitate access to information and high-quality data to better understand the complex national and regional dynamics and existing investments.  </a:t>
            </a:r>
          </a:p>
        </p:txBody>
      </p:sp>
      <p:sp>
        <p:nvSpPr>
          <p:cNvPr id="85" name="TextBox 84">
            <a:extLst>
              <a:ext uri="{FF2B5EF4-FFF2-40B4-BE49-F238E27FC236}">
                <a16:creationId xmlns:a16="http://schemas.microsoft.com/office/drawing/2014/main" id="{42C9CC02-A113-7E4B-9FB5-00CB40CC27C2}"/>
              </a:ext>
            </a:extLst>
          </p:cNvPr>
          <p:cNvSpPr txBox="1"/>
          <p:nvPr/>
        </p:nvSpPr>
        <p:spPr>
          <a:xfrm>
            <a:off x="4518213" y="2438396"/>
            <a:ext cx="3133708" cy="600164"/>
          </a:xfrm>
          <a:prstGeom prst="rect">
            <a:avLst/>
          </a:prstGeom>
          <a:noFill/>
        </p:spPr>
        <p:txBody>
          <a:bodyPr wrap="square" rtlCol="0">
            <a:spAutoFit/>
          </a:bodyPr>
          <a:lstStyle/>
          <a:p>
            <a:pPr marL="152396" indent="0" algn="just">
              <a:buNone/>
            </a:pPr>
            <a:r>
              <a:rPr lang="en-US" sz="1100" dirty="0">
                <a:solidFill>
                  <a:srgbClr val="595A59"/>
                </a:solidFill>
                <a:latin typeface="Montserrat" pitchFamily="2" charset="77"/>
              </a:rPr>
              <a:t>Support evidenced-based analysis for the development of regional/cross-border policy and programming</a:t>
            </a:r>
          </a:p>
        </p:txBody>
      </p:sp>
      <p:sp>
        <p:nvSpPr>
          <p:cNvPr id="86" name="TextBox 85">
            <a:extLst>
              <a:ext uri="{FF2B5EF4-FFF2-40B4-BE49-F238E27FC236}">
                <a16:creationId xmlns:a16="http://schemas.microsoft.com/office/drawing/2014/main" id="{4E3F2328-7FFA-8345-8537-F29D164B952F}"/>
              </a:ext>
            </a:extLst>
          </p:cNvPr>
          <p:cNvSpPr txBox="1"/>
          <p:nvPr/>
        </p:nvSpPr>
        <p:spPr>
          <a:xfrm>
            <a:off x="8399932" y="2393571"/>
            <a:ext cx="3218182" cy="938719"/>
          </a:xfrm>
          <a:prstGeom prst="rect">
            <a:avLst/>
          </a:prstGeom>
          <a:noFill/>
        </p:spPr>
        <p:txBody>
          <a:bodyPr wrap="square" rtlCol="0">
            <a:spAutoFit/>
          </a:bodyPr>
          <a:lstStyle/>
          <a:p>
            <a:pPr marL="152396" indent="0" algn="just">
              <a:buFont typeface="Arial" panose="020B0604020202020204" pitchFamily="34" charset="0"/>
              <a:buNone/>
            </a:pPr>
            <a:r>
              <a:rPr lang="en-US" sz="1100" dirty="0">
                <a:solidFill>
                  <a:srgbClr val="595A59"/>
                </a:solidFill>
                <a:latin typeface="Montserrat" pitchFamily="2" charset="77"/>
              </a:rPr>
              <a:t>Enhance regional cooperation among bordering countries and between partners by providing solid &amp; neutrals grounds for discussion, coordination, and planning.</a:t>
            </a:r>
          </a:p>
        </p:txBody>
      </p:sp>
      <p:pic>
        <p:nvPicPr>
          <p:cNvPr id="87" name="Picture 86">
            <a:extLst>
              <a:ext uri="{FF2B5EF4-FFF2-40B4-BE49-F238E27FC236}">
                <a16:creationId xmlns:a16="http://schemas.microsoft.com/office/drawing/2014/main" id="{3F7D833C-2E3F-6247-8D2E-770841ADE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38" y="3443617"/>
            <a:ext cx="3784600" cy="2565400"/>
          </a:xfrm>
          <a:prstGeom prst="rect">
            <a:avLst/>
          </a:prstGeom>
        </p:spPr>
      </p:pic>
      <p:pic>
        <p:nvPicPr>
          <p:cNvPr id="88" name="Picture 87">
            <a:extLst>
              <a:ext uri="{FF2B5EF4-FFF2-40B4-BE49-F238E27FC236}">
                <a16:creationId xmlns:a16="http://schemas.microsoft.com/office/drawing/2014/main" id="{852C01D3-2948-4342-BD08-99AEDFD51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526" y="3443617"/>
            <a:ext cx="3784600" cy="2565400"/>
          </a:xfrm>
          <a:prstGeom prst="rect">
            <a:avLst/>
          </a:prstGeom>
        </p:spPr>
      </p:pic>
      <p:pic>
        <p:nvPicPr>
          <p:cNvPr id="89" name="Picture 88">
            <a:extLst>
              <a:ext uri="{FF2B5EF4-FFF2-40B4-BE49-F238E27FC236}">
                <a16:creationId xmlns:a16="http://schemas.microsoft.com/office/drawing/2014/main" id="{1AD8F769-F60A-5F4C-A9BA-88C7A68FB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926" y="3443617"/>
            <a:ext cx="3784600" cy="2565400"/>
          </a:xfrm>
          <a:prstGeom prst="rect">
            <a:avLst/>
          </a:prstGeom>
        </p:spPr>
      </p:pic>
      <p:sp>
        <p:nvSpPr>
          <p:cNvPr id="90" name="TextBox 89">
            <a:extLst>
              <a:ext uri="{FF2B5EF4-FFF2-40B4-BE49-F238E27FC236}">
                <a16:creationId xmlns:a16="http://schemas.microsoft.com/office/drawing/2014/main" id="{04EB297E-08A1-8C43-AAED-7AF1E7C64262}"/>
              </a:ext>
            </a:extLst>
          </p:cNvPr>
          <p:cNvSpPr txBox="1"/>
          <p:nvPr/>
        </p:nvSpPr>
        <p:spPr>
          <a:xfrm>
            <a:off x="779928" y="3819631"/>
            <a:ext cx="2859743" cy="1723549"/>
          </a:xfrm>
          <a:prstGeom prst="rect">
            <a:avLst/>
          </a:prstGeom>
          <a:noFill/>
        </p:spPr>
        <p:txBody>
          <a:bodyPr wrap="square" rtlCol="0">
            <a:spAutoFit/>
          </a:bodyPr>
          <a:lstStyle/>
          <a:p>
            <a:pPr>
              <a:spcBef>
                <a:spcPts val="100"/>
              </a:spcBef>
              <a:spcAft>
                <a:spcPts val="100"/>
              </a:spcAft>
            </a:pPr>
            <a:r>
              <a:rPr lang="en-US" sz="1200" dirty="0">
                <a:solidFill>
                  <a:srgbClr val="595A59"/>
                </a:solidFill>
                <a:latin typeface="Montserrat" pitchFamily="2" charset="77"/>
              </a:rPr>
              <a:t>Integrated Data Center</a:t>
            </a:r>
          </a:p>
          <a:p>
            <a:pPr>
              <a:spcBef>
                <a:spcPts val="100"/>
              </a:spcBef>
              <a:spcAft>
                <a:spcPts val="100"/>
              </a:spcAft>
            </a:pPr>
            <a:r>
              <a:rPr lang="en-US" sz="1200" dirty="0">
                <a:solidFill>
                  <a:srgbClr val="595A59"/>
                </a:solidFill>
                <a:latin typeface="Montserrat" pitchFamily="2" charset="77"/>
              </a:rPr>
              <a:t>LCB Catalogue </a:t>
            </a:r>
          </a:p>
          <a:p>
            <a:pPr>
              <a:spcBef>
                <a:spcPts val="100"/>
              </a:spcBef>
              <a:spcAft>
                <a:spcPts val="100"/>
              </a:spcAft>
            </a:pPr>
            <a:r>
              <a:rPr lang="en-US" sz="1200" dirty="0">
                <a:solidFill>
                  <a:srgbClr val="595A59"/>
                </a:solidFill>
                <a:latin typeface="Montserrat" pitchFamily="2" charset="77"/>
              </a:rPr>
              <a:t>Lake Chad Indicators </a:t>
            </a:r>
          </a:p>
          <a:p>
            <a:pPr>
              <a:spcBef>
                <a:spcPts val="100"/>
              </a:spcBef>
              <a:spcAft>
                <a:spcPts val="100"/>
              </a:spcAft>
            </a:pPr>
            <a:r>
              <a:rPr lang="en-US" sz="1200" dirty="0">
                <a:solidFill>
                  <a:srgbClr val="595A59"/>
                </a:solidFill>
                <a:latin typeface="Montserrat" pitchFamily="2" charset="77"/>
              </a:rPr>
              <a:t>Perception Surveys </a:t>
            </a:r>
          </a:p>
          <a:p>
            <a:pPr>
              <a:spcBef>
                <a:spcPts val="100"/>
              </a:spcBef>
              <a:spcAft>
                <a:spcPts val="100"/>
              </a:spcAft>
            </a:pPr>
            <a:r>
              <a:rPr lang="en-US" sz="1200" dirty="0">
                <a:solidFill>
                  <a:srgbClr val="595A59"/>
                </a:solidFill>
                <a:latin typeface="Montserrat" pitchFamily="2" charset="77"/>
              </a:rPr>
              <a:t>Project Registry </a:t>
            </a:r>
          </a:p>
          <a:p>
            <a:pPr>
              <a:spcBef>
                <a:spcPts val="100"/>
              </a:spcBef>
              <a:spcAft>
                <a:spcPts val="100"/>
              </a:spcAft>
            </a:pPr>
            <a:r>
              <a:rPr lang="en-US" sz="1200" dirty="0">
                <a:solidFill>
                  <a:srgbClr val="595A59"/>
                </a:solidFill>
                <a:latin typeface="Montserrat" pitchFamily="2" charset="77"/>
              </a:rPr>
              <a:t>Capacity building for data collection </a:t>
            </a:r>
          </a:p>
          <a:p>
            <a:pPr>
              <a:spcBef>
                <a:spcPts val="100"/>
              </a:spcBef>
              <a:spcAft>
                <a:spcPts val="100"/>
              </a:spcAft>
            </a:pPr>
            <a:r>
              <a:rPr lang="en-US" sz="1200" dirty="0">
                <a:solidFill>
                  <a:srgbClr val="595A59"/>
                </a:solidFill>
                <a:latin typeface="Montserrat" pitchFamily="2" charset="77"/>
              </a:rPr>
              <a:t>Community-Monitoring App</a:t>
            </a:r>
          </a:p>
        </p:txBody>
      </p:sp>
      <p:sp>
        <p:nvSpPr>
          <p:cNvPr id="91" name="TextBox 90">
            <a:extLst>
              <a:ext uri="{FF2B5EF4-FFF2-40B4-BE49-F238E27FC236}">
                <a16:creationId xmlns:a16="http://schemas.microsoft.com/office/drawing/2014/main" id="{6D321A38-F102-9F4B-A9E8-D100451B6B0D}"/>
              </a:ext>
            </a:extLst>
          </p:cNvPr>
          <p:cNvSpPr txBox="1"/>
          <p:nvPr/>
        </p:nvSpPr>
        <p:spPr>
          <a:xfrm>
            <a:off x="4792177" y="3819631"/>
            <a:ext cx="2859743" cy="1328569"/>
          </a:xfrm>
          <a:prstGeom prst="rect">
            <a:avLst/>
          </a:prstGeom>
          <a:noFill/>
        </p:spPr>
        <p:txBody>
          <a:bodyPr wrap="square" rtlCol="0">
            <a:spAutoFit/>
          </a:bodyPr>
          <a:lstStyle/>
          <a:p>
            <a:pPr>
              <a:spcBef>
                <a:spcPts val="100"/>
              </a:spcBef>
              <a:spcAft>
                <a:spcPts val="100"/>
              </a:spcAft>
            </a:pPr>
            <a:r>
              <a:rPr lang="en-US" sz="1200" dirty="0">
                <a:solidFill>
                  <a:srgbClr val="595A59"/>
                </a:solidFill>
                <a:latin typeface="Montserrat" pitchFamily="2" charset="77"/>
              </a:rPr>
              <a:t>Research Partnerships</a:t>
            </a:r>
          </a:p>
          <a:p>
            <a:pPr>
              <a:spcBef>
                <a:spcPts val="100"/>
              </a:spcBef>
              <a:spcAft>
                <a:spcPts val="100"/>
              </a:spcAft>
            </a:pPr>
            <a:r>
              <a:rPr lang="en-US" sz="1200" dirty="0">
                <a:solidFill>
                  <a:srgbClr val="595A59"/>
                </a:solidFill>
                <a:latin typeface="Montserrat" pitchFamily="2" charset="77"/>
              </a:rPr>
              <a:t>Thematic Studies </a:t>
            </a:r>
          </a:p>
          <a:p>
            <a:pPr>
              <a:spcBef>
                <a:spcPts val="100"/>
              </a:spcBef>
              <a:spcAft>
                <a:spcPts val="100"/>
              </a:spcAft>
            </a:pPr>
            <a:r>
              <a:rPr lang="en-US" sz="1200" dirty="0">
                <a:solidFill>
                  <a:srgbClr val="595A59"/>
                </a:solidFill>
                <a:latin typeface="Montserrat" pitchFamily="2" charset="77"/>
              </a:rPr>
              <a:t>Scholarships Program</a:t>
            </a:r>
          </a:p>
          <a:p>
            <a:pPr>
              <a:spcBef>
                <a:spcPts val="100"/>
              </a:spcBef>
              <a:spcAft>
                <a:spcPts val="100"/>
              </a:spcAft>
            </a:pPr>
            <a:r>
              <a:rPr lang="en-US" sz="1200" dirty="0">
                <a:solidFill>
                  <a:srgbClr val="595A59"/>
                </a:solidFill>
                <a:latin typeface="Montserrat" pitchFamily="2" charset="77"/>
              </a:rPr>
              <a:t>Map Composer &amp; Sector Diagnostics </a:t>
            </a:r>
          </a:p>
          <a:p>
            <a:pPr>
              <a:spcBef>
                <a:spcPts val="100"/>
              </a:spcBef>
              <a:spcAft>
                <a:spcPts val="100"/>
              </a:spcAft>
            </a:pPr>
            <a:r>
              <a:rPr lang="en-US" sz="1200" dirty="0">
                <a:solidFill>
                  <a:srgbClr val="595A59"/>
                </a:solidFill>
                <a:latin typeface="Montserrat" pitchFamily="2" charset="77"/>
              </a:rPr>
              <a:t>Training Center  </a:t>
            </a:r>
          </a:p>
          <a:p>
            <a:pPr>
              <a:spcBef>
                <a:spcPts val="100"/>
              </a:spcBef>
              <a:spcAft>
                <a:spcPts val="100"/>
              </a:spcAft>
            </a:pPr>
            <a:r>
              <a:rPr lang="en-US" sz="1200" dirty="0">
                <a:solidFill>
                  <a:srgbClr val="595A59"/>
                </a:solidFill>
                <a:latin typeface="Montserrat" pitchFamily="2" charset="77"/>
              </a:rPr>
              <a:t>E-Learning Center </a:t>
            </a:r>
          </a:p>
        </p:txBody>
      </p:sp>
      <p:sp>
        <p:nvSpPr>
          <p:cNvPr id="92" name="TextBox 91">
            <a:extLst>
              <a:ext uri="{FF2B5EF4-FFF2-40B4-BE49-F238E27FC236}">
                <a16:creationId xmlns:a16="http://schemas.microsoft.com/office/drawing/2014/main" id="{35711D8C-A1AE-4545-A88B-C9C9227E396A}"/>
              </a:ext>
            </a:extLst>
          </p:cNvPr>
          <p:cNvSpPr txBox="1"/>
          <p:nvPr/>
        </p:nvSpPr>
        <p:spPr>
          <a:xfrm>
            <a:off x="8727683" y="3819631"/>
            <a:ext cx="2859743" cy="907941"/>
          </a:xfrm>
          <a:prstGeom prst="rect">
            <a:avLst/>
          </a:prstGeom>
          <a:noFill/>
        </p:spPr>
        <p:txBody>
          <a:bodyPr wrap="square" rtlCol="0">
            <a:spAutoFit/>
          </a:bodyPr>
          <a:lstStyle/>
          <a:p>
            <a:pPr>
              <a:spcBef>
                <a:spcPts val="100"/>
              </a:spcBef>
              <a:spcAft>
                <a:spcPts val="100"/>
              </a:spcAft>
            </a:pPr>
            <a:r>
              <a:rPr lang="en-US" sz="1200" dirty="0">
                <a:solidFill>
                  <a:srgbClr val="595A59"/>
                </a:solidFill>
                <a:latin typeface="Montserrat" pitchFamily="2" charset="77"/>
              </a:rPr>
              <a:t>Local &amp; Regional Reporting</a:t>
            </a:r>
          </a:p>
          <a:p>
            <a:pPr>
              <a:spcBef>
                <a:spcPts val="100"/>
              </a:spcBef>
              <a:spcAft>
                <a:spcPts val="100"/>
              </a:spcAft>
            </a:pPr>
            <a:r>
              <a:rPr lang="en-US" sz="1200" dirty="0">
                <a:solidFill>
                  <a:srgbClr val="595A59"/>
                </a:solidFill>
                <a:latin typeface="Montserrat" pitchFamily="2" charset="77"/>
              </a:rPr>
              <a:t>International Dialogue Events</a:t>
            </a:r>
          </a:p>
          <a:p>
            <a:pPr>
              <a:spcBef>
                <a:spcPts val="100"/>
              </a:spcBef>
              <a:spcAft>
                <a:spcPts val="100"/>
              </a:spcAft>
            </a:pPr>
            <a:r>
              <a:rPr lang="en-US" sz="1200" dirty="0">
                <a:solidFill>
                  <a:srgbClr val="595A59"/>
                </a:solidFill>
                <a:latin typeface="Montserrat" pitchFamily="2" charset="77"/>
              </a:rPr>
              <a:t>Evaluations </a:t>
            </a:r>
          </a:p>
          <a:p>
            <a:pPr>
              <a:spcBef>
                <a:spcPts val="100"/>
              </a:spcBef>
              <a:spcAft>
                <a:spcPts val="100"/>
              </a:spcAft>
            </a:pPr>
            <a:r>
              <a:rPr lang="en-US" sz="1200" dirty="0">
                <a:solidFill>
                  <a:srgbClr val="595A59"/>
                </a:solidFill>
                <a:latin typeface="Montserrat" pitchFamily="2" charset="77"/>
              </a:rPr>
              <a:t>LCB Calendar</a:t>
            </a:r>
          </a:p>
        </p:txBody>
      </p:sp>
      <p:sp>
        <p:nvSpPr>
          <p:cNvPr id="93" name="TextBox 92">
            <a:extLst>
              <a:ext uri="{FF2B5EF4-FFF2-40B4-BE49-F238E27FC236}">
                <a16:creationId xmlns:a16="http://schemas.microsoft.com/office/drawing/2014/main" id="{3F43B6C1-3120-1841-83E9-54DCEA7CB65C}"/>
              </a:ext>
            </a:extLst>
          </p:cNvPr>
          <p:cNvSpPr txBox="1"/>
          <p:nvPr/>
        </p:nvSpPr>
        <p:spPr>
          <a:xfrm>
            <a:off x="814362" y="5999133"/>
            <a:ext cx="10086416" cy="338554"/>
          </a:xfrm>
          <a:prstGeom prst="rect">
            <a:avLst/>
          </a:prstGeom>
          <a:noFill/>
        </p:spPr>
        <p:txBody>
          <a:bodyPr wrap="none" rtlCol="0">
            <a:spAutoFit/>
          </a:bodyPr>
          <a:lstStyle/>
          <a:p>
            <a:r>
              <a:rPr lang="en-US" sz="1600" b="1" dirty="0">
                <a:latin typeface="Montserrat" pitchFamily="2" charset="77"/>
              </a:rPr>
              <a:t>KMP application (web-based and mobile) – an information, knowledge, and meeting &amp; discussion tool </a:t>
            </a:r>
          </a:p>
        </p:txBody>
      </p:sp>
      <p:pic>
        <p:nvPicPr>
          <p:cNvPr id="94" name="Picture 93">
            <a:extLst>
              <a:ext uri="{FF2B5EF4-FFF2-40B4-BE49-F238E27FC236}">
                <a16:creationId xmlns:a16="http://schemas.microsoft.com/office/drawing/2014/main" id="{2BEB62A8-EF04-494B-907E-F84345F9806D}"/>
              </a:ext>
            </a:extLst>
          </p:cNvPr>
          <p:cNvPicPr>
            <a:picLocks noChangeAspect="1"/>
          </p:cNvPicPr>
          <p:nvPr/>
        </p:nvPicPr>
        <p:blipFill>
          <a:blip r:embed="rId4"/>
          <a:stretch>
            <a:fillRect/>
          </a:stretch>
        </p:blipFill>
        <p:spPr>
          <a:xfrm>
            <a:off x="707838" y="3935096"/>
            <a:ext cx="72963" cy="72963"/>
          </a:xfrm>
          <a:prstGeom prst="rect">
            <a:avLst/>
          </a:prstGeom>
        </p:spPr>
      </p:pic>
      <p:pic>
        <p:nvPicPr>
          <p:cNvPr id="95" name="Picture 94">
            <a:extLst>
              <a:ext uri="{FF2B5EF4-FFF2-40B4-BE49-F238E27FC236}">
                <a16:creationId xmlns:a16="http://schemas.microsoft.com/office/drawing/2014/main" id="{F991745A-AB0E-954C-BA3B-58B1AF5B739E}"/>
              </a:ext>
            </a:extLst>
          </p:cNvPr>
          <p:cNvPicPr>
            <a:picLocks noChangeAspect="1"/>
          </p:cNvPicPr>
          <p:nvPr/>
        </p:nvPicPr>
        <p:blipFill>
          <a:blip r:embed="rId4"/>
          <a:stretch>
            <a:fillRect/>
          </a:stretch>
        </p:blipFill>
        <p:spPr>
          <a:xfrm>
            <a:off x="707838" y="4128771"/>
            <a:ext cx="72963" cy="72963"/>
          </a:xfrm>
          <a:prstGeom prst="rect">
            <a:avLst/>
          </a:prstGeom>
        </p:spPr>
      </p:pic>
      <p:pic>
        <p:nvPicPr>
          <p:cNvPr id="96" name="Picture 95">
            <a:extLst>
              <a:ext uri="{FF2B5EF4-FFF2-40B4-BE49-F238E27FC236}">
                <a16:creationId xmlns:a16="http://schemas.microsoft.com/office/drawing/2014/main" id="{084E960A-18A4-4D42-8882-17D7FA1AB110}"/>
              </a:ext>
            </a:extLst>
          </p:cNvPr>
          <p:cNvPicPr>
            <a:picLocks noChangeAspect="1"/>
          </p:cNvPicPr>
          <p:nvPr/>
        </p:nvPicPr>
        <p:blipFill>
          <a:blip r:embed="rId4"/>
          <a:stretch>
            <a:fillRect/>
          </a:stretch>
        </p:blipFill>
        <p:spPr>
          <a:xfrm>
            <a:off x="707838" y="4341496"/>
            <a:ext cx="72963" cy="72963"/>
          </a:xfrm>
          <a:prstGeom prst="rect">
            <a:avLst/>
          </a:prstGeom>
        </p:spPr>
      </p:pic>
      <p:pic>
        <p:nvPicPr>
          <p:cNvPr id="97" name="Picture 96">
            <a:extLst>
              <a:ext uri="{FF2B5EF4-FFF2-40B4-BE49-F238E27FC236}">
                <a16:creationId xmlns:a16="http://schemas.microsoft.com/office/drawing/2014/main" id="{6079E169-D322-C347-ABA4-457812D4C8E2}"/>
              </a:ext>
            </a:extLst>
          </p:cNvPr>
          <p:cNvPicPr>
            <a:picLocks noChangeAspect="1"/>
          </p:cNvPicPr>
          <p:nvPr/>
        </p:nvPicPr>
        <p:blipFill>
          <a:blip r:embed="rId4"/>
          <a:stretch>
            <a:fillRect/>
          </a:stretch>
        </p:blipFill>
        <p:spPr>
          <a:xfrm>
            <a:off x="707838" y="4551046"/>
            <a:ext cx="72963" cy="72963"/>
          </a:xfrm>
          <a:prstGeom prst="rect">
            <a:avLst/>
          </a:prstGeom>
        </p:spPr>
      </p:pic>
      <p:pic>
        <p:nvPicPr>
          <p:cNvPr id="98" name="Picture 97">
            <a:extLst>
              <a:ext uri="{FF2B5EF4-FFF2-40B4-BE49-F238E27FC236}">
                <a16:creationId xmlns:a16="http://schemas.microsoft.com/office/drawing/2014/main" id="{12A5269E-A104-2841-B8AF-BB9C6A6ADD93}"/>
              </a:ext>
            </a:extLst>
          </p:cNvPr>
          <p:cNvPicPr>
            <a:picLocks noChangeAspect="1"/>
          </p:cNvPicPr>
          <p:nvPr/>
        </p:nvPicPr>
        <p:blipFill>
          <a:blip r:embed="rId4"/>
          <a:stretch>
            <a:fillRect/>
          </a:stretch>
        </p:blipFill>
        <p:spPr>
          <a:xfrm>
            <a:off x="707838" y="4751071"/>
            <a:ext cx="72963" cy="72963"/>
          </a:xfrm>
          <a:prstGeom prst="rect">
            <a:avLst/>
          </a:prstGeom>
        </p:spPr>
      </p:pic>
      <p:pic>
        <p:nvPicPr>
          <p:cNvPr id="99" name="Picture 98">
            <a:extLst>
              <a:ext uri="{FF2B5EF4-FFF2-40B4-BE49-F238E27FC236}">
                <a16:creationId xmlns:a16="http://schemas.microsoft.com/office/drawing/2014/main" id="{0C3244EC-67B4-EF45-AA69-69E5C44A6824}"/>
              </a:ext>
            </a:extLst>
          </p:cNvPr>
          <p:cNvPicPr>
            <a:picLocks noChangeAspect="1"/>
          </p:cNvPicPr>
          <p:nvPr/>
        </p:nvPicPr>
        <p:blipFill>
          <a:blip r:embed="rId4"/>
          <a:stretch>
            <a:fillRect/>
          </a:stretch>
        </p:blipFill>
        <p:spPr>
          <a:xfrm>
            <a:off x="707838" y="4963796"/>
            <a:ext cx="72963" cy="72963"/>
          </a:xfrm>
          <a:prstGeom prst="rect">
            <a:avLst/>
          </a:prstGeom>
        </p:spPr>
      </p:pic>
      <p:pic>
        <p:nvPicPr>
          <p:cNvPr id="100" name="Picture 99">
            <a:extLst>
              <a:ext uri="{FF2B5EF4-FFF2-40B4-BE49-F238E27FC236}">
                <a16:creationId xmlns:a16="http://schemas.microsoft.com/office/drawing/2014/main" id="{62C5FFC2-4D5E-F745-87C4-74ADE4BB2C0A}"/>
              </a:ext>
            </a:extLst>
          </p:cNvPr>
          <p:cNvPicPr>
            <a:picLocks noChangeAspect="1"/>
          </p:cNvPicPr>
          <p:nvPr/>
        </p:nvPicPr>
        <p:blipFill>
          <a:blip r:embed="rId4"/>
          <a:stretch>
            <a:fillRect/>
          </a:stretch>
        </p:blipFill>
        <p:spPr>
          <a:xfrm>
            <a:off x="716184" y="5176521"/>
            <a:ext cx="72963" cy="72963"/>
          </a:xfrm>
          <a:prstGeom prst="rect">
            <a:avLst/>
          </a:prstGeom>
        </p:spPr>
      </p:pic>
      <p:pic>
        <p:nvPicPr>
          <p:cNvPr id="101" name="Picture 100">
            <a:extLst>
              <a:ext uri="{FF2B5EF4-FFF2-40B4-BE49-F238E27FC236}">
                <a16:creationId xmlns:a16="http://schemas.microsoft.com/office/drawing/2014/main" id="{4ACB28B7-8FA3-BE41-A91C-A21C6EC993CA}"/>
              </a:ext>
            </a:extLst>
          </p:cNvPr>
          <p:cNvPicPr>
            <a:picLocks noChangeAspect="1"/>
          </p:cNvPicPr>
          <p:nvPr/>
        </p:nvPicPr>
        <p:blipFill>
          <a:blip r:embed="rId4"/>
          <a:stretch>
            <a:fillRect/>
          </a:stretch>
        </p:blipFill>
        <p:spPr>
          <a:xfrm>
            <a:off x="4717863" y="3935096"/>
            <a:ext cx="72963" cy="72963"/>
          </a:xfrm>
          <a:prstGeom prst="rect">
            <a:avLst/>
          </a:prstGeom>
        </p:spPr>
      </p:pic>
      <p:pic>
        <p:nvPicPr>
          <p:cNvPr id="102" name="Picture 101">
            <a:extLst>
              <a:ext uri="{FF2B5EF4-FFF2-40B4-BE49-F238E27FC236}">
                <a16:creationId xmlns:a16="http://schemas.microsoft.com/office/drawing/2014/main" id="{06F6A2D6-5497-EC4B-BF47-46C723B80754}"/>
              </a:ext>
            </a:extLst>
          </p:cNvPr>
          <p:cNvPicPr>
            <a:picLocks noChangeAspect="1"/>
          </p:cNvPicPr>
          <p:nvPr/>
        </p:nvPicPr>
        <p:blipFill>
          <a:blip r:embed="rId4"/>
          <a:stretch>
            <a:fillRect/>
          </a:stretch>
        </p:blipFill>
        <p:spPr>
          <a:xfrm>
            <a:off x="4717863" y="4128771"/>
            <a:ext cx="72963" cy="72963"/>
          </a:xfrm>
          <a:prstGeom prst="rect">
            <a:avLst/>
          </a:prstGeom>
        </p:spPr>
      </p:pic>
      <p:pic>
        <p:nvPicPr>
          <p:cNvPr id="103" name="Picture 102">
            <a:extLst>
              <a:ext uri="{FF2B5EF4-FFF2-40B4-BE49-F238E27FC236}">
                <a16:creationId xmlns:a16="http://schemas.microsoft.com/office/drawing/2014/main" id="{6E65E655-C618-3D46-93A7-D5638FE276DE}"/>
              </a:ext>
            </a:extLst>
          </p:cNvPr>
          <p:cNvPicPr>
            <a:picLocks noChangeAspect="1"/>
          </p:cNvPicPr>
          <p:nvPr/>
        </p:nvPicPr>
        <p:blipFill>
          <a:blip r:embed="rId4"/>
          <a:stretch>
            <a:fillRect/>
          </a:stretch>
        </p:blipFill>
        <p:spPr>
          <a:xfrm>
            <a:off x="4717863" y="4341496"/>
            <a:ext cx="72963" cy="72963"/>
          </a:xfrm>
          <a:prstGeom prst="rect">
            <a:avLst/>
          </a:prstGeom>
        </p:spPr>
      </p:pic>
      <p:pic>
        <p:nvPicPr>
          <p:cNvPr id="104" name="Picture 103">
            <a:extLst>
              <a:ext uri="{FF2B5EF4-FFF2-40B4-BE49-F238E27FC236}">
                <a16:creationId xmlns:a16="http://schemas.microsoft.com/office/drawing/2014/main" id="{7351056F-CED3-5A44-89C8-716676493581}"/>
              </a:ext>
            </a:extLst>
          </p:cNvPr>
          <p:cNvPicPr>
            <a:picLocks noChangeAspect="1"/>
          </p:cNvPicPr>
          <p:nvPr/>
        </p:nvPicPr>
        <p:blipFill>
          <a:blip r:embed="rId4"/>
          <a:stretch>
            <a:fillRect/>
          </a:stretch>
        </p:blipFill>
        <p:spPr>
          <a:xfrm>
            <a:off x="4717863" y="4551046"/>
            <a:ext cx="72963" cy="72963"/>
          </a:xfrm>
          <a:prstGeom prst="rect">
            <a:avLst/>
          </a:prstGeom>
        </p:spPr>
      </p:pic>
      <p:pic>
        <p:nvPicPr>
          <p:cNvPr id="105" name="Picture 104">
            <a:extLst>
              <a:ext uri="{FF2B5EF4-FFF2-40B4-BE49-F238E27FC236}">
                <a16:creationId xmlns:a16="http://schemas.microsoft.com/office/drawing/2014/main" id="{3C564203-5CE6-BF4C-8234-A5B2B9097591}"/>
              </a:ext>
            </a:extLst>
          </p:cNvPr>
          <p:cNvPicPr>
            <a:picLocks noChangeAspect="1"/>
          </p:cNvPicPr>
          <p:nvPr/>
        </p:nvPicPr>
        <p:blipFill>
          <a:blip r:embed="rId4"/>
          <a:stretch>
            <a:fillRect/>
          </a:stretch>
        </p:blipFill>
        <p:spPr>
          <a:xfrm>
            <a:off x="4717863" y="4751071"/>
            <a:ext cx="72963" cy="72963"/>
          </a:xfrm>
          <a:prstGeom prst="rect">
            <a:avLst/>
          </a:prstGeom>
        </p:spPr>
      </p:pic>
      <p:pic>
        <p:nvPicPr>
          <p:cNvPr id="106" name="Picture 105">
            <a:extLst>
              <a:ext uri="{FF2B5EF4-FFF2-40B4-BE49-F238E27FC236}">
                <a16:creationId xmlns:a16="http://schemas.microsoft.com/office/drawing/2014/main" id="{20A49DAF-3306-ED48-A518-51039ECF5546}"/>
              </a:ext>
            </a:extLst>
          </p:cNvPr>
          <p:cNvPicPr>
            <a:picLocks noChangeAspect="1"/>
          </p:cNvPicPr>
          <p:nvPr/>
        </p:nvPicPr>
        <p:blipFill>
          <a:blip r:embed="rId4"/>
          <a:stretch>
            <a:fillRect/>
          </a:stretch>
        </p:blipFill>
        <p:spPr>
          <a:xfrm>
            <a:off x="4717863" y="4963796"/>
            <a:ext cx="72963" cy="72963"/>
          </a:xfrm>
          <a:prstGeom prst="rect">
            <a:avLst/>
          </a:prstGeom>
        </p:spPr>
      </p:pic>
      <p:pic>
        <p:nvPicPr>
          <p:cNvPr id="107" name="Picture 106">
            <a:extLst>
              <a:ext uri="{FF2B5EF4-FFF2-40B4-BE49-F238E27FC236}">
                <a16:creationId xmlns:a16="http://schemas.microsoft.com/office/drawing/2014/main" id="{88A749A3-30E9-6D4E-BA9D-6CD180BD3527}"/>
              </a:ext>
            </a:extLst>
          </p:cNvPr>
          <p:cNvPicPr>
            <a:picLocks noChangeAspect="1"/>
          </p:cNvPicPr>
          <p:nvPr/>
        </p:nvPicPr>
        <p:blipFill>
          <a:blip r:embed="rId4"/>
          <a:stretch>
            <a:fillRect/>
          </a:stretch>
        </p:blipFill>
        <p:spPr>
          <a:xfrm>
            <a:off x="8692963" y="3935096"/>
            <a:ext cx="72963" cy="72963"/>
          </a:xfrm>
          <a:prstGeom prst="rect">
            <a:avLst/>
          </a:prstGeom>
        </p:spPr>
      </p:pic>
      <p:pic>
        <p:nvPicPr>
          <p:cNvPr id="108" name="Picture 107">
            <a:extLst>
              <a:ext uri="{FF2B5EF4-FFF2-40B4-BE49-F238E27FC236}">
                <a16:creationId xmlns:a16="http://schemas.microsoft.com/office/drawing/2014/main" id="{ABB5FCDB-7DB4-4C44-A2C5-5A3498B5ECC0}"/>
              </a:ext>
            </a:extLst>
          </p:cNvPr>
          <p:cNvPicPr>
            <a:picLocks noChangeAspect="1"/>
          </p:cNvPicPr>
          <p:nvPr/>
        </p:nvPicPr>
        <p:blipFill>
          <a:blip r:embed="rId4"/>
          <a:stretch>
            <a:fillRect/>
          </a:stretch>
        </p:blipFill>
        <p:spPr>
          <a:xfrm>
            <a:off x="8692963" y="4128771"/>
            <a:ext cx="72963" cy="72963"/>
          </a:xfrm>
          <a:prstGeom prst="rect">
            <a:avLst/>
          </a:prstGeom>
        </p:spPr>
      </p:pic>
      <p:pic>
        <p:nvPicPr>
          <p:cNvPr id="109" name="Picture 108">
            <a:extLst>
              <a:ext uri="{FF2B5EF4-FFF2-40B4-BE49-F238E27FC236}">
                <a16:creationId xmlns:a16="http://schemas.microsoft.com/office/drawing/2014/main" id="{22FCC3EC-C3A4-9549-89E9-B7DA7D630C64}"/>
              </a:ext>
            </a:extLst>
          </p:cNvPr>
          <p:cNvPicPr>
            <a:picLocks noChangeAspect="1"/>
          </p:cNvPicPr>
          <p:nvPr/>
        </p:nvPicPr>
        <p:blipFill>
          <a:blip r:embed="rId4"/>
          <a:stretch>
            <a:fillRect/>
          </a:stretch>
        </p:blipFill>
        <p:spPr>
          <a:xfrm>
            <a:off x="8692963" y="4341496"/>
            <a:ext cx="72963" cy="72963"/>
          </a:xfrm>
          <a:prstGeom prst="rect">
            <a:avLst/>
          </a:prstGeom>
        </p:spPr>
      </p:pic>
      <p:pic>
        <p:nvPicPr>
          <p:cNvPr id="110" name="Picture 109">
            <a:extLst>
              <a:ext uri="{FF2B5EF4-FFF2-40B4-BE49-F238E27FC236}">
                <a16:creationId xmlns:a16="http://schemas.microsoft.com/office/drawing/2014/main" id="{92D0A2DB-DC8B-4D35-9532-4A0DE671472B}"/>
              </a:ext>
            </a:extLst>
          </p:cNvPr>
          <p:cNvPicPr>
            <a:picLocks noChangeAspect="1"/>
          </p:cNvPicPr>
          <p:nvPr/>
        </p:nvPicPr>
        <p:blipFill>
          <a:blip r:embed="rId4"/>
          <a:stretch>
            <a:fillRect/>
          </a:stretch>
        </p:blipFill>
        <p:spPr>
          <a:xfrm>
            <a:off x="8692963" y="4543123"/>
            <a:ext cx="72963" cy="72963"/>
          </a:xfrm>
          <a:prstGeom prst="rect">
            <a:avLst/>
          </a:prstGeom>
        </p:spPr>
      </p:pic>
    </p:spTree>
    <p:extLst>
      <p:ext uri="{BB962C8B-B14F-4D97-AF65-F5344CB8AC3E}">
        <p14:creationId xmlns:p14="http://schemas.microsoft.com/office/powerpoint/2010/main" val="166643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14301"/>
            <a:ext cx="8325852" cy="1072814"/>
          </a:xfrm>
        </p:spPr>
        <p:txBody>
          <a:bodyPr>
            <a:noAutofit/>
          </a:bodyPr>
          <a:lstStyle/>
          <a:p>
            <a:r>
              <a:rPr lang="en-US" sz="4000" b="1" dirty="0"/>
              <a:t>Main Functions of the Platform</a:t>
            </a:r>
          </a:p>
        </p:txBody>
      </p:sp>
      <p:sp>
        <p:nvSpPr>
          <p:cNvPr id="4" name="Text Placeholder 3"/>
          <p:cNvSpPr>
            <a:spLocks noGrp="1"/>
          </p:cNvSpPr>
          <p:nvPr>
            <p:ph type="body" sz="half" idx="2"/>
          </p:nvPr>
        </p:nvSpPr>
        <p:spPr>
          <a:xfrm>
            <a:off x="240632" y="1257299"/>
            <a:ext cx="11020926" cy="4950996"/>
          </a:xfrm>
        </p:spPr>
        <p:txBody>
          <a:bodyPr>
            <a:normAutofit/>
          </a:bodyPr>
          <a:lstStyle/>
          <a:p>
            <a:pPr marL="457200" indent="-457200">
              <a:buFont typeface="+mj-lt"/>
              <a:buAutoNum type="alphaLcPeriod"/>
            </a:pPr>
            <a:r>
              <a:rPr lang="en-US" sz="2400" dirty="0"/>
              <a:t>Data collection and data base creation, monitoring, integration and dissemination through a web-hosted platform;</a:t>
            </a:r>
          </a:p>
          <a:p>
            <a:pPr marL="457200" indent="-457200">
              <a:buFont typeface="+mj-lt"/>
              <a:buAutoNum type="alphaLcPeriod"/>
            </a:pPr>
            <a:r>
              <a:rPr lang="en-US" sz="2400" dirty="0"/>
              <a:t>Conflict monitoring and scenario models;</a:t>
            </a:r>
          </a:p>
          <a:p>
            <a:pPr marL="457200" indent="-457200">
              <a:buFont typeface="+mj-lt"/>
              <a:buAutoNum type="alphaLcPeriod"/>
            </a:pPr>
            <a:r>
              <a:rPr lang="en-US" sz="2400" dirty="0"/>
              <a:t>Dialogue with academic and research institutions;</a:t>
            </a:r>
          </a:p>
          <a:p>
            <a:pPr marL="457200" indent="-457200">
              <a:buFont typeface="+mj-lt"/>
              <a:buAutoNum type="alphaLcPeriod"/>
            </a:pPr>
            <a:r>
              <a:rPr lang="en-US" sz="2400" dirty="0"/>
              <a:t>Commissioning of Studies and Research;</a:t>
            </a:r>
          </a:p>
          <a:p>
            <a:pPr marL="457200" indent="-457200">
              <a:buFont typeface="+mj-lt"/>
              <a:buAutoNum type="alphaLcPeriod"/>
            </a:pPr>
            <a:r>
              <a:rPr lang="en-US" sz="2400" dirty="0"/>
              <a:t>Capacity building in data collection, including geospatial data collection, data collation and dissemination;</a:t>
            </a:r>
          </a:p>
          <a:p>
            <a:pPr marL="457200" indent="-457200">
              <a:buFont typeface="+mj-lt"/>
              <a:buAutoNum type="alphaLcPeriod"/>
            </a:pPr>
            <a:r>
              <a:rPr lang="en-US" sz="2400" dirty="0"/>
              <a:t>Decision-support tools;</a:t>
            </a:r>
          </a:p>
          <a:p>
            <a:pPr marL="457200" indent="-457200">
              <a:buFont typeface="+mj-lt"/>
              <a:buAutoNum type="alphaLcPeriod"/>
            </a:pPr>
            <a:r>
              <a:rPr lang="en-US" sz="2400" dirty="0"/>
              <a:t>Mechanism to disseminate operational results and lessons learned;</a:t>
            </a:r>
          </a:p>
          <a:p>
            <a:pPr marL="457200" indent="-457200">
              <a:buFont typeface="+mj-lt"/>
              <a:buAutoNum type="alphaLcPeriod"/>
            </a:pPr>
            <a:r>
              <a:rPr lang="en-US" sz="2400" dirty="0"/>
              <a:t>Technical Helpdesk;</a:t>
            </a:r>
          </a:p>
          <a:p>
            <a:pPr marL="457200" indent="-457200">
              <a:buFont typeface="+mj-lt"/>
              <a:buAutoNum type="alphaLcPeriod"/>
            </a:pPr>
            <a:endParaRPr lang="en-US" i="1" dirty="0"/>
          </a:p>
          <a:p>
            <a:pPr marL="457200" indent="-457200">
              <a:buFont typeface="+mj-lt"/>
              <a:buAutoNum type="alphaLcPeriod"/>
            </a:pPr>
            <a:endParaRPr lang="en-US" sz="2400" dirty="0"/>
          </a:p>
        </p:txBody>
      </p:sp>
      <p:sp>
        <p:nvSpPr>
          <p:cNvPr id="5" name="Date Placeholder 4"/>
          <p:cNvSpPr>
            <a:spLocks noGrp="1"/>
          </p:cNvSpPr>
          <p:nvPr>
            <p:ph type="dt" sz="half" idx="10"/>
          </p:nvPr>
        </p:nvSpPr>
        <p:spPr/>
        <p:txBody>
          <a:bodyPr/>
          <a:lstStyle/>
          <a:p>
            <a:fld id="{4BB61B2C-9AF4-4970-B5EF-821569BD874D}" type="datetime5">
              <a:rPr lang="en-US" smtClean="0"/>
              <a:t>15-May-23</a:t>
            </a:fld>
            <a:endParaRPr lang="en-US"/>
          </a:p>
        </p:txBody>
      </p:sp>
    </p:spTree>
    <p:extLst>
      <p:ext uri="{BB962C8B-B14F-4D97-AF65-F5344CB8AC3E}">
        <p14:creationId xmlns:p14="http://schemas.microsoft.com/office/powerpoint/2010/main" val="201522921"/>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16793</TotalTime>
  <Words>3802</Words>
  <Application>Microsoft Office PowerPoint</Application>
  <PresentationFormat>Widescreen</PresentationFormat>
  <Paragraphs>506</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Montserrat</vt:lpstr>
      <vt:lpstr>Wingdings</vt:lpstr>
      <vt:lpstr>Office Theme</vt:lpstr>
      <vt:lpstr>Regional Knowledge &amp; Monitoring Platform</vt:lpstr>
      <vt:lpstr>The KMP Application Outline</vt:lpstr>
      <vt:lpstr>Contex</vt:lpstr>
      <vt:lpstr>Contex</vt:lpstr>
      <vt:lpstr>Introduction</vt:lpstr>
      <vt:lpstr>Why?</vt:lpstr>
      <vt:lpstr>System Requirements</vt:lpstr>
      <vt:lpstr>PowerPoint Presentation</vt:lpstr>
      <vt:lpstr>Main Functions of the Platform</vt:lpstr>
      <vt:lpstr>Information Activities</vt:lpstr>
      <vt:lpstr>Info Act…..</vt:lpstr>
      <vt:lpstr>Knowledge Generation Activities</vt:lpstr>
      <vt:lpstr>KGA ……</vt:lpstr>
      <vt:lpstr>PowerPoint Presentation</vt:lpstr>
      <vt:lpstr>PowerPoint Presentation</vt:lpstr>
      <vt:lpstr>Dashboard Mockup Views</vt:lpstr>
      <vt:lpstr>Dashboard Mockup Views</vt:lpstr>
      <vt:lpstr>Dashboard Mockup Views</vt:lpstr>
      <vt:lpstr>Datasets will draw on SIPRI’s Study on multidimensional  risks in the Lake Chad region</vt:lpstr>
      <vt:lpstr>PowerPoint Presentation</vt:lpstr>
      <vt:lpstr>KMP Implementation Timeline</vt:lpstr>
      <vt:lpstr>Timeline …</vt:lpstr>
      <vt:lpstr>Relevant Stakeholders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Umar Abubakar</dc:creator>
  <cp:lastModifiedBy>Umar Abubakar</cp:lastModifiedBy>
  <cp:revision>67</cp:revision>
  <dcterms:created xsi:type="dcterms:W3CDTF">2019-11-24T09:54:38Z</dcterms:created>
  <dcterms:modified xsi:type="dcterms:W3CDTF">2023-05-15T17:01:07Z</dcterms:modified>
</cp:coreProperties>
</file>