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12192000" cy="6858000"/>
  <p:embeddedFontLst>
    <p:embeddedFont>
      <p:font typeface="LSPQCD+Calibri-Light,Bold"/>
      <p:regular r:id="rId22"/>
    </p:embeddedFont>
    <p:embeddedFont>
      <p:font typeface="LVATDO+ArialMT"/>
      <p:regular r:id="rId23"/>
    </p:embeddedFont>
    <p:embeddedFont>
      <p:font typeface="VSEIWN+TimesNewRomanPS-BoldMT"/>
      <p:regular r:id="rId24"/>
    </p:embeddedFont>
    <p:embeddedFont>
      <p:font typeface="IUBNHA+TimesNewRomanPSMT"/>
      <p:regular r:id="rId25"/>
    </p:embeddedFont>
    <p:embeddedFont>
      <p:font typeface="VCQTRB+TimesNewRomanPS-ItalicMT"/>
      <p:regular r:id="rId26"/>
    </p:embeddedFont>
    <p:embeddedFont>
      <p:font typeface="CSBAHN+Calibri-Light"/>
      <p:regular r:id="rId27"/>
    </p:embeddedFont>
    <p:embeddedFont>
      <p:font typeface="PWAPUC+Arial-BoldMT"/>
      <p:regular r:id="rId2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font" Target="fonts/font1.fntdata" /><Relationship Id="rId23" Type="http://schemas.openxmlformats.org/officeDocument/2006/relationships/font" Target="fonts/font2.fntdata" /><Relationship Id="rId24" Type="http://schemas.openxmlformats.org/officeDocument/2006/relationships/font" Target="fonts/font3.fntdata" /><Relationship Id="rId25" Type="http://schemas.openxmlformats.org/officeDocument/2006/relationships/font" Target="fonts/font4.fntdata" /><Relationship Id="rId26" Type="http://schemas.openxmlformats.org/officeDocument/2006/relationships/font" Target="fonts/font5.fntdata" /><Relationship Id="rId27" Type="http://schemas.openxmlformats.org/officeDocument/2006/relationships/font" Target="fonts/font6.fntdata" /><Relationship Id="rId28" Type="http://schemas.openxmlformats.org/officeDocument/2006/relationships/font" Target="fonts/font7.fntdata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00635" y="1976092"/>
            <a:ext cx="5352628" cy="171145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53281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Université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N’Djaména</a:t>
            </a:r>
          </a:p>
          <a:p>
            <a:pPr marL="0" marR="0">
              <a:lnSpc>
                <a:spcPts val="2400"/>
              </a:lnSpc>
              <a:spcBef>
                <a:spcPts val="119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Faculté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Sciences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Humaines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Sociales</a:t>
            </a:r>
          </a:p>
          <a:p>
            <a:pPr marL="823540" marR="0">
              <a:lnSpc>
                <a:spcPts val="2400"/>
              </a:lnSpc>
              <a:spcBef>
                <a:spcPts val="1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Département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Géographie</a:t>
            </a:r>
          </a:p>
          <a:p>
            <a:pPr marL="1344414" marR="0">
              <a:lnSpc>
                <a:spcPts val="2400"/>
              </a:lnSpc>
              <a:spcBef>
                <a:spcPts val="1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Laboratoire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GEODES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48532" y="3800829"/>
            <a:ext cx="8112064" cy="6720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Etat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d’avancement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réalisation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carte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potentialités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en</a:t>
            </a:r>
          </a:p>
          <a:p>
            <a:pPr marL="1055662" marR="0">
              <a:lnSpc>
                <a:spcPts val="2400"/>
              </a:lnSpc>
              <a:spcBef>
                <a:spcPts val="191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ressources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naturelles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région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Lac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Tchad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063" y="4960276"/>
            <a:ext cx="5203445" cy="1089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71352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Par</a:t>
            </a:r>
          </a:p>
          <a:p>
            <a:pPr marL="1396404" marR="0">
              <a:lnSpc>
                <a:spcPts val="1800"/>
              </a:lnSpc>
              <a:spcBef>
                <a:spcPts val="36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Dr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MADJIGOTO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ROBERT</a:t>
            </a:r>
          </a:p>
          <a:p>
            <a:pPr marL="1041679" marR="0">
              <a:lnSpc>
                <a:spcPts val="1800"/>
              </a:lnSpc>
              <a:spcBef>
                <a:spcPts val="31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(Maitre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Conférences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CAMES)</a:t>
            </a:r>
          </a:p>
          <a:p>
            <a:pPr marL="0" marR="0">
              <a:lnSpc>
                <a:spcPts val="1800"/>
              </a:lnSpc>
              <a:spcBef>
                <a:spcPts val="35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Enseignant-Chercheur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au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Département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Géographie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9693" y="52565"/>
            <a:ext cx="9614674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44240" y="6369239"/>
            <a:ext cx="683642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6</a:t>
            </a:r>
            <a:r>
              <a:rPr dirty="0" sz="1800" spc="-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points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GPS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unités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paysagiques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observées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sur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terrain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640" y="-43245"/>
            <a:ext cx="8698855" cy="537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449751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4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  <a:p>
            <a:pPr marL="0" marR="0">
              <a:lnSpc>
                <a:spcPts val="13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Tableau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800" spc="-141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Quelques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éléments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d’occupation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sol</a:t>
            </a:r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73964" y="471119"/>
            <a:ext cx="355798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N°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97588" y="471119"/>
            <a:ext cx="1962590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Description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l’unité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68547" y="732028"/>
            <a:ext cx="4967329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43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Champs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(pénicillaire)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lieu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parcage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bétail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68547" y="992937"/>
            <a:ext cx="6345249" cy="1024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44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Dépression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bordée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Hyphaene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thebaica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45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Mosaique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Salvadora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persica</a:t>
            </a:r>
            <a:r>
              <a:rPr dirty="0" sz="1600" spc="1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d’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Hyphaene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thebaica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(Palmier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doum)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46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nu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(présence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minéral)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47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Dune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sable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fin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68547" y="2036572"/>
            <a:ext cx="9126361" cy="50220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222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exploitation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dattier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Phoenix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dactylifera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présence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quelques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pieds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d’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Hyphaene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48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thebaica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68547" y="2558390"/>
            <a:ext cx="4190658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49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présence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sel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minéral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Mosaïque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dominance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 spc="-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Calotropus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procera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51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végétalisé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68547" y="3341116"/>
            <a:ext cx="4618414" cy="10240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52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Mosaïque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dominance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 spc="35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Calotropus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procera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56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Culture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maraichère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57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présence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mosaïque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végétation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58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Mosaïque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d’acacias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68547" y="4384752"/>
            <a:ext cx="3817028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59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Cours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d’eau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exploitation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maraîchère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60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Maraichage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ouaddis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sec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62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Formation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dense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d’acacias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68547" y="5167478"/>
            <a:ext cx="6363529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64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Marécage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présence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végétations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aquatiques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servant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pâturage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Végétations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aquatiques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dominées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par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l’herbe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éléphant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15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dirty="0" sz="1600" i="1">
                <a:solidFill>
                  <a:srgbClr val="000000"/>
                </a:solidFill>
                <a:latin typeface="Calibri"/>
                <a:cs typeface="Calibri"/>
              </a:rPr>
              <a:t>Miscanthus)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66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Bras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lac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plein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nénuphars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68547" y="5950205"/>
            <a:ext cx="3917171" cy="76311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67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exploitation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agricole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bas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fond</a:t>
            </a:r>
          </a:p>
          <a:p>
            <a:pPr marL="0" marR="0">
              <a:lnSpc>
                <a:spcPts val="1600"/>
              </a:lnSpc>
              <a:spcBef>
                <a:spcPts val="45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68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Polder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exploitation</a:t>
            </a:r>
          </a:p>
          <a:p>
            <a:pPr marL="0" marR="0">
              <a:lnSpc>
                <a:spcPts val="1600"/>
              </a:lnSpc>
              <a:spcBef>
                <a:spcPts val="404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69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Zone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d’élévage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68547" y="6732931"/>
            <a:ext cx="4152827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ffffff"/>
                </a:solidFill>
                <a:latin typeface="Calibri"/>
                <a:cs typeface="Calibri"/>
              </a:rPr>
              <a:t>72</a:t>
            </a:r>
            <a:r>
              <a:rPr dirty="0" sz="1600" spc="-7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Village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production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race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bovine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000000"/>
                </a:solidFill>
                <a:latin typeface="Calibri"/>
                <a:cs typeface="Calibri"/>
              </a:rPr>
              <a:t>kouris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19734" y="52565"/>
            <a:ext cx="9614674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16295" y="5275230"/>
            <a:ext cx="5156110" cy="5678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8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: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Bas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exploité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en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maraichage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sans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point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d’eau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0585" y="5360664"/>
            <a:ext cx="5307798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7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: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Terre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bas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fond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exploité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en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sel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minéral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6354" y="52565"/>
            <a:ext cx="9614675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782696" y="5896934"/>
            <a:ext cx="473675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10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: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Polder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exploité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traditionnellement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8564" y="5947734"/>
            <a:ext cx="560012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9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: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Herbe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à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éléphant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(Miscanthus)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,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végétation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564" y="6222054"/>
            <a:ext cx="1562176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typique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du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lac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06354" y="52565"/>
            <a:ext cx="9614675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6291" y="5225165"/>
            <a:ext cx="4521184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11</a:t>
            </a:r>
            <a:r>
              <a:rPr dirty="0" sz="1800" spc="-93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: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Végétation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envahissante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du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lac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75118" y="5212465"/>
            <a:ext cx="4851551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12</a:t>
            </a:r>
            <a:r>
              <a:rPr dirty="0" sz="1800" b="1">
                <a:solidFill>
                  <a:srgbClr val="000000"/>
                </a:solidFill>
                <a:latin typeface="PWAPUC+Arial-BoldMT"/>
                <a:cs typeface="PWAPUC+Arial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: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Présence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des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éléphantes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dans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75118" y="5486785"/>
            <a:ext cx="2121137" cy="2934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environs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de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1800">
                <a:solidFill>
                  <a:srgbClr val="000000"/>
                </a:solidFill>
                <a:latin typeface="LVATDO+ArialMT"/>
                <a:cs typeface="LVATDO+ArialMT"/>
              </a:rPr>
              <a:t>Tourba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87505" y="302881"/>
            <a:ext cx="2537296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00000"/>
                </a:solidFill>
                <a:latin typeface="Calibri"/>
                <a:cs typeface="Calibri"/>
              </a:rPr>
              <a:t>Perspectives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6898" y="1238796"/>
            <a:ext cx="11173649" cy="21412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Avec</a:t>
            </a:r>
            <a:r>
              <a:rPr dirty="0" sz="3600" spc="1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3600" spc="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observation</a:t>
            </a:r>
            <a:r>
              <a:rPr dirty="0" sz="3600" spc="1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600" spc="19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terrain</a:t>
            </a:r>
            <a:r>
              <a:rPr dirty="0" sz="3600" spc="7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3600" spc="1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600" spc="19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description</a:t>
            </a:r>
            <a:r>
              <a:rPr dirty="0" sz="3600" spc="15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3600" spc="19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unités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paysagiques,</a:t>
            </a:r>
            <a:r>
              <a:rPr dirty="0" sz="3600" spc="181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il</a:t>
            </a:r>
            <a:r>
              <a:rPr dirty="0" sz="3600" spc="191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ne</a:t>
            </a:r>
            <a:r>
              <a:rPr dirty="0" sz="3600" spc="190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reste</a:t>
            </a:r>
            <a:r>
              <a:rPr dirty="0" sz="3600" spc="177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qu’à</a:t>
            </a:r>
            <a:r>
              <a:rPr dirty="0" sz="3600" spc="1646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3600" spc="191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appliquer</a:t>
            </a:r>
            <a:r>
              <a:rPr dirty="0" sz="3600" spc="189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dans</a:t>
            </a:r>
            <a:r>
              <a:rPr dirty="0" sz="3600" spc="19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le</a:t>
            </a:r>
          </a:p>
          <a:p>
            <a:pPr marL="0" marR="0">
              <a:lnSpc>
                <a:spcPts val="3600"/>
              </a:lnSpc>
              <a:spcBef>
                <a:spcPts val="719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traitement</a:t>
            </a:r>
            <a:r>
              <a:rPr dirty="0" sz="3600" spc="50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3600" spc="6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  <a:r>
              <a:rPr dirty="0" sz="3600" spc="65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3600" spc="6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l’élaboration</a:t>
            </a:r>
            <a:r>
              <a:rPr dirty="0" sz="3600" spc="28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3600" spc="663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600" spc="67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carte</a:t>
            </a:r>
            <a:r>
              <a:rPr dirty="0" sz="3600" spc="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</a:p>
          <a:p>
            <a:pPr marL="0" marR="0">
              <a:lnSpc>
                <a:spcPts val="3600"/>
              </a:lnSpc>
              <a:spcBef>
                <a:spcPts val="77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potentialités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ressource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Lac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Tchad.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33718" y="4025027"/>
            <a:ext cx="10543897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C’est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suite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du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travail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sur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laquelle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l’équipe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est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engagée</a:t>
            </a:r>
          </a:p>
          <a:p>
            <a:pPr marL="0" marR="0">
              <a:lnSpc>
                <a:spcPts val="3600"/>
              </a:lnSpc>
              <a:spcBef>
                <a:spcPts val="720"/>
              </a:spcBef>
              <a:spcAft>
                <a:spcPts val="0"/>
              </a:spcAft>
            </a:pP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ce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00000"/>
                </a:solidFill>
                <a:latin typeface="Calibri"/>
                <a:cs typeface="Calibri"/>
              </a:rPr>
              <a:t>moment.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0397" y="3161827"/>
            <a:ext cx="7791951" cy="723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Merci</a:t>
            </a: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pour</a:t>
            </a: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votre</a:t>
            </a: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 </a:t>
            </a:r>
            <a:r>
              <a:rPr dirty="0" sz="5400" b="1">
                <a:solidFill>
                  <a:srgbClr val="4472c4"/>
                </a:solidFill>
                <a:latin typeface="Calibri"/>
                <a:cs typeface="Calibri"/>
              </a:rPr>
              <a:t>attention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23406" y="603653"/>
            <a:ext cx="531544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LSPQCD+Calibri-Light,Bold"/>
                <a:cs typeface="LSPQCD+Calibri-Light,Bold"/>
              </a:rPr>
              <a:t>Plan</a:t>
            </a:r>
            <a:r>
              <a:rPr dirty="0" sz="4400" spc="-104">
                <a:solidFill>
                  <a:srgbClr val="000000"/>
                </a:solidFill>
                <a:latin typeface="LSPQCD+Calibri-Light,Bold"/>
                <a:cs typeface="LSPQCD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LSPQCD+Calibri-Light,Bold"/>
                <a:cs typeface="LSPQCD+Calibri-Light,Bold"/>
              </a:rPr>
              <a:t>de</a:t>
            </a:r>
            <a:r>
              <a:rPr dirty="0" sz="4400" spc="-104">
                <a:solidFill>
                  <a:srgbClr val="000000"/>
                </a:solidFill>
                <a:latin typeface="LSPQCD+Calibri-Light,Bold"/>
                <a:cs typeface="LSPQCD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LSPQCD+Calibri-Light,Bold"/>
                <a:cs typeface="LSPQCD+Calibri-Light,Bold"/>
              </a:rPr>
              <a:t>la</a:t>
            </a:r>
            <a:r>
              <a:rPr dirty="0" sz="4400" spc="-105">
                <a:solidFill>
                  <a:srgbClr val="000000"/>
                </a:solidFill>
                <a:latin typeface="LSPQCD+Calibri-Light,Bold"/>
                <a:cs typeface="LSPQCD+Calibri-Light,Bold"/>
              </a:rPr>
              <a:t> </a:t>
            </a:r>
            <a:r>
              <a:rPr dirty="0" sz="4400">
                <a:solidFill>
                  <a:srgbClr val="000000"/>
                </a:solidFill>
                <a:latin typeface="LSPQCD+Calibri-Light,Bold"/>
                <a:cs typeface="LSPQCD+Calibri-Light,Bold"/>
              </a:rPr>
              <a:t>présentation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41429"/>
            <a:ext cx="3322113" cy="442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Contexte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l’étude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052477"/>
            <a:ext cx="4034024" cy="442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Constitution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l’équipe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2563525"/>
            <a:ext cx="3124863" cy="4426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Travail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bureau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3074573"/>
            <a:ext cx="8681469" cy="146728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bureau</a:t>
            </a:r>
          </a:p>
          <a:p>
            <a:pPr marL="0" marR="0">
              <a:lnSpc>
                <a:spcPts val="3183"/>
              </a:lnSpc>
              <a:spcBef>
                <a:spcPts val="838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  <a:p>
            <a:pPr marL="0" marR="0">
              <a:lnSpc>
                <a:spcPts val="3183"/>
              </a:lnSpc>
              <a:spcBef>
                <a:spcPts val="763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 b="1">
                <a:solidFill>
                  <a:srgbClr val="000000"/>
                </a:solidFill>
                <a:latin typeface="Calibri"/>
                <a:cs typeface="Calibri"/>
              </a:rPr>
              <a:t>Perspectives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10881" y="637151"/>
            <a:ext cx="3371144" cy="444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000000"/>
                </a:solidFill>
                <a:latin typeface="LSPQCD+Calibri-Light,Bold"/>
                <a:cs typeface="LSPQCD+Calibri-Light,Bold"/>
              </a:rPr>
              <a:t>Contexte</a:t>
            </a:r>
            <a:r>
              <a:rPr dirty="0" sz="3200" spc="-75">
                <a:solidFill>
                  <a:srgbClr val="000000"/>
                </a:solidFill>
                <a:latin typeface="LSPQCD+Calibri-Light,Bold"/>
                <a:cs typeface="LSPQCD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LSPQCD+Calibri-Light,Bold"/>
                <a:cs typeface="LSPQCD+Calibri-Light,Bold"/>
              </a:rPr>
              <a:t>de</a:t>
            </a:r>
            <a:r>
              <a:rPr dirty="0" sz="3200" spc="-75">
                <a:solidFill>
                  <a:srgbClr val="000000"/>
                </a:solidFill>
                <a:latin typeface="LSPQCD+Calibri-Light,Bold"/>
                <a:cs typeface="LSPQCD+Calibri-Light,Bold"/>
              </a:rPr>
              <a:t> </a:t>
            </a:r>
            <a:r>
              <a:rPr dirty="0" sz="3200">
                <a:solidFill>
                  <a:srgbClr val="000000"/>
                </a:solidFill>
                <a:latin typeface="LSPQCD+Calibri-Light,Bold"/>
                <a:cs typeface="LSPQCD+Calibri-Light,Bold"/>
              </a:rPr>
              <a:t>l’étude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8240" y="1663988"/>
            <a:ext cx="10256532" cy="7027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Dans</a:t>
            </a:r>
            <a:r>
              <a:rPr dirty="0" sz="18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le</a:t>
            </a:r>
            <a:r>
              <a:rPr dirty="0" sz="18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cadre</a:t>
            </a:r>
            <a:r>
              <a:rPr dirty="0" sz="18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18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Projet</a:t>
            </a:r>
            <a:r>
              <a:rPr dirty="0" sz="18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Relance</a:t>
            </a:r>
            <a:r>
              <a:rPr dirty="0" sz="1800" spc="4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Développement</a:t>
            </a:r>
            <a:r>
              <a:rPr dirty="0" sz="18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4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 spc="4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Province</a:t>
            </a:r>
            <a:r>
              <a:rPr dirty="0" sz="18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18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Lac</a:t>
            </a:r>
            <a:r>
              <a:rPr dirty="0" sz="1800" spc="4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Tchad</a:t>
            </a:r>
            <a:r>
              <a:rPr dirty="0" sz="18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(PROLAC)</a:t>
            </a:r>
            <a:r>
              <a:rPr dirty="0" sz="18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dont</a:t>
            </a:r>
          </a:p>
          <a:p>
            <a:pPr marL="0" marR="0">
              <a:lnSpc>
                <a:spcPts val="1993"/>
              </a:lnSpc>
              <a:spcBef>
                <a:spcPts val="1246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l’Objectif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Développement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Projet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(ODP)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est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contribuer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au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relèvement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Province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Lac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Tchad,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689090"/>
            <a:ext cx="10483836" cy="1237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Sous</a:t>
            </a:r>
            <a:r>
              <a:rPr dirty="0" sz="1800" spc="104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la</a:t>
            </a:r>
            <a:r>
              <a:rPr dirty="0" sz="1800" spc="11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Composante</a:t>
            </a:r>
            <a:r>
              <a:rPr dirty="0" sz="1800" spc="108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1</a:t>
            </a:r>
            <a:r>
              <a:rPr dirty="0" sz="1800" spc="107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:</a:t>
            </a:r>
            <a:r>
              <a:rPr dirty="0" sz="18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Plateforme</a:t>
            </a:r>
            <a:r>
              <a:rPr dirty="0" sz="1800" spc="117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Régionale</a:t>
            </a:r>
            <a:r>
              <a:rPr dirty="0" sz="1800" spc="116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de</a:t>
            </a:r>
            <a:r>
              <a:rPr dirty="0" sz="1800" spc="108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Suivi</a:t>
            </a:r>
            <a:r>
              <a:rPr dirty="0" sz="1800" spc="112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et</a:t>
            </a:r>
            <a:r>
              <a:rPr dirty="0" sz="1800" spc="111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de</a:t>
            </a:r>
            <a:r>
              <a:rPr dirty="0" sz="1800" spc="108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Connaissances</a:t>
            </a:r>
            <a:r>
              <a:rPr dirty="0" sz="1800" spc="114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pour</a:t>
            </a:r>
            <a:r>
              <a:rPr dirty="0" sz="1800" spc="107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le</a:t>
            </a:r>
            <a:r>
              <a:rPr dirty="0" sz="1800" spc="111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Lac</a:t>
            </a:r>
            <a:r>
              <a:rPr dirty="0" sz="1800" spc="108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Tchad,</a:t>
            </a:r>
            <a:r>
              <a:rPr dirty="0" sz="1800" spc="-56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et</a:t>
            </a:r>
            <a:r>
              <a:rPr dirty="0" sz="1800" spc="111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Secrétariat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pour</a:t>
            </a:r>
            <a:r>
              <a:rPr dirty="0" sz="1800" spc="172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le</a:t>
            </a:r>
            <a:r>
              <a:rPr dirty="0" sz="1800" spc="176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Développement</a:t>
            </a:r>
            <a:r>
              <a:rPr dirty="0" sz="1800" spc="188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de</a:t>
            </a:r>
            <a:r>
              <a:rPr dirty="0" sz="1800" spc="174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la</a:t>
            </a:r>
            <a:r>
              <a:rPr dirty="0" sz="1800" spc="175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Région</a:t>
            </a:r>
            <a:r>
              <a:rPr dirty="0" sz="1800" spc="179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du</a:t>
            </a:r>
            <a:r>
              <a:rPr dirty="0" sz="1800" spc="173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Lac</a:t>
            </a:r>
            <a:r>
              <a:rPr dirty="0" sz="1800" spc="173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Tchad,</a:t>
            </a:r>
            <a:r>
              <a:rPr dirty="0" sz="1800" spc="10">
                <a:solidFill>
                  <a:srgbClr val="000000"/>
                </a:solidFill>
                <a:latin typeface="VCQTRB+TimesNewRomanPS-ItalicMT"/>
                <a:cs typeface="VCQTRB+TimesNewRomanPS-ItalicMT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L’Université</a:t>
            </a:r>
            <a:r>
              <a:rPr dirty="0" sz="18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N’Djaména</a:t>
            </a:r>
            <a:r>
              <a:rPr dirty="0" sz="18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est</a:t>
            </a:r>
            <a:r>
              <a:rPr dirty="0" sz="18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sélectionnée</a:t>
            </a:r>
            <a:r>
              <a:rPr dirty="0" sz="18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pour</a:t>
            </a:r>
            <a:r>
              <a:rPr dirty="0" sz="18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réaliser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des</a:t>
            </a:r>
            <a:r>
              <a:rPr dirty="0" sz="1800" spc="4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activités</a:t>
            </a:r>
            <a:r>
              <a:rPr dirty="0" sz="18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4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 spc="4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sous-composante:</a:t>
            </a:r>
            <a:r>
              <a:rPr dirty="0" sz="1800" spc="4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1b</a:t>
            </a:r>
            <a:r>
              <a:rPr dirty="0" sz="1800" spc="463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1800" spc="465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Renforcement</a:t>
            </a:r>
            <a:r>
              <a:rPr dirty="0" sz="1800" spc="446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1800" spc="467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Capacités</a:t>
            </a:r>
            <a:r>
              <a:rPr dirty="0" sz="1800" spc="471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Nationales</a:t>
            </a:r>
            <a:r>
              <a:rPr dirty="0" sz="1800" spc="469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pour</a:t>
            </a:r>
            <a:r>
              <a:rPr dirty="0" sz="1800" spc="432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encourager</a:t>
            </a:r>
            <a:r>
              <a:rPr dirty="0" sz="1800" spc="442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</a:t>
            </a:r>
          </a:p>
          <a:p>
            <a:pPr marL="0" marR="0">
              <a:lnSpc>
                <a:spcPts val="1993"/>
              </a:lnSpc>
              <a:spcBef>
                <a:spcPts val="44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Dialogue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Régional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18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4204961"/>
            <a:ext cx="10485045" cy="922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Il</a:t>
            </a:r>
            <a:r>
              <a:rPr dirty="0" sz="18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s’agit</a:t>
            </a:r>
            <a:r>
              <a:rPr dirty="0" sz="18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d’élaborer</a:t>
            </a:r>
            <a:r>
              <a:rPr dirty="0" sz="18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18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cartes</a:t>
            </a:r>
            <a:r>
              <a:rPr dirty="0" sz="18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d’occupation</a:t>
            </a:r>
            <a:r>
              <a:rPr dirty="0" sz="18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18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Sol</a:t>
            </a:r>
            <a:r>
              <a:rPr dirty="0" sz="18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18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d’évaluer</a:t>
            </a:r>
            <a:r>
              <a:rPr dirty="0" sz="18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le</a:t>
            </a:r>
            <a:r>
              <a:rPr dirty="0" sz="18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potentiel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des</a:t>
            </a:r>
            <a:r>
              <a:rPr dirty="0" sz="18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ressources</a:t>
            </a:r>
            <a:r>
              <a:rPr dirty="0" sz="18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naturelles</a:t>
            </a:r>
            <a:r>
              <a:rPr dirty="0" sz="18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(RN)</a:t>
            </a:r>
            <a:r>
              <a:rPr dirty="0" sz="18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pour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une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gestion</a:t>
            </a:r>
            <a:r>
              <a:rPr dirty="0" sz="18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rationnelle</a:t>
            </a:r>
            <a:r>
              <a:rPr dirty="0" sz="18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non</a:t>
            </a:r>
            <a:r>
              <a:rPr dirty="0" sz="18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conflictuelle</a:t>
            </a:r>
            <a:r>
              <a:rPr dirty="0" sz="18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dans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région,</a:t>
            </a:r>
            <a:r>
              <a:rPr dirty="0" sz="18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au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bénéfice</a:t>
            </a:r>
            <a:r>
              <a:rPr dirty="0" sz="18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population</a:t>
            </a:r>
            <a:r>
              <a:rPr dirty="0" sz="18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locale,</a:t>
            </a:r>
            <a:r>
              <a:rPr dirty="0" sz="18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particulièrement</a:t>
            </a:r>
            <a:r>
              <a:rPr dirty="0" sz="18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plus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vulnérables.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5405365"/>
            <a:ext cx="10484801" cy="9221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l’Université</a:t>
            </a:r>
            <a:r>
              <a:rPr dirty="0" sz="18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N’Djaména</a:t>
            </a:r>
            <a:r>
              <a:rPr dirty="0" sz="18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</a:t>
            </a:r>
            <a:r>
              <a:rPr dirty="0" sz="18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signé</a:t>
            </a:r>
            <a:r>
              <a:rPr dirty="0" sz="18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une</a:t>
            </a:r>
            <a:r>
              <a:rPr dirty="0" sz="18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convention</a:t>
            </a:r>
            <a:r>
              <a:rPr dirty="0" sz="18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avec</a:t>
            </a:r>
            <a:r>
              <a:rPr dirty="0" sz="18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Coordination</a:t>
            </a:r>
            <a:r>
              <a:rPr dirty="0" sz="18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Nationale</a:t>
            </a:r>
            <a:r>
              <a:rPr dirty="0" sz="18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18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PROLAC</a:t>
            </a:r>
            <a:r>
              <a:rPr dirty="0" sz="1800" spc="2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1800" spc="2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</a:t>
            </a:r>
            <a:r>
              <a:rPr dirty="0" sz="18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confié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l’activité</a:t>
            </a:r>
            <a:r>
              <a:rPr dirty="0" sz="18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au</a:t>
            </a:r>
            <a:r>
              <a:rPr dirty="0" sz="18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Laboratoire</a:t>
            </a:r>
            <a:r>
              <a:rPr dirty="0" sz="18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Groupe</a:t>
            </a:r>
            <a:r>
              <a:rPr dirty="0" sz="18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d’Etude</a:t>
            </a:r>
            <a:r>
              <a:rPr dirty="0" sz="18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18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d’Observation</a:t>
            </a:r>
            <a:r>
              <a:rPr dirty="0" sz="18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 spc="2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Dynamique</a:t>
            </a:r>
            <a:r>
              <a:rPr dirty="0" sz="18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des</a:t>
            </a:r>
            <a:r>
              <a:rPr dirty="0" sz="18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Ecosystèmes</a:t>
            </a:r>
            <a:r>
              <a:rPr dirty="0" sz="18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Soudaniens</a:t>
            </a:r>
            <a:r>
              <a:rPr dirty="0" sz="1800" spc="2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</a:p>
          <a:p>
            <a:pPr marL="0" marR="0">
              <a:lnSpc>
                <a:spcPts val="1993"/>
              </a:lnSpc>
              <a:spcBef>
                <a:spcPts val="49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Sahéliens.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777787"/>
            <a:ext cx="553819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Constitution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de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l’équipe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1589011"/>
            <a:ext cx="9838480" cy="796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équipe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constituée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enseignants-Chercheurs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assistée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étudiants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est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mise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pied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réaliser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activités.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40" y="2535359"/>
            <a:ext cx="4050885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Travail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de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 </a:t>
            </a:r>
            <a:r>
              <a:rPr dirty="0" sz="4400">
                <a:solidFill>
                  <a:srgbClr val="000000"/>
                </a:solidFill>
                <a:latin typeface="CSBAHN+Calibri-Light"/>
                <a:cs typeface="CSBAHN+Calibri-Light"/>
              </a:rPr>
              <a:t>bureau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3335515"/>
            <a:ext cx="10238075" cy="7960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850" spc="10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Une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réunion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préparatoire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entre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membres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l’équipe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s’est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tenue</a:t>
            </a:r>
          </a:p>
          <a:p>
            <a:pPr marL="228600" marR="0">
              <a:lnSpc>
                <a:spcPts val="26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adopter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méthodologie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travail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comme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suit: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29640" y="4201469"/>
            <a:ext cx="9982049" cy="868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850" spc="2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Collecte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bases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cartographiques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autres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documents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existants;</a:t>
            </a:r>
          </a:p>
          <a:p>
            <a:pPr marL="0" marR="0">
              <a:lnSpc>
                <a:spcPts val="2850"/>
              </a:lnSpc>
              <a:spcBef>
                <a:spcPts val="838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850" spc="2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Téléchargement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satellitaires;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29640" y="5138221"/>
            <a:ext cx="7182055" cy="86842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850" spc="2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Analyse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avant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terrain;</a:t>
            </a:r>
          </a:p>
          <a:p>
            <a:pPr marL="0" marR="0">
              <a:lnSpc>
                <a:spcPts val="2850"/>
              </a:lnSpc>
              <a:spcBef>
                <a:spcPts val="838"/>
              </a:spcBef>
              <a:spcAft>
                <a:spcPts val="0"/>
              </a:spcAft>
            </a:pPr>
            <a:r>
              <a:rPr dirty="0" sz="285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2850" spc="282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collecte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données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sur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000000"/>
                </a:solidFill>
                <a:latin typeface="Calibri"/>
                <a:cs typeface="Calibri"/>
              </a:rPr>
              <a:t>terrain.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29640" y="500986"/>
            <a:ext cx="10485397" cy="1571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bureau</a:t>
            </a:r>
          </a:p>
          <a:p>
            <a:pPr marL="0" marR="0">
              <a:lnSpc>
                <a:spcPts val="2737"/>
              </a:lnSpc>
              <a:spcBef>
                <a:spcPts val="657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450" spc="261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Avec</a:t>
            </a:r>
            <a:r>
              <a:rPr dirty="0" sz="2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</a:t>
            </a:r>
            <a:r>
              <a:rPr dirty="0" sz="2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lien</a:t>
            </a:r>
            <a:r>
              <a:rPr dirty="0" sz="2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pour</a:t>
            </a:r>
            <a:r>
              <a:rPr dirty="0" sz="24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</a:t>
            </a:r>
            <a:r>
              <a:rPr dirty="0" sz="2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téléchargement</a:t>
            </a:r>
            <a:r>
              <a:rPr dirty="0" sz="2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des</a:t>
            </a:r>
            <a:r>
              <a:rPr dirty="0" sz="2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images</a:t>
            </a:r>
            <a:r>
              <a:rPr dirty="0" sz="2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sentinelles</a:t>
            </a:r>
            <a:r>
              <a:rPr dirty="0" sz="240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2</a:t>
            </a:r>
            <a:r>
              <a:rPr dirty="0" sz="2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3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COPERNICUS</a:t>
            </a:r>
          </a:p>
          <a:p>
            <a:pPr marL="2286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OPEN</a:t>
            </a:r>
            <a:r>
              <a:rPr dirty="0" sz="2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ACCESS</a:t>
            </a:r>
            <a:r>
              <a:rPr dirty="0" sz="2400" spc="3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HUB</a:t>
            </a:r>
            <a:r>
              <a:rPr dirty="0" sz="2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obtenu</a:t>
            </a:r>
            <a:r>
              <a:rPr dirty="0" sz="2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auprès</a:t>
            </a:r>
            <a:r>
              <a:rPr dirty="0" sz="2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GMES</a:t>
            </a:r>
            <a:r>
              <a:rPr dirty="0" sz="2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And</a:t>
            </a:r>
            <a:r>
              <a:rPr dirty="0" sz="2400" spc="2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Africa</a:t>
            </a:r>
            <a:r>
              <a:rPr dirty="0" sz="2400" spc="2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(Global</a:t>
            </a:r>
            <a:r>
              <a:rPr dirty="0" sz="2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Monitoring</a:t>
            </a:r>
          </a:p>
          <a:p>
            <a:pPr marL="2286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for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Environment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and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Security)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and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Africa,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nous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avons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téléchargé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images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9640" y="2142766"/>
            <a:ext cx="10485524" cy="137325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3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50">
                <a:solidFill>
                  <a:srgbClr val="000000"/>
                </a:solidFill>
                <a:latin typeface="LVATDO+ArialMT"/>
                <a:cs typeface="LVATDO+ArialMT"/>
              </a:rPr>
              <a:t>•</a:t>
            </a:r>
            <a:r>
              <a:rPr dirty="0" sz="2450" spc="261">
                <a:solidFill>
                  <a:srgbClr val="000000"/>
                </a:solidFill>
                <a:latin typeface="LVATDO+ArialMT"/>
                <a:cs typeface="LVATDO+ArialMT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2400" spc="7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images</a:t>
            </a:r>
            <a:r>
              <a:rPr dirty="0" sz="2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sentinelles</a:t>
            </a:r>
            <a:r>
              <a:rPr dirty="0" sz="2400" spc="7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disposent</a:t>
            </a:r>
            <a:r>
              <a:rPr dirty="0" sz="24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7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treize</a:t>
            </a:r>
            <a:r>
              <a:rPr dirty="0" sz="2400" spc="6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(13)</a:t>
            </a:r>
            <a:r>
              <a:rPr dirty="0" sz="24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bandes</a:t>
            </a:r>
            <a:r>
              <a:rPr dirty="0" sz="2400" spc="7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allant</a:t>
            </a:r>
            <a:r>
              <a:rPr dirty="0" sz="2400" spc="6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2400" spc="7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visible</a:t>
            </a:r>
            <a:r>
              <a:rPr dirty="0" sz="2400" spc="6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aux</a:t>
            </a:r>
          </a:p>
          <a:p>
            <a:pPr marL="2286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infrarouges.</a:t>
            </a:r>
            <a:r>
              <a:rPr dirty="0" sz="2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2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résolutions</a:t>
            </a:r>
            <a:r>
              <a:rPr dirty="0" sz="2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spatiales</a:t>
            </a:r>
            <a:r>
              <a:rPr dirty="0" sz="2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sont</a:t>
            </a:r>
            <a:r>
              <a:rPr dirty="0" sz="2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constituées</a:t>
            </a:r>
            <a:r>
              <a:rPr dirty="0" sz="2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4</a:t>
            </a:r>
            <a:r>
              <a:rPr dirty="0" sz="2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bandes</a:t>
            </a:r>
            <a:r>
              <a:rPr dirty="0" sz="2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10X10m,</a:t>
            </a:r>
            <a:r>
              <a:rPr dirty="0" sz="2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6</a:t>
            </a:r>
          </a:p>
          <a:p>
            <a:pPr marL="228600" marR="0">
              <a:lnSpc>
                <a:spcPts val="2591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bandes</a:t>
            </a:r>
            <a:r>
              <a:rPr dirty="0" sz="2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20X20m</a:t>
            </a:r>
            <a:r>
              <a:rPr dirty="0" sz="2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2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3</a:t>
            </a:r>
            <a:r>
              <a:rPr dirty="0" sz="2400" spc="3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bandes</a:t>
            </a:r>
            <a:r>
              <a:rPr dirty="0" sz="2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3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60X60m.</a:t>
            </a:r>
            <a:r>
              <a:rPr dirty="0" sz="2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2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bandes</a:t>
            </a:r>
            <a:r>
              <a:rPr dirty="0" sz="2400" spc="3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spécialement</a:t>
            </a:r>
            <a:r>
              <a:rPr dirty="0" sz="2400" spc="3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utilisées</a:t>
            </a:r>
          </a:p>
          <a:p>
            <a:pPr marL="2286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sont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celles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10X10m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résolution,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bien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appropriées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pour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genres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travaux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82524" y="3654853"/>
            <a:ext cx="4641043" cy="2452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Exemple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d’une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scène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d’image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à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13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bandes.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11</a:t>
            </a:r>
            <a:r>
              <a:rPr dirty="0" sz="2000" spc="11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scènes</a:t>
            </a:r>
            <a:r>
              <a:rPr dirty="0" sz="2000" spc="1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000" spc="12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dimensions</a:t>
            </a:r>
            <a:r>
              <a:rPr dirty="0" sz="2000" spc="1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variables</a:t>
            </a:r>
            <a:r>
              <a:rPr dirty="0" sz="2000" spc="1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couvrant</a:t>
            </a:r>
            <a:r>
              <a:rPr dirty="0" sz="2000" spc="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toute</a:t>
            </a:r>
            <a:r>
              <a:rPr dirty="0" sz="2000" spc="8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2000" spc="8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zone</a:t>
            </a:r>
            <a:r>
              <a:rPr dirty="0" sz="2000" spc="8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d’étude</a:t>
            </a:r>
            <a:r>
              <a:rPr dirty="0" sz="2000" spc="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ont</a:t>
            </a:r>
            <a:r>
              <a:rPr dirty="0" sz="2000" spc="8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été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téléchargées.</a:t>
            </a:r>
            <a:r>
              <a:rPr dirty="0" sz="2000" spc="1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Nous</a:t>
            </a:r>
            <a:r>
              <a:rPr dirty="0" sz="2000" spc="1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avons</a:t>
            </a:r>
            <a:r>
              <a:rPr dirty="0" sz="2000" spc="1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au</a:t>
            </a:r>
            <a:r>
              <a:rPr dirty="0" sz="2000" spc="1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préalable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affiché</a:t>
            </a:r>
            <a:r>
              <a:rPr dirty="0" sz="2000" spc="7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2000" spc="8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limites</a:t>
            </a:r>
            <a:r>
              <a:rPr dirty="0" sz="2000" spc="8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administratives</a:t>
            </a:r>
            <a:r>
              <a:rPr dirty="0" sz="2000" spc="8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000" spc="8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Province</a:t>
            </a:r>
            <a:r>
              <a:rPr dirty="0" sz="20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2000" spc="3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Lac</a:t>
            </a:r>
            <a:r>
              <a:rPr dirty="0" sz="2000" spc="3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2000" spc="3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des</a:t>
            </a:r>
            <a:r>
              <a:rPr dirty="0" sz="20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deux</a:t>
            </a:r>
            <a:r>
              <a:rPr dirty="0" sz="20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Département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du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Hadjer</a:t>
            </a:r>
            <a:r>
              <a:rPr dirty="0" sz="20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Lamis</a:t>
            </a:r>
            <a:r>
              <a:rPr dirty="0" sz="20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à</a:t>
            </a:r>
            <a:r>
              <a:rPr dirty="0" sz="20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savoir</a:t>
            </a:r>
            <a:r>
              <a:rPr dirty="0" sz="20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Dagana</a:t>
            </a:r>
            <a:r>
              <a:rPr dirty="0" sz="20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20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Haraze</a:t>
            </a:r>
          </a:p>
          <a:p>
            <a:pPr marL="0" marR="0">
              <a:lnSpc>
                <a:spcPts val="2214"/>
              </a:lnSpc>
              <a:spcBef>
                <a:spcPts val="185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Al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Biar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qui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constituent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zone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dédiée.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182524" y="6093253"/>
            <a:ext cx="4452619" cy="319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images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sont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fin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2022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début</a:t>
            </a:r>
            <a:r>
              <a:rPr dirty="0" sz="2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IUBNHA+TimesNewRomanPSMT"/>
                <a:cs typeface="IUBNHA+TimesNewRomanPSMT"/>
              </a:rPr>
              <a:t>2023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12239" y="6574052"/>
            <a:ext cx="4573281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Bande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scène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dimension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variable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24505" y="799482"/>
            <a:ext cx="9638651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bureau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71417" y="1883317"/>
            <a:ext cx="3590445" cy="7086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 spc="2384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2400" spc="2348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2,</a:t>
            </a:r>
            <a:r>
              <a:rPr dirty="0" sz="2400" spc="237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ci-contre</a:t>
            </a:r>
          </a:p>
          <a:p>
            <a:pPr marL="2598046" marR="0">
              <a:lnSpc>
                <a:spcPts val="2400"/>
              </a:lnSpc>
              <a:spcBef>
                <a:spcPts val="48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scènes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71417" y="2249077"/>
            <a:ext cx="2168652" cy="342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présente</a:t>
            </a:r>
            <a:r>
              <a:rPr dirty="0" sz="2400" spc="397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71417" y="2614837"/>
            <a:ext cx="3601651" cy="3267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téléchargées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travail.</a:t>
            </a:r>
          </a:p>
          <a:p>
            <a:pPr marL="0" marR="0">
              <a:lnSpc>
                <a:spcPts val="2657"/>
              </a:lnSpc>
              <a:spcBef>
                <a:spcPts val="21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Images</a:t>
            </a:r>
            <a:r>
              <a:rPr dirty="0" sz="2400" spc="12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brutes</a:t>
            </a:r>
            <a:r>
              <a:rPr dirty="0" sz="2400" spc="1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nécessitant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un</a:t>
            </a:r>
            <a:r>
              <a:rPr dirty="0" sz="2400" spc="17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traitement</a:t>
            </a:r>
            <a:r>
              <a:rPr dirty="0" sz="2400" spc="16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pour</a:t>
            </a:r>
            <a:r>
              <a:rPr dirty="0" sz="2400" spc="17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être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utilisées.</a:t>
            </a:r>
            <a:r>
              <a:rPr dirty="0" sz="2400" spc="24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Ce</a:t>
            </a:r>
            <a:r>
              <a:rPr dirty="0" sz="2400" spc="2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traitement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s’est</a:t>
            </a:r>
            <a:r>
              <a:rPr dirty="0" sz="2400" spc="4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opéré</a:t>
            </a:r>
            <a:r>
              <a:rPr dirty="0" sz="2400" spc="4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sous</a:t>
            </a:r>
            <a:r>
              <a:rPr dirty="0" sz="2400" spc="4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le</a:t>
            </a:r>
            <a:r>
              <a:rPr dirty="0" sz="2400" spc="4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logiciel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QGIS.</a:t>
            </a:r>
            <a:r>
              <a:rPr dirty="0" sz="2400" spc="18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Une</a:t>
            </a:r>
            <a:r>
              <a:rPr dirty="0" sz="2400" spc="18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composition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colorée</a:t>
            </a:r>
            <a:r>
              <a:rPr dirty="0" sz="2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en</a:t>
            </a:r>
            <a:r>
              <a:rPr dirty="0" sz="2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fausse</a:t>
            </a:r>
            <a:r>
              <a:rPr dirty="0" sz="2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couleur</a:t>
            </a:r>
            <a:r>
              <a:rPr dirty="0" sz="2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et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l’autre</a:t>
            </a:r>
            <a:r>
              <a:rPr dirty="0" sz="2400" spc="3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en</a:t>
            </a:r>
            <a:r>
              <a:rPr dirty="0" sz="2400" spc="3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couleur</a:t>
            </a:r>
            <a:r>
              <a:rPr dirty="0" sz="2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naturelle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ont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été</a:t>
            </a:r>
            <a:r>
              <a:rPr dirty="0" sz="2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réalisées.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43939" y="5924262"/>
            <a:ext cx="3861648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30" b="1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Scènes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téléchargés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usage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2252" y="648904"/>
            <a:ext cx="9638651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bureau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4805" y="1758046"/>
            <a:ext cx="3425688" cy="878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figure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3,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ci-contre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présente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composition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fausse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couleur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qui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sera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interprétée.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34805" y="2740213"/>
            <a:ext cx="3411739" cy="8783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Une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réunion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travail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permis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retenir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les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unités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paysage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à</a:t>
            </a:r>
          </a:p>
          <a:p>
            <a:pPr marL="0" marR="0">
              <a:lnSpc>
                <a:spcPts val="1993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identifier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sur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terrain.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Il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s’agit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634805" y="3716721"/>
            <a:ext cx="2740342" cy="176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Surface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d’eau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libre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;</a:t>
            </a:r>
          </a:p>
          <a:p>
            <a:pPr marL="0" marR="0">
              <a:lnSpc>
                <a:spcPts val="2048"/>
              </a:lnSpc>
              <a:spcBef>
                <a:spcPts val="31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Ouadis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;</a:t>
            </a:r>
          </a:p>
          <a:p>
            <a:pPr marL="0" marR="0">
              <a:lnSpc>
                <a:spcPts val="2048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Dunes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;</a:t>
            </a:r>
          </a:p>
          <a:p>
            <a:pPr marL="0" marR="0">
              <a:lnSpc>
                <a:spcPts val="2048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Végétations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aquatiques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;</a:t>
            </a:r>
          </a:p>
          <a:p>
            <a:pPr marL="0" marR="0">
              <a:lnSpc>
                <a:spcPts val="2048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Cultures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;</a:t>
            </a:r>
          </a:p>
          <a:p>
            <a:pPr marL="0" marR="0">
              <a:lnSpc>
                <a:spcPts val="2048"/>
              </a:lnSpc>
              <a:spcBef>
                <a:spcPts val="26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Sols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nus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4805" y="5477856"/>
            <a:ext cx="1922257" cy="5918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Forêts</a:t>
            </a:r>
            <a:r>
              <a:rPr dirty="0" sz="18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lacustres</a:t>
            </a:r>
          </a:p>
          <a:p>
            <a:pPr marL="0" marR="0">
              <a:lnSpc>
                <a:spcPts val="2048"/>
              </a:lnSpc>
              <a:spcBef>
                <a:spcPts val="31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Bâtis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34805" y="6064901"/>
            <a:ext cx="856488" cy="29828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48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IUBNHA+TimesNewRomanPSMT"/>
                <a:cs typeface="IUBNHA+TimesNewRomanPSMT"/>
              </a:rPr>
              <a:t>-</a:t>
            </a:r>
            <a:r>
              <a:rPr dirty="0" sz="1850" spc="16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IUBNHA+TimesNewRomanPSMT"/>
                <a:cs typeface="IUBNHA+TimesNewRomanPSMT"/>
              </a:rPr>
              <a:t>Etc.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18540" y="6146606"/>
            <a:ext cx="364270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3</a:t>
            </a:r>
            <a:r>
              <a:rPr dirty="0" sz="1800" spc="-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Composition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fausse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couleur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2252" y="799482"/>
            <a:ext cx="9638651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bureau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935558" y="2030810"/>
            <a:ext cx="3848521" cy="2204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Un</a:t>
            </a:r>
            <a:r>
              <a:rPr dirty="0" sz="2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mosaïquage</a:t>
            </a:r>
            <a:r>
              <a:rPr dirty="0" sz="2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des</a:t>
            </a:r>
            <a:r>
              <a:rPr dirty="0" sz="2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11</a:t>
            </a:r>
            <a:r>
              <a:rPr dirty="0" sz="2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scènes</a:t>
            </a:r>
          </a:p>
          <a:p>
            <a:pPr marL="0" marR="0">
              <a:lnSpc>
                <a:spcPts val="2657"/>
              </a:lnSpc>
              <a:spcBef>
                <a:spcPts val="17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pour</a:t>
            </a:r>
            <a:r>
              <a:rPr dirty="0" sz="2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en</a:t>
            </a:r>
            <a:r>
              <a:rPr dirty="0" sz="2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faire</a:t>
            </a:r>
            <a:r>
              <a:rPr dirty="0" sz="2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une</a:t>
            </a:r>
            <a:r>
              <a:rPr dirty="0" sz="2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seule</a:t>
            </a:r>
            <a:r>
              <a:rPr dirty="0" sz="2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image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</a:t>
            </a:r>
            <a:r>
              <a:rPr dirty="0" sz="2400" spc="18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été</a:t>
            </a:r>
            <a:r>
              <a:rPr dirty="0" sz="2400" spc="18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réalisé</a:t>
            </a:r>
            <a:r>
              <a:rPr dirty="0" sz="2400" spc="18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(figure</a:t>
            </a:r>
            <a:r>
              <a:rPr dirty="0" sz="2400" spc="18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4).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L’extraction</a:t>
            </a:r>
            <a:r>
              <a:rPr dirty="0" sz="2400" spc="2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de</a:t>
            </a:r>
            <a:r>
              <a:rPr dirty="0" sz="2400" spc="23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la</a:t>
            </a:r>
            <a:r>
              <a:rPr dirty="0" sz="2400" spc="23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zone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concernée</a:t>
            </a:r>
            <a:r>
              <a:rPr dirty="0" sz="2400" spc="8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par</a:t>
            </a:r>
            <a:r>
              <a:rPr dirty="0" sz="2400" spc="8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l’étude</a:t>
            </a:r>
            <a:r>
              <a:rPr dirty="0" sz="2400" spc="8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a</a:t>
            </a:r>
            <a:r>
              <a:rPr dirty="0" sz="2400" spc="8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été</a:t>
            </a:r>
          </a:p>
          <a:p>
            <a:pPr marL="0" marR="0">
              <a:lnSpc>
                <a:spcPts val="2657"/>
              </a:lnSpc>
              <a:spcBef>
                <a:spcPts val="222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IUBNHA+TimesNewRomanPSMT"/>
                <a:cs typeface="IUBNHA+TimesNewRomanPSMT"/>
              </a:rPr>
              <a:t>opérée.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29639" y="5502941"/>
            <a:ext cx="2949014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dirty="0" sz="1800" spc="-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Mosaïque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scènes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29640" y="5956365"/>
            <a:ext cx="10905422" cy="7086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Sur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base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ces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images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mosaïquées,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mission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terrain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eu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lieu.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résultats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sont</a:t>
            </a:r>
          </a:p>
          <a:p>
            <a:pPr marL="0" marR="0">
              <a:lnSpc>
                <a:spcPts val="2400"/>
              </a:lnSpc>
              <a:spcBef>
                <a:spcPts val="479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présentés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à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la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suite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travaux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bureau.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59693" y="220426"/>
            <a:ext cx="9614674" cy="4881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43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Etat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actuel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réalisés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: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les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travaux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de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 </a:t>
            </a:r>
            <a:r>
              <a:rPr dirty="0" sz="3200" b="1">
                <a:solidFill>
                  <a:srgbClr val="000000"/>
                </a:solidFill>
                <a:latin typeface="VSEIWN+TimesNewRomanPS-BoldMT"/>
                <a:cs typeface="VSEIWN+TimesNewRomanPS-BoldMT"/>
              </a:rPr>
              <a:t>terrain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1994" y="6594537"/>
            <a:ext cx="5580967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Figure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5</a:t>
            </a:r>
            <a:r>
              <a:rPr dirty="0" sz="1800" spc="-23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Itinéraire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parcouru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pour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le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relevé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des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points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GPS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2024-04-10T04:36:09-05:00</dcterms:modified>
</cp:coreProperties>
</file>