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  <p:sldMasterId id="2147483680" r:id="rId3"/>
  </p:sldMasterIdLst>
  <p:notesMasterIdLst>
    <p:notesMasterId r:id="rId17"/>
  </p:notesMasterIdLst>
  <p:sldIdLst>
    <p:sldId id="313" r:id="rId4"/>
    <p:sldId id="257" r:id="rId5"/>
    <p:sldId id="305" r:id="rId6"/>
    <p:sldId id="308" r:id="rId7"/>
    <p:sldId id="307" r:id="rId8"/>
    <p:sldId id="311" r:id="rId9"/>
    <p:sldId id="312" r:id="rId10"/>
    <p:sldId id="310" r:id="rId11"/>
    <p:sldId id="275" r:id="rId12"/>
    <p:sldId id="295" r:id="rId13"/>
    <p:sldId id="264" r:id="rId14"/>
    <p:sldId id="309" r:id="rId15"/>
    <p:sldId id="2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DA\Projet\Prolac\Forum\KMP\kmp15.tx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'kmp15'!$B$1:$H$1</c:f>
              <c:strCache>
                <c:ptCount val="7"/>
                <c:pt idx="0">
                  <c:v>Changements climatiques  et environnement (CCE)</c:v>
                </c:pt>
                <c:pt idx="1">
                  <c:v>Biodiversité, Services Ecosystémiques et dynamique paysagère (BSE)</c:v>
                </c:pt>
                <c:pt idx="2">
                  <c:v>Production Végétale (PV) </c:v>
                </c:pt>
                <c:pt idx="3">
                  <c:v>Production animale (PA)</c:v>
                </c:pt>
                <c:pt idx="4">
                  <c:v>Insécurité, Conflit, déplacement des populations (ICD)</c:v>
                </c:pt>
                <c:pt idx="5">
                  <c:v>Gouvernance et Développement  (GD)</c:v>
                </c:pt>
                <c:pt idx="6">
                  <c:v>Socio économie et Marché (SEM)</c:v>
                </c:pt>
              </c:strCache>
            </c:strRef>
          </c:cat>
          <c:val>
            <c:numRef>
              <c:f>'kmp15'!$B$47:$H$47</c:f>
              <c:numCache>
                <c:formatCode>0.0</c:formatCode>
                <c:ptCount val="7"/>
                <c:pt idx="0">
                  <c:v>25.490196078431371</c:v>
                </c:pt>
                <c:pt idx="1">
                  <c:v>17.647058823529413</c:v>
                </c:pt>
                <c:pt idx="2">
                  <c:v>17.647058823529413</c:v>
                </c:pt>
                <c:pt idx="3">
                  <c:v>9.8039215686274517</c:v>
                </c:pt>
                <c:pt idx="4">
                  <c:v>4.9019607843137258</c:v>
                </c:pt>
                <c:pt idx="5">
                  <c:v>8.8235294117647065</c:v>
                </c:pt>
                <c:pt idx="6">
                  <c:v>15.686274509803921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8B-4350-84C2-44DAF48B0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75297824"/>
        <c:axId val="924178176"/>
      </c:barChart>
      <c:catAx>
        <c:axId val="137529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4178176"/>
        <c:crosses val="autoZero"/>
        <c:auto val="1"/>
        <c:lblAlgn val="ctr"/>
        <c:lblOffset val="100"/>
        <c:noMultiLvlLbl val="0"/>
      </c:catAx>
      <c:valAx>
        <c:axId val="924178176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7529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687D6-C4FD-4351-8C81-4ADC515565DD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D218B-97CE-4895-9B59-590EC24802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56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656c9ee32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656c9ee32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90751" y="1074200"/>
            <a:ext cx="10010500" cy="47096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 hasCustomPrompt="1"/>
          </p:nvPr>
        </p:nvSpPr>
        <p:spPr>
          <a:xfrm>
            <a:off x="3061800" y="2655800"/>
            <a:ext cx="60684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TITRE</a:t>
            </a:r>
            <a:endParaRPr dirty="0"/>
          </a:p>
        </p:txBody>
      </p:sp>
      <p:pic>
        <p:nvPicPr>
          <p:cNvPr id="3" name="Picture 2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21D8B69A-CB1C-818D-FF92-201760D03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7461" y="425000"/>
            <a:ext cx="353174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7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090751" y="1074200"/>
            <a:ext cx="10010500" cy="47096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4" name="Google Shape;14;p3"/>
          <p:cNvSpPr txBox="1">
            <a:spLocks noGrp="1"/>
          </p:cNvSpPr>
          <p:nvPr>
            <p:ph type="ctrTitle" hasCustomPrompt="1"/>
          </p:nvPr>
        </p:nvSpPr>
        <p:spPr>
          <a:xfrm>
            <a:off x="2577600" y="2919999"/>
            <a:ext cx="7036800" cy="59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0">
                <a:solidFill>
                  <a:schemeClr val="dk1"/>
                </a:solidFill>
              </a:defRPr>
            </a:lvl9pPr>
          </a:lstStyle>
          <a:p>
            <a:r>
              <a:rPr lang="fr-FR" dirty="0"/>
              <a:t>TITRE</a:t>
            </a:r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 hasCustomPrompt="1"/>
          </p:nvPr>
        </p:nvSpPr>
        <p:spPr>
          <a:xfrm>
            <a:off x="914400" y="3341201"/>
            <a:ext cx="10363200" cy="5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SOUS TITRE</a:t>
            </a: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-167" y="5783800"/>
            <a:ext cx="121920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DEUXIEME FORUM ANNUEL INTERNATIONAL SUR LE DEVELOPPEMENT DE LA REGION DU LAC TCHAD</a:t>
            </a:r>
          </a:p>
        </p:txBody>
      </p:sp>
      <p:pic>
        <p:nvPicPr>
          <p:cNvPr id="3" name="Picture 2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49D71E30-D2CB-7D2C-3679-F010E11EF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1210" y="5986699"/>
            <a:ext cx="17658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8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090751" y="1074200"/>
            <a:ext cx="10010500" cy="47096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9" name="Google Shape;19;p4"/>
          <p:cNvSpPr txBox="1">
            <a:spLocks noGrp="1"/>
          </p:cNvSpPr>
          <p:nvPr>
            <p:ph type="body" idx="1" hasCustomPrompt="1"/>
          </p:nvPr>
        </p:nvSpPr>
        <p:spPr>
          <a:xfrm>
            <a:off x="2716800" y="2882400"/>
            <a:ext cx="67584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 rtl="0">
              <a:spcBef>
                <a:spcPts val="800"/>
              </a:spcBef>
              <a:spcAft>
                <a:spcPts val="0"/>
              </a:spcAft>
              <a:buSzPts val="1800"/>
              <a:buChar char="⊡"/>
              <a:defRPr sz="2400" i="1">
                <a:solidFill>
                  <a:srgbClr val="CCCCCC"/>
                </a:solidFill>
              </a:defRPr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2400" i="1">
                <a:solidFill>
                  <a:srgbClr val="CCCCCC"/>
                </a:solidFill>
              </a:defRPr>
            </a:lvl2pPr>
            <a:lvl3pPr marL="1828754" lvl="2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 i="1">
                <a:solidFill>
                  <a:srgbClr val="CCCCCC"/>
                </a:solidFill>
              </a:defRPr>
            </a:lvl3pPr>
            <a:lvl4pPr marL="2438339" lvl="3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>
                <a:solidFill>
                  <a:srgbClr val="CCCCCC"/>
                </a:solidFill>
              </a:defRPr>
            </a:lvl4pPr>
            <a:lvl5pPr marL="3047924" lvl="4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>
                <a:solidFill>
                  <a:srgbClr val="CCCCCC"/>
                </a:solidFill>
              </a:defRPr>
            </a:lvl5pPr>
            <a:lvl6pPr marL="3657509" lvl="5" indent="-457189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6pPr>
            <a:lvl7pPr marL="4267093" lvl="6" indent="-457189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  <a:defRPr i="1">
                <a:solidFill>
                  <a:srgbClr val="CCCCCC"/>
                </a:solidFill>
              </a:defRPr>
            </a:lvl7pPr>
            <a:lvl8pPr marL="4876678" lvl="7" indent="-457189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○"/>
              <a:defRPr i="1">
                <a:solidFill>
                  <a:srgbClr val="CCCCCC"/>
                </a:solidFill>
              </a:defRPr>
            </a:lvl8pPr>
            <a:lvl9pPr marL="5486263" lvl="8" indent="-457189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20" name="Google Shape;20;p4"/>
          <p:cNvSpPr txBox="1"/>
          <p:nvPr/>
        </p:nvSpPr>
        <p:spPr>
          <a:xfrm>
            <a:off x="5137600" y="391457"/>
            <a:ext cx="19168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-167" y="5783800"/>
            <a:ext cx="121920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fr-FR" dirty="0"/>
              <a:t>DEUXIEME FORUM ANNUEL INTERNATIONAL SUE LE DEVELOPPEMENT DE LA REGION DU LAC TCHAD</a:t>
            </a:r>
          </a:p>
        </p:txBody>
      </p:sp>
      <p:pic>
        <p:nvPicPr>
          <p:cNvPr id="2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15A1A526-A5BB-0BB9-7C93-344CD50FB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1210" y="5986699"/>
            <a:ext cx="17658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7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346601" y="365700"/>
            <a:ext cx="11498833" cy="612660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4" name="Google Shape;24;p5"/>
          <p:cNvSpPr txBox="1">
            <a:spLocks noGrp="1"/>
          </p:cNvSpPr>
          <p:nvPr>
            <p:ph type="title" hasCustomPrompt="1"/>
          </p:nvPr>
        </p:nvSpPr>
        <p:spPr>
          <a:xfrm>
            <a:off x="4322200" y="132140"/>
            <a:ext cx="3547600" cy="48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fr-FR" dirty="0"/>
              <a:t>TITRE</a:t>
            </a:r>
            <a:endParaRPr dirty="0"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 hasCustomPrompt="1"/>
          </p:nvPr>
        </p:nvSpPr>
        <p:spPr>
          <a:xfrm>
            <a:off x="1222200" y="1267800"/>
            <a:ext cx="9747600" cy="4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⊡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fr-FR" dirty="0"/>
              <a:t>DEUXIEME FORUM ANNUEL INTERNATIONAL SUR LE DEVELOPPEMENT DE LA REGION DU LAC TCHAD</a:t>
            </a:r>
          </a:p>
        </p:txBody>
      </p:sp>
    </p:spTree>
    <p:extLst>
      <p:ext uri="{BB962C8B-B14F-4D97-AF65-F5344CB8AC3E}">
        <p14:creationId xmlns:p14="http://schemas.microsoft.com/office/powerpoint/2010/main" val="395696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346601" y="365700"/>
            <a:ext cx="11498833" cy="612660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 hasCustomPrompt="1"/>
          </p:nvPr>
        </p:nvSpPr>
        <p:spPr>
          <a:xfrm>
            <a:off x="4322200" y="132140"/>
            <a:ext cx="3547600" cy="48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fr-FR" dirty="0"/>
              <a:t>TITRE</a:t>
            </a:r>
            <a:endParaRPr dirty="0"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 hasCustomPrompt="1"/>
          </p:nvPr>
        </p:nvSpPr>
        <p:spPr>
          <a:xfrm>
            <a:off x="1121300" y="1274672"/>
            <a:ext cx="48292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 hasCustomPrompt="1"/>
          </p:nvPr>
        </p:nvSpPr>
        <p:spPr>
          <a:xfrm>
            <a:off x="6241404" y="1274672"/>
            <a:ext cx="4829200" cy="3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r>
              <a:rPr lang="fr-FR" dirty="0"/>
              <a:t>DEUXIEME FORUM ANNUEL INTERNATIONAL SUR LE DEVELOPPEMENT DE LA REGION DU LAC TCHAD</a:t>
            </a:r>
          </a:p>
        </p:txBody>
      </p:sp>
    </p:spTree>
    <p:extLst>
      <p:ext uri="{BB962C8B-B14F-4D97-AF65-F5344CB8AC3E}">
        <p14:creationId xmlns:p14="http://schemas.microsoft.com/office/powerpoint/2010/main" val="88579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346601" y="365700"/>
            <a:ext cx="11498833" cy="612660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35" name="Google Shape;35;p7"/>
          <p:cNvSpPr txBox="1">
            <a:spLocks noGrp="1"/>
          </p:cNvSpPr>
          <p:nvPr>
            <p:ph type="title" hasCustomPrompt="1"/>
          </p:nvPr>
        </p:nvSpPr>
        <p:spPr>
          <a:xfrm>
            <a:off x="4322200" y="132140"/>
            <a:ext cx="3547600" cy="48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fr-FR" dirty="0"/>
              <a:t>TITRE</a:t>
            </a:r>
            <a:endParaRPr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 hasCustomPrompt="1"/>
          </p:nvPr>
        </p:nvSpPr>
        <p:spPr>
          <a:xfrm>
            <a:off x="1005200" y="1295400"/>
            <a:ext cx="3254000" cy="4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⊡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 hasCustomPrompt="1"/>
          </p:nvPr>
        </p:nvSpPr>
        <p:spPr>
          <a:xfrm>
            <a:off x="4426128" y="1295400"/>
            <a:ext cx="3254000" cy="4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⊡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 hasCustomPrompt="1"/>
          </p:nvPr>
        </p:nvSpPr>
        <p:spPr>
          <a:xfrm>
            <a:off x="7847056" y="1295400"/>
            <a:ext cx="3254000" cy="4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⊡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r>
              <a:rPr lang="fr-FR" dirty="0"/>
              <a:t>TEXTE</a:t>
            </a:r>
            <a:endParaRPr dirty="0"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r>
              <a:rPr lang="fr-FR" dirty="0"/>
              <a:t>DEUXIEME FORUM ANNUEL INTERNATIONAL SUR LE DEVELOPPEMENT DE LA REGION DU LAC TCHAD</a:t>
            </a:r>
          </a:p>
        </p:txBody>
      </p:sp>
    </p:spTree>
    <p:extLst>
      <p:ext uri="{BB962C8B-B14F-4D97-AF65-F5344CB8AC3E}">
        <p14:creationId xmlns:p14="http://schemas.microsoft.com/office/powerpoint/2010/main" val="1604046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 hasCustomPrompt="1"/>
          </p:nvPr>
        </p:nvSpPr>
        <p:spPr>
          <a:xfrm>
            <a:off x="4322200" y="132140"/>
            <a:ext cx="3547600" cy="48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fr-FR" dirty="0"/>
              <a:t>TITRE</a:t>
            </a:r>
            <a:endParaRPr dirty="0"/>
          </a:p>
        </p:txBody>
      </p:sp>
      <p:sp>
        <p:nvSpPr>
          <p:cNvPr id="42" name="Google Shape;42;p8"/>
          <p:cNvSpPr/>
          <p:nvPr/>
        </p:nvSpPr>
        <p:spPr>
          <a:xfrm>
            <a:off x="346601" y="365700"/>
            <a:ext cx="11498833" cy="612660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r>
              <a:rPr lang="fr-FR" dirty="0"/>
              <a:t>DEUXIEME FORUM ANNUEL INTERNATIONAL SUR LE DEVELOPPEMENT DE LA REGION DU LAC TCHAD</a:t>
            </a:r>
          </a:p>
        </p:txBody>
      </p:sp>
    </p:spTree>
    <p:extLst>
      <p:ext uri="{BB962C8B-B14F-4D97-AF65-F5344CB8AC3E}">
        <p14:creationId xmlns:p14="http://schemas.microsoft.com/office/powerpoint/2010/main" val="2716276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rot="10800000" flipH="1">
            <a:off x="346601" y="365700"/>
            <a:ext cx="11498833" cy="612660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138800" y="6017443"/>
            <a:ext cx="39144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200"/>
              <a:buNone/>
              <a:defRPr sz="16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r>
              <a:rPr lang="fr-FR" dirty="0"/>
              <a:t>DEUXIEME FORUM ANNUEL INTERNATIONAL SUR DEVELOPPEMENT DE LA REGION DU LAC TCHAD</a:t>
            </a:r>
          </a:p>
        </p:txBody>
      </p:sp>
    </p:spTree>
    <p:extLst>
      <p:ext uri="{BB962C8B-B14F-4D97-AF65-F5344CB8AC3E}">
        <p14:creationId xmlns:p14="http://schemas.microsoft.com/office/powerpoint/2010/main" val="2440514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se">
  <p:cSld name="Blank inverse">
    <p:bg>
      <p:bgPr>
        <a:solidFill>
          <a:schemeClr val="dk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744167" y="733901"/>
            <a:ext cx="10704264" cy="5390183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-167" y="6124067"/>
            <a:ext cx="12192000" cy="7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DEUXIEME FORUM ANNUEL INTERNATIONAL SUR LE DEVELOPPEMENT DE LA REGION DU LAC TCHAD</a:t>
            </a:r>
          </a:p>
        </p:txBody>
      </p:sp>
      <p:pic>
        <p:nvPicPr>
          <p:cNvPr id="3" name="Picture 2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D0F9987C-A8CB-AB28-1ED8-ADD711F6AE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8923" y="227675"/>
            <a:ext cx="353174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41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C75DC5-A2C9-29AF-DF0B-B1FB0371C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7FBD33-99EB-461F-0846-0B35758B4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820BB1-A15F-F747-1D4B-7BA6ABD3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4EF6F3-AEFC-202B-7476-42308A72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6CF65-050C-3D6F-593F-1678B68E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173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5A2837-4DAF-887B-3FDA-E7CD3502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CD0EA7-7608-5B14-6031-7512E5E2D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58E7A7-BAFD-B697-7381-86AC6BB3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7AA131-BB23-5D83-884F-1510D66F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36A05-FB88-144C-9D23-0C3BA9B1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000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D73E9-6966-12FA-F76C-2D809D9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E9186B-4FAA-3CC8-843B-E9725B2A1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60E481-95E9-3A58-5A5F-7CAF1F0D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C60366-BB66-96C3-70F3-60F82590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A8507A-4D0C-A418-D03A-C159729E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0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C74F2-A050-6BBB-4C5A-74A80472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8D6F43-BE00-F8E7-25A1-8062A25A6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945772-29A5-56FD-D168-90D31720E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200C14-F137-CF65-97AF-07C25D6C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6362AE-43D1-B2EC-99C3-77562011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E38273-4C9B-1A55-7FAD-CB6F484D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958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129EC-DDA3-2342-31DD-F84BA147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9F5EE9-FC5C-7D83-84AB-96D554947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58D66E-9E0A-CD17-928C-490D11590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724574-B82E-5618-0234-52998D372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A5DD43-382C-8484-4854-D1A3C0CB0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20CC68-6434-0B36-340A-7A07FD7E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3C6819-EFDC-7F62-C1FE-4BF6265A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2EC7C1-2704-5BAA-8519-CBC95030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93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05FB86-24AC-35D3-E69A-18DEC2BB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938106-8BEE-DD99-7F54-A96E59E7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873745-578B-F878-D8F1-591712EA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54BC18-49C5-5B62-668F-E5FA0460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578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F01487-E59D-0BD9-B993-C5D6AED62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300466-12FB-9FAE-54BB-485F8EC8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CB2445-BD03-0B4C-03A0-1796314D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317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7BA6D-E6BF-414E-3A80-CB073F4C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ACB07F-30AE-2CDF-B010-DA54C1752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95C410-5CF5-A513-54BF-BAC0244C5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24FFE3-70A8-2E0D-F7FC-B5F66412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0F0FC7-2488-1532-E7D8-FAA27E3F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002FA6-19A6-8590-A57A-07C21C21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954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BEF8B-F40D-122C-D5A7-6482818C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C2AE3E5-63EA-4260-22C4-BDF94C4B2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253ED3-52BC-DC9A-9A1A-082A004C3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17643F-821B-17C8-1C59-844A6D3D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6DC946-E913-7931-4C1F-B2B04E3E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27D840-E966-719A-A928-97B457A5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434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2ED99-B283-A049-9EFA-EAF738CC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8F8AB8-BAFD-9DF6-A9BF-B705EB943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00C3A8-AC8A-0D34-8A78-C91455D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02756B-EB8C-F671-166A-6CA054D7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3BB996-1BAF-7CC5-BA64-B5A9896A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61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0BCBDF-B10B-F76D-8768-7B06F30FF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95BBA1-1E91-8F78-1D14-34ED08F97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3E8E8B-24AC-5AD3-0F7E-141F15B29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46BD-85E3-425D-A076-6EAC58FA0116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F8AC50-E8CA-8D2A-F636-9A7E993B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C3F200-A849-BA28-57FE-7C311EFF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94648-F636-4631-A90B-A74E91111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45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2200" y="132140"/>
            <a:ext cx="3547600" cy="4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2200" y="1267800"/>
            <a:ext cx="9747600" cy="4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⊡"/>
              <a:defRPr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□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■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67" y="6492300"/>
            <a:ext cx="121920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1067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1404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5754504-C99C-AD47-207C-B9B316DB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C7231B-4F0F-A7F2-B155-1E6ADC4B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7BB71C-F2B2-BAC3-F28C-D8553993A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846BD-85E3-425D-A076-6EAC58FA0116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940C6B-5D9B-7387-3A27-8CB2C5EF2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D42C9-C69B-489D-2E7C-F27C7B8BB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94648-F636-4631-A90B-A74E911118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79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1922321" y="2959741"/>
            <a:ext cx="8164218" cy="81812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THEME PRINCIPAL DU FORUM</a:t>
            </a:r>
            <a:endParaRPr dirty="0"/>
          </a:p>
        </p:txBody>
      </p:sp>
      <p:sp>
        <p:nvSpPr>
          <p:cNvPr id="2" name="Titre 2">
            <a:extLst>
              <a:ext uri="{FF2B5EF4-FFF2-40B4-BE49-F238E27FC236}">
                <a16:creationId xmlns:a16="http://schemas.microsoft.com/office/drawing/2014/main" id="{F0B31DAF-601A-5D2C-78BD-3CDAC8DF7A11}"/>
              </a:ext>
            </a:extLst>
          </p:cNvPr>
          <p:cNvSpPr txBox="1">
            <a:spLocks/>
          </p:cNvSpPr>
          <p:nvPr/>
        </p:nvSpPr>
        <p:spPr>
          <a:xfrm>
            <a:off x="631371" y="1483050"/>
            <a:ext cx="10929257" cy="13704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4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sym typeface="Montserrat"/>
              </a:rPr>
              <a:t>2ème  Forum International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sym typeface="Montserrat"/>
              </a:rPr>
              <a:t>Annuel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sym typeface="Montserrat"/>
              </a:rPr>
              <a:t> sur le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sym typeface="Montserrat"/>
              </a:rPr>
              <a:t>Développement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sym typeface="Montserrat"/>
              </a:rPr>
              <a:t> de la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sym typeface="Montserrat"/>
              </a:rPr>
              <a:t>région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tserrat"/>
                <a:sym typeface="Montserrat"/>
              </a:rPr>
              <a:t> du Lac Tchad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EE90FF-FCE9-12A5-1781-BC985ACB1257}"/>
              </a:ext>
            </a:extLst>
          </p:cNvPr>
          <p:cNvSpPr txBox="1"/>
          <p:nvPr/>
        </p:nvSpPr>
        <p:spPr>
          <a:xfrm>
            <a:off x="1404428" y="3884059"/>
            <a:ext cx="9343292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Intégration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régionale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et gestion des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risques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liés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aux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ressources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naturelles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: solutions pour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une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paix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et un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développement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économique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durables dans la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région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du lac Tchad”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FDF8E6-5F1B-0BF7-A801-76D21250FE95}"/>
              </a:ext>
            </a:extLst>
          </p:cNvPr>
          <p:cNvSpPr txBox="1"/>
          <p:nvPr/>
        </p:nvSpPr>
        <p:spPr>
          <a:xfrm>
            <a:off x="8791024" y="6207233"/>
            <a:ext cx="2769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Niamey, du 23 au 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4B7A09C-2F0F-4F8D-EC1E-6577FD156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62" y="138985"/>
            <a:ext cx="11044474" cy="6580029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B30D224B-56D1-A820-B92D-386549ADF7AB}"/>
              </a:ext>
            </a:extLst>
          </p:cNvPr>
          <p:cNvSpPr/>
          <p:nvPr/>
        </p:nvSpPr>
        <p:spPr>
          <a:xfrm rot="3917014">
            <a:off x="8386985" y="111300"/>
            <a:ext cx="2764991" cy="3424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3EF0E5E-33CB-D64B-1E52-BF086D243528}"/>
              </a:ext>
            </a:extLst>
          </p:cNvPr>
          <p:cNvSpPr txBox="1"/>
          <p:nvPr/>
        </p:nvSpPr>
        <p:spPr>
          <a:xfrm>
            <a:off x="5268112" y="4126909"/>
            <a:ext cx="5761609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Renforcement de la collaboration scientifique  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1150D53-0B77-FBB9-F665-0E310546F6C7}"/>
              </a:ext>
            </a:extLst>
          </p:cNvPr>
          <p:cNvSpPr/>
          <p:nvPr/>
        </p:nvSpPr>
        <p:spPr>
          <a:xfrm rot="623961">
            <a:off x="1539231" y="3272649"/>
            <a:ext cx="2161964" cy="306593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D64DAF3-3EDE-4517-C940-FADF09EA9573}"/>
              </a:ext>
            </a:extLst>
          </p:cNvPr>
          <p:cNvSpPr txBox="1"/>
          <p:nvPr/>
        </p:nvSpPr>
        <p:spPr>
          <a:xfrm>
            <a:off x="3215195" y="-55857"/>
            <a:ext cx="576160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Résultats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740791-1BD1-C129-675F-722FB591FAC9}"/>
              </a:ext>
            </a:extLst>
          </p:cNvPr>
          <p:cNvSpPr txBox="1"/>
          <p:nvPr/>
        </p:nvSpPr>
        <p:spPr>
          <a:xfrm>
            <a:off x="1737075" y="756310"/>
            <a:ext cx="406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Analyse des publications zone du lac Tchad (Diffa) </a:t>
            </a:r>
          </a:p>
        </p:txBody>
      </p:sp>
    </p:spTree>
    <p:extLst>
      <p:ext uri="{BB962C8B-B14F-4D97-AF65-F5344CB8AC3E}">
        <p14:creationId xmlns:p14="http://schemas.microsoft.com/office/powerpoint/2010/main" val="74564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68A547-994C-372D-EBA4-EB56A25D4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5" y="448235"/>
            <a:ext cx="11932748" cy="6165253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3D820E7-A96C-F27A-9B78-F5D31E55CE82}"/>
              </a:ext>
            </a:extLst>
          </p:cNvPr>
          <p:cNvSpPr txBox="1"/>
          <p:nvPr/>
        </p:nvSpPr>
        <p:spPr>
          <a:xfrm>
            <a:off x="3215195" y="-55857"/>
            <a:ext cx="576160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Résultats </a:t>
            </a:r>
          </a:p>
        </p:txBody>
      </p:sp>
    </p:spTree>
    <p:extLst>
      <p:ext uri="{BB962C8B-B14F-4D97-AF65-F5344CB8AC3E}">
        <p14:creationId xmlns:p14="http://schemas.microsoft.com/office/powerpoint/2010/main" val="1790212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8F63625-148F-AA58-469F-880B2B75CDDD}"/>
              </a:ext>
            </a:extLst>
          </p:cNvPr>
          <p:cNvSpPr txBox="1"/>
          <p:nvPr/>
        </p:nvSpPr>
        <p:spPr>
          <a:xfrm>
            <a:off x="3215195" y="-55857"/>
            <a:ext cx="576160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Conclusion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AA2533-E261-143C-73B4-777F9B668681}"/>
              </a:ext>
            </a:extLst>
          </p:cNvPr>
          <p:cNvSpPr txBox="1"/>
          <p:nvPr/>
        </p:nvSpPr>
        <p:spPr>
          <a:xfrm>
            <a:off x="869577" y="842246"/>
            <a:ext cx="387140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Sensibilisation des producteurs sur l’utilisation des prévisions agro-climatiques dans la planification des activités agricoles </a:t>
            </a: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20EA57-75A6-AFFE-6768-7F5C2811FC1D}"/>
              </a:ext>
            </a:extLst>
          </p:cNvPr>
          <p:cNvSpPr txBox="1"/>
          <p:nvPr/>
        </p:nvSpPr>
        <p:spPr>
          <a:xfrm>
            <a:off x="5304409" y="923604"/>
            <a:ext cx="287767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Vulgarisation des variétés les mieux adaptées 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3FA24B-A43A-FCEF-3969-8CB1EE66FF14}"/>
              </a:ext>
            </a:extLst>
          </p:cNvPr>
          <p:cNvSpPr txBox="1"/>
          <p:nvPr/>
        </p:nvSpPr>
        <p:spPr>
          <a:xfrm>
            <a:off x="2420472" y="2029513"/>
            <a:ext cx="225014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des banques céréalières 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FB4992B-F381-9AFE-A086-155A1FD0BDFE}"/>
              </a:ext>
            </a:extLst>
          </p:cNvPr>
          <p:cNvSpPr txBox="1"/>
          <p:nvPr/>
        </p:nvSpPr>
        <p:spPr>
          <a:xfrm>
            <a:off x="8914052" y="950614"/>
            <a:ext cx="2545976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Vulgarisation les techniques intégrées de gestion de la fertilité du sol et des eaux 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3EC5CB-04B7-26B0-1E3D-F1500C8D1611}"/>
              </a:ext>
            </a:extLst>
          </p:cNvPr>
          <p:cNvSpPr txBox="1"/>
          <p:nvPr/>
        </p:nvSpPr>
        <p:spPr>
          <a:xfrm>
            <a:off x="5957048" y="1919464"/>
            <a:ext cx="237564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des banques céréalières 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7404B9-49DD-2EE4-09A7-EFE28255A964}"/>
              </a:ext>
            </a:extLst>
          </p:cNvPr>
          <p:cNvSpPr txBox="1"/>
          <p:nvPr/>
        </p:nvSpPr>
        <p:spPr>
          <a:xfrm>
            <a:off x="5304409" y="2919924"/>
            <a:ext cx="531293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Mettre en place des mutuelles et promouvoir les AGR 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1103F8-A363-88D2-1676-4B3883D50914}"/>
              </a:ext>
            </a:extLst>
          </p:cNvPr>
          <p:cNvSpPr txBox="1"/>
          <p:nvPr/>
        </p:nvSpPr>
        <p:spPr>
          <a:xfrm>
            <a:off x="1077332" y="3587009"/>
            <a:ext cx="524278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 de l’agroforesterie o Promotion de la RNA. 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6F17212-30B9-95C5-41DC-74ED6744F114}"/>
              </a:ext>
            </a:extLst>
          </p:cNvPr>
          <p:cNvSpPr txBox="1"/>
          <p:nvPr/>
        </p:nvSpPr>
        <p:spPr>
          <a:xfrm>
            <a:off x="7700683" y="3643385"/>
            <a:ext cx="360381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nitiation des cultures fourragères 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4E9B0BE-CBB6-41DB-6944-F371C44B935F}"/>
              </a:ext>
            </a:extLst>
          </p:cNvPr>
          <p:cNvSpPr txBox="1"/>
          <p:nvPr/>
        </p:nvSpPr>
        <p:spPr>
          <a:xfrm>
            <a:off x="3792072" y="4168286"/>
            <a:ext cx="398929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 des techniques de fabrication d’aliments bétail 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C4310F0-0D7D-D102-FEA9-2DDDE00FE159}"/>
              </a:ext>
            </a:extLst>
          </p:cNvPr>
          <p:cNvSpPr txBox="1"/>
          <p:nvPr/>
        </p:nvSpPr>
        <p:spPr>
          <a:xfrm>
            <a:off x="869577" y="4992943"/>
            <a:ext cx="292249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Amélioration des techniques de production de lait et de sa transformation 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B414F5C-D85D-9AA3-8AA6-084FA9FFC7D8}"/>
              </a:ext>
            </a:extLst>
          </p:cNvPr>
          <p:cNvSpPr txBox="1"/>
          <p:nvPr/>
        </p:nvSpPr>
        <p:spPr>
          <a:xfrm>
            <a:off x="8444752" y="4541949"/>
            <a:ext cx="272078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Renforcer les capacités des organisations des éleveurs 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F5A3DDA-D035-301D-99CB-6F42CE65C624}"/>
              </a:ext>
            </a:extLst>
          </p:cNvPr>
          <p:cNvSpPr txBox="1"/>
          <p:nvPr/>
        </p:nvSpPr>
        <p:spPr>
          <a:xfrm>
            <a:off x="4029633" y="5454608"/>
            <a:ext cx="713590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 des caravanes de sensibilisation pour la gestion des ressources partagées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CC888E8-C99D-FB98-46BF-4320C892D2B4}"/>
              </a:ext>
            </a:extLst>
          </p:cNvPr>
          <p:cNvSpPr txBox="1"/>
          <p:nvPr/>
        </p:nvSpPr>
        <p:spPr>
          <a:xfrm>
            <a:off x="1006963" y="2897682"/>
            <a:ext cx="366364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Amélioration des activités CES/DRS </a:t>
            </a:r>
          </a:p>
        </p:txBody>
      </p:sp>
    </p:spTree>
    <p:extLst>
      <p:ext uri="{BB962C8B-B14F-4D97-AF65-F5344CB8AC3E}">
        <p14:creationId xmlns:p14="http://schemas.microsoft.com/office/powerpoint/2010/main" val="204412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50"/>
          <p:cNvSpPr txBox="1"/>
          <p:nvPr/>
        </p:nvSpPr>
        <p:spPr>
          <a:xfrm>
            <a:off x="1474633" y="2532587"/>
            <a:ext cx="92424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MERCI POUR VOTRE AIMABLE ATTENTION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THANK YOU FOR YOUR KIND ATTENTION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8" name="Google Shape;1378;p50"/>
          <p:cNvSpPr txBox="1">
            <a:spLocks noGrp="1"/>
          </p:cNvSpPr>
          <p:nvPr>
            <p:ph type="sldNum" idx="12"/>
          </p:nvPr>
        </p:nvSpPr>
        <p:spPr>
          <a:xfrm>
            <a:off x="-167" y="6124067"/>
            <a:ext cx="12192000" cy="7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0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t>DEUXIEME FORUM ANNUEL INTERNATIONAL POUR LE DEVELOPPEMENT DE LA REGION DU LAC TCHAD</a:t>
            </a:r>
            <a:endParaRPr kumimoji="0" sz="10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7">
            <a:extLst>
              <a:ext uri="{FF2B5EF4-FFF2-40B4-BE49-F238E27FC236}">
                <a16:creationId xmlns:a16="http://schemas.microsoft.com/office/drawing/2014/main" id="{5A355933-6277-C022-92E9-C20EF84285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688667" y="6492875"/>
            <a:ext cx="5004188" cy="2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fr-CA" sz="1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fr-CA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Forum Annuel International sur le Développement de la Région du lac Tchad </a:t>
            </a:r>
          </a:p>
        </p:txBody>
      </p:sp>
      <p:pic>
        <p:nvPicPr>
          <p:cNvPr id="5" name="Picture 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39F418DC-743E-FD41-454D-02C458992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828" y="6518473"/>
            <a:ext cx="618055" cy="25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300A0E-268B-BD6F-93FB-7431DD568661}"/>
              </a:ext>
            </a:extLst>
          </p:cNvPr>
          <p:cNvSpPr/>
          <p:nvPr/>
        </p:nvSpPr>
        <p:spPr>
          <a:xfrm>
            <a:off x="2769891" y="5125070"/>
            <a:ext cx="60516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MOUSSA MAMOUDOU Boubacar                          </a:t>
            </a:r>
          </a:p>
          <a:p>
            <a:pPr algn="ctr"/>
            <a:r>
              <a:rPr lang="fr-FR" sz="2400" b="1" dirty="0"/>
              <a:t>PhD Ecologie des plantes et des sols </a:t>
            </a:r>
          </a:p>
          <a:p>
            <a:pPr algn="ctr"/>
            <a:r>
              <a:rPr lang="fr-FR" sz="2400" b="1" dirty="0"/>
              <a:t>Université de Diffa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1D222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86B461-BD86-4BEA-46CA-82647C4FA3FD}"/>
              </a:ext>
            </a:extLst>
          </p:cNvPr>
          <p:cNvSpPr txBox="1"/>
          <p:nvPr/>
        </p:nvSpPr>
        <p:spPr>
          <a:xfrm>
            <a:off x="313108" y="2296167"/>
            <a:ext cx="11565784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Thème de la Présentation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0066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charset="0"/>
              </a:rPr>
              <a:t>Etat des lieux des bases de données existantes à l’université de diffa : étude de cas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D222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A03475C-7371-9EB2-52FE-4E58EF4D1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3"/>
          <a:stretch/>
        </p:blipFill>
        <p:spPr>
          <a:xfrm>
            <a:off x="2379132" y="186020"/>
            <a:ext cx="7394761" cy="208201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1B40A00-8999-B669-F683-9ACA44F58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0" y="5141311"/>
            <a:ext cx="1236163" cy="16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02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66902BB-D208-8A79-8C54-FE290E3D85A5}"/>
              </a:ext>
            </a:extLst>
          </p:cNvPr>
          <p:cNvSpPr/>
          <p:nvPr/>
        </p:nvSpPr>
        <p:spPr>
          <a:xfrm>
            <a:off x="3018147" y="40302"/>
            <a:ext cx="6536841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Contexte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12998ED-DFA5-4C72-CCDF-548F7AD39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5" t="12286" r="4485" b="9281"/>
          <a:stretch/>
        </p:blipFill>
        <p:spPr>
          <a:xfrm>
            <a:off x="546846" y="686633"/>
            <a:ext cx="11098307" cy="5378824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C63FD497-CD50-C8C3-A4C9-66ED52C16734}"/>
              </a:ext>
            </a:extLst>
          </p:cNvPr>
          <p:cNvSpPr txBox="1"/>
          <p:nvPr/>
        </p:nvSpPr>
        <p:spPr>
          <a:xfrm>
            <a:off x="4527041" y="733580"/>
            <a:ext cx="7027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Région de Lac Tchad ; défis ; sécurité des populations. Parmi ces défis : la forte variabilité climatique, l’assèchement de Lac Tchad, la dégradation des ressources naturelles, la fragilité et la croissance démographique rapide. </a:t>
            </a:r>
            <a:endParaRPr lang="fr-FR" b="1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0447DAF-7598-4F30-F3C2-735535F4C52A}"/>
              </a:ext>
            </a:extLst>
          </p:cNvPr>
          <p:cNvSpPr txBox="1"/>
          <p:nvPr/>
        </p:nvSpPr>
        <p:spPr>
          <a:xfrm>
            <a:off x="739113" y="2479785"/>
            <a:ext cx="5695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 changement climatique, augmentation de la fréquence des sécheresses, des inondations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  <a:t> et 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une baisse de la productivité agricole. </a:t>
            </a:r>
            <a:endParaRPr lang="fr-FR" b="1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23D8CAC-6871-070D-1B45-8344EAADD267}"/>
              </a:ext>
            </a:extLst>
          </p:cNvPr>
          <p:cNvSpPr txBox="1"/>
          <p:nvPr/>
        </p:nvSpPr>
        <p:spPr>
          <a:xfrm>
            <a:off x="871750" y="3766794"/>
            <a:ext cx="5563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Parallèlement, insécurité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Boko Haram, conséquence, déplacement massif des populations, région du Lac Tchad.</a:t>
            </a:r>
            <a:endParaRPr lang="fr-FR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4EA9835-3B8B-C3E7-3598-4F03FA590165}"/>
              </a:ext>
            </a:extLst>
          </p:cNvPr>
          <p:cNvSpPr txBox="1"/>
          <p:nvPr/>
        </p:nvSpPr>
        <p:spPr>
          <a:xfrm>
            <a:off x="1504486" y="5104329"/>
            <a:ext cx="637549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</a:rPr>
              <a:t>Ces f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acteurs, liés, rareté des ressources naturelles en raison du rôle vital joué dans tous les aspects de la vie et du développement.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5142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44C3BB7-FE90-CDF0-087B-569A7BD00498}"/>
              </a:ext>
            </a:extLst>
          </p:cNvPr>
          <p:cNvSpPr txBox="1"/>
          <p:nvPr/>
        </p:nvSpPr>
        <p:spPr>
          <a:xfrm>
            <a:off x="1237672" y="2108812"/>
            <a:ext cx="9550400" cy="10209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600"/>
              </a:spcAft>
            </a:pP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universités à travers leurs activités de formation, recherche-développement et le renforcement des capacités des acteurs locaux jouent un rôle majeur dans la recherche des meilleures conditions de vie des populations.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E7D1AE-AC56-B8C7-A6F8-8715D7B07826}"/>
              </a:ext>
            </a:extLst>
          </p:cNvPr>
          <p:cNvSpPr txBox="1"/>
          <p:nvPr/>
        </p:nvSpPr>
        <p:spPr>
          <a:xfrm>
            <a:off x="1237672" y="942540"/>
            <a:ext cx="95504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algn="just"/>
            <a:r>
              <a:rPr lang="fr-F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recherche-développement est un élément majeur de la croissance et du développement par l'innovation et contribue à l’amélioration des capacités productives et la qualité environnementale.</a:t>
            </a: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709B5AB-7B06-C771-1E92-B91EAE127362}"/>
              </a:ext>
            </a:extLst>
          </p:cNvPr>
          <p:cNvSpPr txBox="1"/>
          <p:nvPr/>
        </p:nvSpPr>
        <p:spPr>
          <a:xfrm>
            <a:off x="1237672" y="3429000"/>
            <a:ext cx="9550401" cy="13394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600"/>
              </a:spcAft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effet, l’accès à l’information participe de l’acquisition de compétences essentielles à la bonne réussite des actions à entreprendre. En se sens, la base de données permet d’accéder facilement à l’information, de la traitée et de faire ressortir des outils d’aide à la décision pour les décideurs.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69DD2AF-61C0-7CA4-1CAE-7FA2AA055534}"/>
              </a:ext>
            </a:extLst>
          </p:cNvPr>
          <p:cNvSpPr txBox="1"/>
          <p:nvPr/>
        </p:nvSpPr>
        <p:spPr>
          <a:xfrm>
            <a:off x="2292519" y="4992130"/>
            <a:ext cx="782863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Objectifs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Diagnostiquer les défis socio-économiques et environnementaux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Proposer des solutions aux problèmes identifiés  </a:t>
            </a:r>
          </a:p>
        </p:txBody>
      </p:sp>
    </p:spTree>
    <p:extLst>
      <p:ext uri="{BB962C8B-B14F-4D97-AF65-F5344CB8AC3E}">
        <p14:creationId xmlns:p14="http://schemas.microsoft.com/office/powerpoint/2010/main" val="130053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2822AD2-9ACB-4DF5-8F4D-B1BBB47EE7FB}"/>
              </a:ext>
            </a:extLst>
          </p:cNvPr>
          <p:cNvSpPr txBox="1"/>
          <p:nvPr/>
        </p:nvSpPr>
        <p:spPr>
          <a:xfrm>
            <a:off x="3215195" y="101222"/>
            <a:ext cx="576160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Méthodologie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5C971FB-8A93-BD09-FEA7-01C46665711A}"/>
              </a:ext>
            </a:extLst>
          </p:cNvPr>
          <p:cNvSpPr txBox="1"/>
          <p:nvPr/>
        </p:nvSpPr>
        <p:spPr>
          <a:xfrm>
            <a:off x="1177736" y="1835602"/>
            <a:ext cx="98365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b="1" dirty="0"/>
              <a:t>Etape 1 </a:t>
            </a:r>
            <a:r>
              <a:rPr lang="fr-FR" sz="2400" dirty="0"/>
              <a:t>: Répertorier tous les documents issus des publications, des encadrements, des colloques, forum et atelier réalisés à l’UDA ;</a:t>
            </a:r>
          </a:p>
          <a:p>
            <a:pPr lvl="1"/>
            <a:r>
              <a:rPr lang="fr-FR" sz="2400" b="1" dirty="0"/>
              <a:t>Etape 2 </a:t>
            </a:r>
            <a:r>
              <a:rPr lang="fr-FR" sz="2400" dirty="0"/>
              <a:t>: Trier parmi les publications celles effectuées dans le bassin du lac Tchad ;</a:t>
            </a:r>
          </a:p>
          <a:p>
            <a:pPr lvl="1"/>
            <a:r>
              <a:rPr lang="fr-FR" sz="2400" b="1" dirty="0"/>
              <a:t>Etape 3 </a:t>
            </a:r>
            <a:r>
              <a:rPr lang="fr-FR" sz="2400" dirty="0"/>
              <a:t>: Analyser les relations qui existent entre les problématiques abordées dans la zones ; </a:t>
            </a:r>
          </a:p>
          <a:p>
            <a:pPr lvl="1"/>
            <a:r>
              <a:rPr lang="fr-FR" sz="2400" dirty="0"/>
              <a:t>Etape 4 : Confronter avec les programmes thématiques de recherche du CAMES </a:t>
            </a:r>
          </a:p>
          <a:p>
            <a:pPr lvl="1"/>
            <a:r>
              <a:rPr lang="fr-FR" sz="2400" b="1" dirty="0"/>
              <a:t>Etape 4 </a:t>
            </a:r>
            <a:r>
              <a:rPr lang="fr-FR" sz="2400" dirty="0"/>
              <a:t>: Identifier des solutions et innovations technologiques issues de la gestion des données collectées</a:t>
            </a:r>
          </a:p>
        </p:txBody>
      </p:sp>
    </p:spTree>
    <p:extLst>
      <p:ext uri="{BB962C8B-B14F-4D97-AF65-F5344CB8AC3E}">
        <p14:creationId xmlns:p14="http://schemas.microsoft.com/office/powerpoint/2010/main" val="58191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059A94F-8158-0E4F-37CC-6146159B48D4}"/>
              </a:ext>
            </a:extLst>
          </p:cNvPr>
          <p:cNvSpPr txBox="1"/>
          <p:nvPr/>
        </p:nvSpPr>
        <p:spPr>
          <a:xfrm>
            <a:off x="1080246" y="1494853"/>
            <a:ext cx="8937811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 1 : Domaine de Gouvernance</a:t>
            </a:r>
          </a:p>
          <a:p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 2 : Aspect social</a:t>
            </a:r>
          </a:p>
          <a:p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 3 : Aspects juridique et institutionnel</a:t>
            </a:r>
          </a:p>
          <a:p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 4 : Production végétale</a:t>
            </a:r>
          </a:p>
          <a:p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 5: Production animale</a:t>
            </a:r>
          </a:p>
          <a:p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 6 : Productions avicoles</a:t>
            </a:r>
          </a:p>
          <a:p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 7 : Production halieutique et piscicole</a:t>
            </a:r>
          </a:p>
          <a:p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 8 : Chaînes de valeur</a:t>
            </a:r>
          </a:p>
          <a:p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 9 : Changement climatique et Environnement </a:t>
            </a:r>
          </a:p>
          <a:p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 10 : Conflit, déplacement des populations et dynamique paysagère</a:t>
            </a:r>
          </a:p>
          <a:p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 11: Biodiversité et services éco systémiques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8E998C-92BC-C229-A205-5441846D05D9}"/>
              </a:ext>
            </a:extLst>
          </p:cNvPr>
          <p:cNvSpPr txBox="1"/>
          <p:nvPr/>
        </p:nvSpPr>
        <p:spPr>
          <a:xfrm>
            <a:off x="3215195" y="-55857"/>
            <a:ext cx="576160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Résultats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D87FF5C-A321-B5CF-99EF-A35F11E21041}"/>
              </a:ext>
            </a:extLst>
          </p:cNvPr>
          <p:cNvSpPr txBox="1"/>
          <p:nvPr/>
        </p:nvSpPr>
        <p:spPr>
          <a:xfrm>
            <a:off x="2862876" y="781053"/>
            <a:ext cx="6113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Axes de recherche identifiés </a:t>
            </a:r>
          </a:p>
        </p:txBody>
      </p:sp>
    </p:spTree>
    <p:extLst>
      <p:ext uri="{BB962C8B-B14F-4D97-AF65-F5344CB8AC3E}">
        <p14:creationId xmlns:p14="http://schemas.microsoft.com/office/powerpoint/2010/main" val="347670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190295B-76CF-8CA5-609E-FB2C4EC36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86093"/>
              </p:ext>
            </p:extLst>
          </p:nvPr>
        </p:nvGraphicFramePr>
        <p:xfrm>
          <a:off x="1376082" y="1066644"/>
          <a:ext cx="9260542" cy="4828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9683">
                  <a:extLst>
                    <a:ext uri="{9D8B030D-6E8A-4147-A177-3AD203B41FA5}">
                      <a16:colId xmlns:a16="http://schemas.microsoft.com/office/drawing/2014/main" val="1841581956"/>
                    </a:ext>
                  </a:extLst>
                </a:gridCol>
                <a:gridCol w="5750859">
                  <a:extLst>
                    <a:ext uri="{9D8B030D-6E8A-4147-A177-3AD203B41FA5}">
                      <a16:colId xmlns:a16="http://schemas.microsoft.com/office/drawing/2014/main" val="2334889328"/>
                    </a:ext>
                  </a:extLst>
                </a:gridCol>
              </a:tblGrid>
              <a:tr h="1445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effectLst/>
                        </a:rPr>
                        <a:t>Axes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Facteurs de fragilité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61643"/>
                  </a:ext>
                </a:extLst>
              </a:tr>
              <a:tr h="15053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Axe 1 Domaine de Gouvernance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Législation en matière de ressources naturelles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2745728245"/>
                  </a:ext>
                </a:extLst>
              </a:tr>
              <a:tr h="1445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Gestion de la question foncière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3660794502"/>
                  </a:ext>
                </a:extLst>
              </a:tr>
              <a:tr h="1445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Gestion de la question sécuritaire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796430669"/>
                  </a:ext>
                </a:extLst>
              </a:tr>
              <a:tr h="144517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Axe 2  Aspect social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Contrôle du religieux par l'Etat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2241635820"/>
                  </a:ext>
                </a:extLst>
              </a:tr>
              <a:tr h="3311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Sous emplois des jeunes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3873967955"/>
                  </a:ext>
                </a:extLst>
              </a:tr>
              <a:tr h="1445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Accès à l'éducation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1680406069"/>
                  </a:ext>
                </a:extLst>
              </a:tr>
              <a:tr h="228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Disparités régionales (intervention de l'État, investissement de l'Etat)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3839021568"/>
                  </a:ext>
                </a:extLst>
              </a:tr>
              <a:tr h="228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Gouvernance (gestion de ressources publiques)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2349348281"/>
                  </a:ext>
                </a:extLst>
              </a:tr>
              <a:tr h="1625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Non respect des textes en vigueur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2418721837"/>
                  </a:ext>
                </a:extLst>
              </a:tr>
              <a:tr h="1505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Déliquescence de l’unité familiale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2430680908"/>
                  </a:ext>
                </a:extLst>
              </a:tr>
              <a:tr h="1505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La question des déplacés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833625131"/>
                  </a:ext>
                </a:extLst>
              </a:tr>
              <a:tr h="23484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Replis identitaires (profession, ethnie, religion, région, etc.)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1003027363"/>
                  </a:ext>
                </a:extLst>
              </a:tr>
              <a:tr h="1505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Pauvreté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3709937212"/>
                  </a:ext>
                </a:extLst>
              </a:tr>
              <a:tr h="1445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Faible engagement citoyen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270690420"/>
                  </a:ext>
                </a:extLst>
              </a:tr>
              <a:tr h="1445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Inversion des valeurs sociales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715336634"/>
                  </a:ext>
                </a:extLst>
              </a:tr>
              <a:tr h="14451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Axe 3 Aspects juridique et institutionnel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L'équité dans l'accès à la justice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2836708870"/>
                  </a:ext>
                </a:extLst>
              </a:tr>
              <a:tr h="1445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La corruption des juges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1631681447"/>
                  </a:ext>
                </a:extLst>
              </a:tr>
              <a:tr h="22881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L'indépendance de la justice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22" marR="6022" marT="6022" marB="0" anchor="ctr"/>
                </a:tc>
                <a:extLst>
                  <a:ext uri="{0D108BD9-81ED-4DB2-BD59-A6C34878D82A}">
                    <a16:rowId xmlns:a16="http://schemas.microsoft.com/office/drawing/2014/main" val="856624855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0BDEE9D-2421-9A85-541E-971148888DFC}"/>
              </a:ext>
            </a:extLst>
          </p:cNvPr>
          <p:cNvSpPr txBox="1"/>
          <p:nvPr/>
        </p:nvSpPr>
        <p:spPr>
          <a:xfrm>
            <a:off x="3215195" y="-55857"/>
            <a:ext cx="576160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Résultats </a:t>
            </a:r>
          </a:p>
        </p:txBody>
      </p:sp>
    </p:spTree>
    <p:extLst>
      <p:ext uri="{BB962C8B-B14F-4D97-AF65-F5344CB8AC3E}">
        <p14:creationId xmlns:p14="http://schemas.microsoft.com/office/powerpoint/2010/main" val="393242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3EC6546-AD8D-C95C-E345-8FFEBAE8D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842911"/>
              </p:ext>
            </p:extLst>
          </p:nvPr>
        </p:nvGraphicFramePr>
        <p:xfrm>
          <a:off x="1147482" y="1326777"/>
          <a:ext cx="9619130" cy="4486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6165">
                  <a:extLst>
                    <a:ext uri="{9D8B030D-6E8A-4147-A177-3AD203B41FA5}">
                      <a16:colId xmlns:a16="http://schemas.microsoft.com/office/drawing/2014/main" val="1504622463"/>
                    </a:ext>
                  </a:extLst>
                </a:gridCol>
                <a:gridCol w="5342965">
                  <a:extLst>
                    <a:ext uri="{9D8B030D-6E8A-4147-A177-3AD203B41FA5}">
                      <a16:colId xmlns:a16="http://schemas.microsoft.com/office/drawing/2014/main" val="1631913570"/>
                    </a:ext>
                  </a:extLst>
                </a:gridCol>
              </a:tblGrid>
              <a:tr h="4912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effectLst/>
                        </a:rPr>
                        <a:t>Axes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u="none" strike="noStrike" dirty="0">
                          <a:effectLst/>
                        </a:rPr>
                        <a:t>Facteurs de fragilité</a:t>
                      </a:r>
                      <a:endParaRPr lang="fr-FR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20770"/>
                  </a:ext>
                </a:extLst>
              </a:tr>
              <a:tr h="659364">
                <a:tc rowSpan="5"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Axe 9. Changement climatique et Environnement 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• Aléas climatiques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3050713"/>
                  </a:ext>
                </a:extLst>
              </a:tr>
              <a:tr h="3476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>
                          <a:effectLst/>
                        </a:rPr>
                        <a:t>• Dégradation des sols et des écosystèmes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18906761"/>
                  </a:ext>
                </a:extLst>
              </a:tr>
              <a:tr h="4555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>
                          <a:effectLst/>
                        </a:rPr>
                        <a:t>• Désertification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56708610"/>
                  </a:ext>
                </a:extLst>
              </a:tr>
              <a:tr h="4555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• Assèchement du Lac Tchad,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73922986"/>
                  </a:ext>
                </a:extLst>
              </a:tr>
              <a:tr h="3476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•  Ensablement de la </a:t>
                      </a:r>
                      <a:r>
                        <a:rPr lang="fr-FR" sz="2000" u="none" strike="noStrike" dirty="0" err="1">
                          <a:effectLst/>
                        </a:rPr>
                        <a:t>Komadougou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8675500"/>
                  </a:ext>
                </a:extLst>
              </a:tr>
              <a:tr h="61039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Axe 11. Biodiversité et services éco systémiques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• Surexploitation des ressources biologiques,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40522897"/>
                  </a:ext>
                </a:extLst>
              </a:tr>
              <a:tr h="3476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• Prolifération des espèces envahissantes,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86680666"/>
                  </a:ext>
                </a:extLst>
              </a:tr>
              <a:tr h="46754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u="none" strike="noStrike" dirty="0">
                          <a:effectLst/>
                        </a:rPr>
                        <a:t>• Disparition des espèces emblématiques,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4985066"/>
                  </a:ext>
                </a:extLst>
              </a:tr>
              <a:tr h="2997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u="none" strike="noStrike" dirty="0">
                          <a:effectLst/>
                        </a:rPr>
                        <a:t>• Érosion de la biodiversité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8493597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6527D7DC-6D33-18C9-A4E7-F6EF80B5BCF1}"/>
              </a:ext>
            </a:extLst>
          </p:cNvPr>
          <p:cNvSpPr txBox="1"/>
          <p:nvPr/>
        </p:nvSpPr>
        <p:spPr>
          <a:xfrm>
            <a:off x="3215195" y="-55857"/>
            <a:ext cx="576160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Résultats </a:t>
            </a:r>
          </a:p>
        </p:txBody>
      </p:sp>
    </p:spTree>
    <p:extLst>
      <p:ext uri="{BB962C8B-B14F-4D97-AF65-F5344CB8AC3E}">
        <p14:creationId xmlns:p14="http://schemas.microsoft.com/office/powerpoint/2010/main" val="133968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A3EDBB9A-229C-DFC3-9184-9C43A4607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145590"/>
              </p:ext>
            </p:extLst>
          </p:nvPr>
        </p:nvGraphicFramePr>
        <p:xfrm>
          <a:off x="900332" y="1223665"/>
          <a:ext cx="10255348" cy="487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BA44C08-4260-C3C3-9E5F-70C8F0167461}"/>
              </a:ext>
            </a:extLst>
          </p:cNvPr>
          <p:cNvSpPr txBox="1"/>
          <p:nvPr/>
        </p:nvSpPr>
        <p:spPr>
          <a:xfrm>
            <a:off x="1999129" y="762000"/>
            <a:ext cx="811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/>
              <a:t>Répartition par axe ou domaine de recherche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F8E47D4-2639-815E-7157-D3849777E37D}"/>
              </a:ext>
            </a:extLst>
          </p:cNvPr>
          <p:cNvSpPr txBox="1"/>
          <p:nvPr/>
        </p:nvSpPr>
        <p:spPr>
          <a:xfrm>
            <a:off x="3215195" y="-55857"/>
            <a:ext cx="576160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Résultats </a:t>
            </a:r>
          </a:p>
        </p:txBody>
      </p:sp>
    </p:spTree>
    <p:extLst>
      <p:ext uri="{BB962C8B-B14F-4D97-AF65-F5344CB8AC3E}">
        <p14:creationId xmlns:p14="http://schemas.microsoft.com/office/powerpoint/2010/main" val="190575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Perdita template">
  <a:themeElements>
    <a:clrScheme name="Custom 347">
      <a:dk1>
        <a:srgbClr val="434343"/>
      </a:dk1>
      <a:lt1>
        <a:srgbClr val="FFFFFF"/>
      </a:lt1>
      <a:dk2>
        <a:srgbClr val="999999"/>
      </a:dk2>
      <a:lt2>
        <a:srgbClr val="EFEFEF"/>
      </a:lt2>
      <a:accent1>
        <a:srgbClr val="FF9E00"/>
      </a:accent1>
      <a:accent2>
        <a:srgbClr val="FF6F00"/>
      </a:accent2>
      <a:accent3>
        <a:srgbClr val="8A827D"/>
      </a:accent3>
      <a:accent4>
        <a:srgbClr val="443F3D"/>
      </a:accent4>
      <a:accent5>
        <a:srgbClr val="A0BEDA"/>
      </a:accent5>
      <a:accent6>
        <a:srgbClr val="5E86AC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829</Words>
  <Application>Microsoft Office PowerPoint</Application>
  <PresentationFormat>Grand écran</PresentationFormat>
  <Paragraphs>104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Droid Serif</vt:lpstr>
      <vt:lpstr>Garamond</vt:lpstr>
      <vt:lpstr>Montserrat</vt:lpstr>
      <vt:lpstr>Wingdings</vt:lpstr>
      <vt:lpstr>Organique</vt:lpstr>
      <vt:lpstr>Perdita template</vt:lpstr>
      <vt:lpstr>Thème Office</vt:lpstr>
      <vt:lpstr>THEME PRINCIPAL DU FORUM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HP-PC</dc:creator>
  <cp:lastModifiedBy>Abderamane  Hamit</cp:lastModifiedBy>
  <cp:revision>81</cp:revision>
  <dcterms:created xsi:type="dcterms:W3CDTF">2018-12-08T05:19:47Z</dcterms:created>
  <dcterms:modified xsi:type="dcterms:W3CDTF">2023-05-24T20:55:51Z</dcterms:modified>
</cp:coreProperties>
</file>