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</p:sldMasterIdLst>
  <p:notesMasterIdLst>
    <p:notesMasterId r:id="rId20"/>
  </p:notesMasterIdLst>
  <p:sldIdLst>
    <p:sldId id="633" r:id="rId4"/>
    <p:sldId id="257" r:id="rId5"/>
    <p:sldId id="258" r:id="rId6"/>
    <p:sldId id="630" r:id="rId7"/>
    <p:sldId id="260" r:id="rId8"/>
    <p:sldId id="631" r:id="rId9"/>
    <p:sldId id="625" r:id="rId10"/>
    <p:sldId id="626" r:id="rId11"/>
    <p:sldId id="627" r:id="rId12"/>
    <p:sldId id="623" r:id="rId13"/>
    <p:sldId id="628" r:id="rId14"/>
    <p:sldId id="629" r:id="rId15"/>
    <p:sldId id="271" r:id="rId16"/>
    <p:sldId id="632" r:id="rId17"/>
    <p:sldId id="262" r:id="rId18"/>
    <p:sldId id="29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ar Abubakar" userId="601d2371-b174-4c34-bd96-225e8a1a1c42" providerId="ADAL" clId="{EEBF9552-CF0E-4328-9FE0-EAF03C294643}"/>
    <pc:docChg chg="undo custSel modSld">
      <pc:chgData name="Umar Abubakar" userId="601d2371-b174-4c34-bd96-225e8a1a1c42" providerId="ADAL" clId="{EEBF9552-CF0E-4328-9FE0-EAF03C294643}" dt="2023-06-14T19:26:18.475" v="1" actId="21"/>
      <pc:docMkLst>
        <pc:docMk/>
      </pc:docMkLst>
      <pc:sldChg chg="modSp mod">
        <pc:chgData name="Umar Abubakar" userId="601d2371-b174-4c34-bd96-225e8a1a1c42" providerId="ADAL" clId="{EEBF9552-CF0E-4328-9FE0-EAF03C294643}" dt="2023-06-14T19:26:18.475" v="1" actId="21"/>
        <pc:sldMkLst>
          <pc:docMk/>
          <pc:sldMk cId="3828020377" sldId="257"/>
        </pc:sldMkLst>
        <pc:spChg chg="mod">
          <ac:chgData name="Umar Abubakar" userId="601d2371-b174-4c34-bd96-225e8a1a1c42" providerId="ADAL" clId="{EEBF9552-CF0E-4328-9FE0-EAF03C294643}" dt="2023-06-14T19:26:18.475" v="1" actId="21"/>
          <ac:spMkLst>
            <pc:docMk/>
            <pc:sldMk cId="3828020377" sldId="257"/>
            <ac:spMk id="3" creationId="{4486B461-BD86-4BEA-46CA-82647C4FA3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958F-5DC9-4595-A3E2-9C0FB5A99E9E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EBF6-66D3-42E1-BC90-F8738050A2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656c9ee3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656c9ee3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75DC5-A2C9-29AF-DF0B-B1FB0371C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7FBD33-99EB-461F-0846-0B35758B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20BB1-A15F-F747-1D4B-7BA6ABD3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4EF6F3-AEFC-202B-7476-42308A72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6CF65-050C-3D6F-593F-1678B68E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ED99-B283-A049-9EFA-EAF738CC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F8AB8-BAFD-9DF6-A9BF-B705EB943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0C3A8-AC8A-0D34-8A78-C91455D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2756B-EB8C-F671-166A-6CA054D7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BB996-1BAF-7CC5-BA64-B5A9896A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0BCBDF-B10B-F76D-8768-7B06F30FF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95BBA1-1E91-8F78-1D14-34ED08F97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3E8E8B-24AC-5AD3-0F7E-141F15B2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F8AC50-E8CA-8D2A-F636-9A7E993B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3F200-A849-BA28-57FE-7C311EFF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5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3061800" y="2655800"/>
            <a:ext cx="6068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TITRE</a:t>
            </a:r>
            <a:endParaRPr dirty="0"/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21D8B69A-CB1C-818D-FF92-201760D03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7461" y="425000"/>
            <a:ext cx="35317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 hasCustomPrompt="1"/>
          </p:nvPr>
        </p:nvSpPr>
        <p:spPr>
          <a:xfrm>
            <a:off x="2577600" y="2919999"/>
            <a:ext cx="7036800" cy="59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 hasCustomPrompt="1"/>
          </p:nvPr>
        </p:nvSpPr>
        <p:spPr>
          <a:xfrm>
            <a:off x="914400" y="3341201"/>
            <a:ext cx="103632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SOUS TITRE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67" y="5783800"/>
            <a:ext cx="12192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49D71E30-D2CB-7D2C-3679-F010E11EF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1210" y="5986699"/>
            <a:ext cx="1765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4"/>
          <p:cNvSpPr txBox="1">
            <a:spLocks noGrp="1"/>
          </p:cNvSpPr>
          <p:nvPr>
            <p:ph type="body" idx="1" hasCustomPrompt="1"/>
          </p:nvPr>
        </p:nvSpPr>
        <p:spPr>
          <a:xfrm>
            <a:off x="2716800" y="2882400"/>
            <a:ext cx="6758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 i="1">
                <a:solidFill>
                  <a:srgbClr val="CCCCCC"/>
                </a:solidFill>
              </a:defRPr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 i="1">
                <a:solidFill>
                  <a:srgbClr val="CCCCCC"/>
                </a:solidFill>
              </a:defRPr>
            </a:lvl2pPr>
            <a:lvl3pPr marL="1828754" lvl="2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 i="1">
                <a:solidFill>
                  <a:srgbClr val="CCCCCC"/>
                </a:solidFill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20" name="Google Shape;20;p4"/>
          <p:cNvSpPr txBox="1"/>
          <p:nvPr/>
        </p:nvSpPr>
        <p:spPr>
          <a:xfrm>
            <a:off x="5137600" y="391457"/>
            <a:ext cx="1916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-167" y="5783800"/>
            <a:ext cx="12192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fr-FR" dirty="0"/>
              <a:t>DEUXIEME FORUM ANNUEL INTERNATIONAL SUE LE DEVELOPPEMENT DE LA REGION DU LAC TCHAD</a:t>
            </a:r>
          </a:p>
        </p:txBody>
      </p:sp>
      <p:pic>
        <p:nvPicPr>
          <p:cNvPr id="2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15A1A526-A5BB-0BB9-7C93-344CD50F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1210" y="5986699"/>
            <a:ext cx="1765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 hasCustomPrompt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⊡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205588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 hasCustomPrompt="1"/>
          </p:nvPr>
        </p:nvSpPr>
        <p:spPr>
          <a:xfrm>
            <a:off x="1121300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 hasCustomPrompt="1"/>
          </p:nvPr>
        </p:nvSpPr>
        <p:spPr>
          <a:xfrm>
            <a:off x="6241404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73708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 hasCustomPrompt="1"/>
          </p:nvPr>
        </p:nvSpPr>
        <p:spPr>
          <a:xfrm>
            <a:off x="1005200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 hasCustomPrompt="1"/>
          </p:nvPr>
        </p:nvSpPr>
        <p:spPr>
          <a:xfrm>
            <a:off x="4426128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 hasCustomPrompt="1"/>
          </p:nvPr>
        </p:nvSpPr>
        <p:spPr>
          <a:xfrm>
            <a:off x="7847056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160586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42" name="Google Shape;42;p8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1457167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10800000" flipH="1"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138800" y="6017443"/>
            <a:ext cx="39144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None/>
              <a:defRPr sz="16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148970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A2837-4DAF-887B-3FDA-E7CD3502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CD0EA7-7608-5B14-6031-7512E5E2D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8E7A7-BAFD-B697-7381-86AC6BB3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AA131-BB23-5D83-884F-1510D66F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36A05-FB88-144C-9D23-0C3BA9B1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421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744167" y="733901"/>
            <a:ext cx="10704264" cy="5390183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67" y="6124067"/>
            <a:ext cx="12192000" cy="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D0F9987C-A8CB-AB28-1ED8-ADD711F6A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8923" y="227675"/>
            <a:ext cx="35317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9210-96C7-F9E8-B632-5EB2C2E53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B1310-5E3F-9678-924C-FEA008856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521F8-6400-061C-C896-3B19956B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65A1-A061-C986-D013-FCA840EB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FC95-6A57-ABA4-F1CC-DB0875E1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3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A6FA-8B3C-C7FF-A216-6495C9BD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4E61-B88C-4748-4290-40E83F55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E36B-F43A-9B18-20C8-4E72626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B506A-3A6C-D508-FF2B-78A9C071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9EFA-ECFE-1928-B892-502EAFB8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75BF-BFAC-51EA-6A5F-E49AFBA9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085A2-1D1C-623E-3D7C-C6582BD0F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994-FF30-E8D1-0254-35D9D3CF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9C2C-B31A-D118-E630-4D712259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152E-A81B-8671-68C6-BE1CEF68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9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5AF0-2A77-F39D-F8DA-A8BB520F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4725-5B1B-3459-0C86-CB2619183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2B7E-E384-AF9E-AC88-036646E39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57C68-E316-4EDD-292E-627585DC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269A7-480B-7B8A-7CE5-1372A129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BDCE5-4D57-3230-A2B7-81DBBBF8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2CC0-DD06-2CA0-9377-D61E6A6D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B2700-5A5F-A882-A84E-8EAC9A2AD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55F21-83EF-8C71-FCAD-21C2B37B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11A29-32D9-CA83-ACC3-921B2C3ED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DF2D4-F5CF-E795-CD1C-905C2D9B6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310B9-BDD7-D7DD-69FF-C9545BA6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8EA3-C8A7-0CDC-0843-D5181553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23F71-877B-5253-4C0C-0DCF9591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88AF-A80A-6471-B6A7-749D560D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B3EA-F122-A075-F3B1-F1D2F0BC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6489-86FF-9850-A407-401958A2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8D1BA-436C-0F27-31CF-3C163030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C5A3E-672A-A39E-41B8-38D6D950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37C5A-EAE2-225C-0A37-9642F1CC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ED1E6-CD76-95AA-568A-D6E27849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E95F-2E69-0E40-4304-76668D87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4699-810F-A8DA-6FAC-F33A9C9E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B4A75-BCD2-EFB9-AEDA-BC6FBBD6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67A07-5CC2-623A-4BBF-4D579114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255DE-D68B-B876-E7B2-FAD83B60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F6AFD-5B3F-6983-B69B-11A0672C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3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5E5B-1F8F-88BD-D8A9-6DE9AA6E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93166-34F7-E477-31DB-A3C149373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1D70D-2DF3-0F22-0805-18136AE6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D9189-EB6C-FC4F-CCD4-7F59A693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C7C73-BDA0-B704-7199-C45D38A1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CD689-160A-D836-9ECB-A4554DAB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D73E9-6966-12FA-F76C-2D809D9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E9186B-4FAA-3CC8-843B-E9725B2A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0E481-95E9-3A58-5A5F-7CAF1F0D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60366-BB66-96C3-70F3-60F82590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8507A-4D0C-A418-D03A-C159729E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31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F45F-3E7C-5780-9E55-D2F77DED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97749-49F9-03FA-D033-1BD913789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627E-974B-1FCE-2A2A-6B00B547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47C0-B1DD-2133-3D45-FD786535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A59AF-AE3A-3212-D571-C1C1F277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74E19-151E-8D05-B460-CB80A4990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630-32A8-FC2A-4B4C-849BC61AC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3A2D-996D-3479-5A2A-B21B5FCE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DA3C-03AF-66C3-1668-E917C40F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DABF-532B-B002-8D75-49073510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C74F2-A050-6BBB-4C5A-74A80472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D6F43-BE00-F8E7-25A1-8062A25A6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945772-29A5-56FD-D168-90D31720E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200C14-F137-CF65-97AF-07C25D6C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362AE-43D1-B2EC-99C3-77562011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E38273-4C9B-1A55-7FAD-CB6F484D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0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129EC-DDA3-2342-31DD-F84BA147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F5EE9-FC5C-7D83-84AB-96D554947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58D66E-9E0A-CD17-928C-490D11590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724574-B82E-5618-0234-52998D372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A5DD43-382C-8484-4854-D1A3C0CB0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20CC68-6434-0B36-340A-7A07FD7E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3C6819-EFDC-7F62-C1FE-4BF6265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2EC7C1-2704-5BAA-8519-CBC95030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38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5FB86-24AC-35D3-E69A-18DEC2BB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938106-8BEE-DD99-7F54-A96E59E7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873745-578B-F878-D8F1-591712EA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4BC18-49C5-5B62-668F-E5FA0460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9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F01487-E59D-0BD9-B993-C5D6AED6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300466-12FB-9FAE-54BB-485F8EC8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CB2445-BD03-0B4C-03A0-1796314D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0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7BA6D-E6BF-414E-3A80-CB073F4C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ACB07F-30AE-2CDF-B010-DA54C175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5C410-5CF5-A513-54BF-BAC0244C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4FFE3-70A8-2E0D-F7FC-B5F66412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0F0FC7-2488-1532-E7D8-FAA27E3F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02FA6-19A6-8590-A57A-07C21C21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2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BEF8B-F40D-122C-D5A7-6482818C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2AE3E5-63EA-4260-22C4-BDF94C4B2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53ED3-52BC-DC9A-9A1A-082A004C3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17643F-821B-17C8-1C59-844A6D3D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DC946-E913-7931-4C1F-B2B04E3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27D840-E966-719A-A928-97B457A5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7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754504-C99C-AD47-207C-B9B316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7231B-4F0F-A7F2-B155-1E6ADC4B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BB71C-F2B2-BAC3-F28C-D8553993A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46BD-85E3-425D-A076-6EAC58FA0116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40C6B-5D9B-7387-3A27-8CB2C5EF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42C9-C69B-489D-2E7C-F27C7B8BB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4648-F636-4631-A90B-A74E91111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33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3F768-DFAB-7A5B-B02B-741BE454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6A79-5BA6-ED91-7815-8DF7C6BB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08C90-F8A1-6495-FD2D-239A13BC9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F13A-1582-470B-8760-C5D3268A9A4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F10C9-2316-59AB-EAAF-23760CDB7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E4F2-EC4E-DF24-06C1-AFFBC1088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0677-59CC-4AFA-8F33-1B72212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6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922321" y="2959741"/>
            <a:ext cx="8164218" cy="8181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</a:rPr>
              <a:t>MAIN THEME OF THE FORUM 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F0B31DAF-601A-5D2C-78BD-3CDAC8DF7A11}"/>
              </a:ext>
            </a:extLst>
          </p:cNvPr>
          <p:cNvSpPr txBox="1">
            <a:spLocks/>
          </p:cNvSpPr>
          <p:nvPr/>
        </p:nvSpPr>
        <p:spPr>
          <a:xfrm>
            <a:off x="631371" y="1483050"/>
            <a:ext cx="10929257" cy="13704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2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nd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 Annual International Forum on the Development of the Lake Chad Region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EE90FF-FCE9-12A5-1781-BC985ACB1257}"/>
              </a:ext>
            </a:extLst>
          </p:cNvPr>
          <p:cNvSpPr txBox="1"/>
          <p:nvPr/>
        </p:nvSpPr>
        <p:spPr>
          <a:xfrm>
            <a:off x="1404428" y="3884059"/>
            <a:ext cx="9343292" cy="1643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“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+mn-cs"/>
              </a:rPr>
              <a:t>REGIONAL INTEGRATION AND NATURAL RESOURCE RISK MANAGEMENT: SOLUTIONS FOR SUSTAINABLE PEACE AND ECONOMIC DEVELOPMENT IN THE LAKE CHAD REGION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C49578-C33B-AE5A-EF15-F952A26DCDA3}"/>
              </a:ext>
            </a:extLst>
          </p:cNvPr>
          <p:cNvSpPr txBox="1"/>
          <p:nvPr/>
        </p:nvSpPr>
        <p:spPr>
          <a:xfrm>
            <a:off x="7301133" y="6327266"/>
            <a:ext cx="464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Niamey, du 23 au 25 mai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502D-9B34-B7D4-D48E-41B96CE5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63"/>
            <a:ext cx="10515600" cy="1325563"/>
          </a:xfrm>
        </p:spPr>
        <p:txBody>
          <a:bodyPr/>
          <a:lstStyle/>
          <a:p>
            <a:r>
              <a:rPr lang="en-US" sz="4400" b="1" dirty="0"/>
              <a:t>Available Geospatial Data @ Level 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6ED7-2CB3-BFA0-4830-67551F46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875"/>
            <a:ext cx="10515600" cy="5466576"/>
          </a:xfrm>
        </p:spPr>
        <p:txBody>
          <a:bodyPr>
            <a:normAutofit/>
          </a:bodyPr>
          <a:lstStyle/>
          <a:p>
            <a:r>
              <a:rPr lang="en-US" sz="4000" dirty="0"/>
              <a:t>Vector Data inform of boundaries, river systems</a:t>
            </a:r>
          </a:p>
          <a:p>
            <a:r>
              <a:rPr lang="en-US" sz="4000" dirty="0"/>
              <a:t>Raster Data (Landsat-8 Operational Land Imager)</a:t>
            </a:r>
          </a:p>
          <a:p>
            <a:pPr lvl="1"/>
            <a:r>
              <a:rPr lang="en-US" sz="3200" dirty="0"/>
              <a:t>Grid Data (Temperature)</a:t>
            </a:r>
          </a:p>
          <a:p>
            <a:pPr lvl="1"/>
            <a:r>
              <a:rPr lang="en-US" sz="3200" dirty="0"/>
              <a:t>Grid Data (Soil Moisture)</a:t>
            </a:r>
          </a:p>
          <a:p>
            <a:pPr lvl="1"/>
            <a:r>
              <a:rPr lang="en-US" sz="3200" dirty="0"/>
              <a:t>Grid Data (Vegetation);</a:t>
            </a:r>
          </a:p>
          <a:p>
            <a:r>
              <a:rPr lang="en-US" sz="4000" dirty="0"/>
              <a:t>Grid Data (Aster DEM – 30m; and </a:t>
            </a:r>
            <a:r>
              <a:rPr lang="en-US" sz="4000" dirty="0" err="1"/>
              <a:t>Alos</a:t>
            </a:r>
            <a:r>
              <a:rPr lang="en-US" sz="4000" dirty="0"/>
              <a:t> PALSAR 12.5m) for Flood and Hydrology Studies;</a:t>
            </a:r>
          </a:p>
          <a:p>
            <a:r>
              <a:rPr lang="en-US" sz="4000" dirty="0"/>
              <a:t>Grid Data (Rainfall – Precipitating Cloud);</a:t>
            </a:r>
          </a:p>
          <a:p>
            <a:r>
              <a:rPr lang="en-US" sz="4000" dirty="0"/>
              <a:t>Grid Data (Slope, Relief);</a:t>
            </a:r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BF5D230A-19A3-5F67-FA65-9E21481D44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10F0F8C6-FB1A-472C-F570-0311678D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AD92-DCA1-AA8E-7972-EB287218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8707"/>
          </a:xfrm>
        </p:spPr>
        <p:txBody>
          <a:bodyPr>
            <a:normAutofit/>
          </a:bodyPr>
          <a:lstStyle/>
          <a:p>
            <a:r>
              <a:rPr lang="en-US" b="1" dirty="0"/>
              <a:t>ROI for Available Raster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C38B9A-10EB-1BC8-2FBE-54601149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4363" y="2048918"/>
            <a:ext cx="2537637" cy="48197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24 Landsat 8 OLI </a:t>
            </a:r>
            <a:r>
              <a:rPr lang="en-US" dirty="0" err="1"/>
              <a:t>FootPrint</a:t>
            </a:r>
            <a:r>
              <a:rPr lang="en-US" dirty="0"/>
              <a:t> (Paths and Rows) for LULC</a:t>
            </a:r>
          </a:p>
          <a:p>
            <a:r>
              <a:rPr lang="en-US" b="1" dirty="0"/>
              <a:t>Used for extraction of:</a:t>
            </a:r>
          </a:p>
          <a:p>
            <a:pPr marL="0" indent="0">
              <a:buNone/>
            </a:pPr>
            <a:r>
              <a:rPr lang="en-US" dirty="0"/>
              <a:t>Land Surface Temperature; Soil Moisture; Water Bodies &amp; Hydrology; Vegetation Studies;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42730-4184-26A5-4E80-892E3CAD2C17}"/>
              </a:ext>
            </a:extLst>
          </p:cNvPr>
          <p:cNvSpPr txBox="1"/>
          <p:nvPr/>
        </p:nvSpPr>
        <p:spPr>
          <a:xfrm>
            <a:off x="9654363" y="637208"/>
            <a:ext cx="2615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Landsat Tiles </a:t>
            </a:r>
            <a:r>
              <a:rPr lang="en-US" sz="2800" b="1" dirty="0" err="1"/>
              <a:t>Available@ROI</a:t>
            </a:r>
            <a:r>
              <a:rPr lang="en-US" sz="2800" b="1" dirty="0"/>
              <a:t>: 2013 - 2023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C78AE-4893-F7AD-FC4E-5AE4F6071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" t="4407" r="9476" b="4491"/>
          <a:stretch/>
        </p:blipFill>
        <p:spPr>
          <a:xfrm>
            <a:off x="0" y="818707"/>
            <a:ext cx="9579588" cy="6039292"/>
          </a:xfrm>
          <a:prstGeom prst="rect">
            <a:avLst/>
          </a:prstGeom>
        </p:spPr>
      </p:pic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E3308920-FD4C-5BEE-8595-18FA0822F4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6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6715686-4569-B77C-98D0-4AAF20B4E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203AF3-CA2E-A9FA-D789-B3D0AFD32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909087"/>
              </p:ext>
            </p:extLst>
          </p:nvPr>
        </p:nvGraphicFramePr>
        <p:xfrm>
          <a:off x="0" y="584792"/>
          <a:ext cx="12192000" cy="6490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043">
                  <a:extLst>
                    <a:ext uri="{9D8B030D-6E8A-4147-A177-3AD203B41FA5}">
                      <a16:colId xmlns:a16="http://schemas.microsoft.com/office/drawing/2014/main" val="4072361369"/>
                    </a:ext>
                  </a:extLst>
                </a:gridCol>
                <a:gridCol w="4180773">
                  <a:extLst>
                    <a:ext uri="{9D8B030D-6E8A-4147-A177-3AD203B41FA5}">
                      <a16:colId xmlns:a16="http://schemas.microsoft.com/office/drawing/2014/main" val="182949588"/>
                    </a:ext>
                  </a:extLst>
                </a:gridCol>
                <a:gridCol w="3212455">
                  <a:extLst>
                    <a:ext uri="{9D8B030D-6E8A-4147-A177-3AD203B41FA5}">
                      <a16:colId xmlns:a16="http://schemas.microsoft.com/office/drawing/2014/main" val="3102209197"/>
                    </a:ext>
                  </a:extLst>
                </a:gridCol>
                <a:gridCol w="1831422">
                  <a:extLst>
                    <a:ext uri="{9D8B030D-6E8A-4147-A177-3AD203B41FA5}">
                      <a16:colId xmlns:a16="http://schemas.microsoft.com/office/drawing/2014/main" val="3472690379"/>
                    </a:ext>
                  </a:extLst>
                </a:gridCol>
                <a:gridCol w="1985307">
                  <a:extLst>
                    <a:ext uri="{9D8B030D-6E8A-4147-A177-3AD203B41FA5}">
                      <a16:colId xmlns:a16="http://schemas.microsoft.com/office/drawing/2014/main" val="3835819940"/>
                    </a:ext>
                  </a:extLst>
                </a:gridCol>
              </a:tblGrid>
              <a:tr h="880412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SN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>
                          <a:effectLst/>
                        </a:rPr>
                        <a:t>Type of 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Coverage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>
                          <a:effectLst/>
                        </a:rPr>
                        <a:t>Spatial</a:t>
                      </a:r>
                      <a:endParaRPr lang="en-US" sz="2800">
                        <a:effectLst/>
                      </a:endParaRPr>
                    </a:p>
                    <a:p>
                      <a:pPr marL="0" marR="0" algn="ctr"/>
                      <a:r>
                        <a:rPr lang="en-GB" sz="2800">
                          <a:effectLst/>
                        </a:rPr>
                        <a:t>Resolution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Date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Available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466226"/>
                  </a:ext>
                </a:extLst>
              </a:tr>
              <a:tr h="912130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1.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Aster DEM (Elevation)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Alos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PALSAL-2 DEM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Entire LC Watershed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Nigeria &amp;Cameroon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30 m</a:t>
                      </a:r>
                    </a:p>
                    <a:p>
                      <a:pPr marL="0" marR="0" algn="ctr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 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2009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969696"/>
                  </a:ext>
                </a:extLst>
              </a:tr>
              <a:tr h="880412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>
                          <a:effectLst/>
                        </a:rPr>
                        <a:t>2.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Sentinel–2 (Optical image) LULC,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Flood Inputs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Nigeria Sector of Lake Chad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10 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2015–Date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081916"/>
                  </a:ext>
                </a:extLst>
              </a:tr>
              <a:tr h="1399226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3.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Landsat - 8 OLI (OLI)</a:t>
                      </a:r>
                    </a:p>
                    <a:p>
                      <a:pPr marL="0" marR="0" algn="just"/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Landsat TM, ETM+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Substantial Part of Active Lake Chad Basin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>
                          <a:effectLst/>
                        </a:rPr>
                        <a:t>30 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2013–Mar 2023</a:t>
                      </a:r>
                    </a:p>
                    <a:p>
                      <a:pPr marL="0" marR="0" algn="just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1990 – 2003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342115"/>
                  </a:ext>
                </a:extLst>
              </a:tr>
              <a:tr h="880412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b="1" dirty="0">
                          <a:solidFill>
                            <a:srgbClr val="00FF00"/>
                          </a:solidFill>
                          <a:effectLst/>
                        </a:rPr>
                        <a:t>4.</a:t>
                      </a:r>
                      <a:endParaRPr lang="en-US" sz="2800" b="1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b="1" dirty="0">
                          <a:solidFill>
                            <a:srgbClr val="00FF00"/>
                          </a:solidFill>
                          <a:effectLst/>
                        </a:rPr>
                        <a:t>Climate Data: Rainfall &amp; Temp. Records Met-Station</a:t>
                      </a:r>
                      <a:endParaRPr lang="en-US" sz="2800" b="1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24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Maiduguri, Nguru, Potiskum, </a:t>
                      </a: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Diffa, Maine -</a:t>
                      </a:r>
                      <a:r>
                        <a:rPr lang="en-US" sz="24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Soroa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b="1" dirty="0">
                          <a:solidFill>
                            <a:srgbClr val="00FF00"/>
                          </a:solidFill>
                          <a:effectLst/>
                        </a:rPr>
                        <a:t>In-Situ Station</a:t>
                      </a:r>
                      <a:endParaRPr lang="en-US" sz="2800" b="1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b="1" dirty="0">
                          <a:solidFill>
                            <a:srgbClr val="00FF00"/>
                          </a:solidFill>
                          <a:effectLst/>
                        </a:rPr>
                        <a:t>1961–2020</a:t>
                      </a:r>
                    </a:p>
                    <a:p>
                      <a:pPr marL="0" marR="0" algn="just"/>
                      <a:r>
                        <a:rPr lang="en-GB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1961 - 2017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67483"/>
                  </a:ext>
                </a:extLst>
              </a:tr>
              <a:tr h="1320617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6.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Digital Soil Map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Types and Classes: Entire Lake Chad Basin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2800" dirty="0">
                          <a:effectLst/>
                        </a:rPr>
                        <a:t>FAO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GB" sz="2800" dirty="0">
                          <a:effectLst/>
                        </a:rPr>
                        <a:t>FAO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2327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AFF085-021F-E7B6-1BC3-502A5EED8B80}"/>
              </a:ext>
            </a:extLst>
          </p:cNvPr>
          <p:cNvSpPr txBox="1"/>
          <p:nvPr/>
        </p:nvSpPr>
        <p:spPr>
          <a:xfrm>
            <a:off x="0" y="-850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Summary of Data Available, Resolutions and Period</a:t>
            </a:r>
            <a:endParaRPr lang="en-US" dirty="0"/>
          </a:p>
        </p:txBody>
      </p:sp>
      <p:sp>
        <p:nvSpPr>
          <p:cNvPr id="3" name="Google Shape;97;p17">
            <a:extLst>
              <a:ext uri="{FF2B5EF4-FFF2-40B4-BE49-F238E27FC236}">
                <a16:creationId xmlns:a16="http://schemas.microsoft.com/office/drawing/2014/main" id="{8D25A458-5B22-0A84-60FB-8D460B9378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662998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39606B44-2CE8-F4CA-FE08-A1B1F8B5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7" y="6698505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96E0-599A-A507-15BC-36AAA08B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9"/>
            <a:ext cx="10515600" cy="874441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Opportunities – preparation for L-B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1A15-71F6-B227-D8E4-3123944D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386"/>
            <a:ext cx="10925014" cy="56601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Sustainable monitoring of Lake Chad environmental resources at local, national and regional levels; </a:t>
            </a:r>
          </a:p>
          <a:p>
            <a:r>
              <a:rPr lang="en-US" sz="3200" dirty="0"/>
              <a:t>Possibility for Regional studies to meet LCBC assigned mandate;</a:t>
            </a:r>
          </a:p>
          <a:p>
            <a:r>
              <a:rPr lang="en-US" sz="3200" b="1" dirty="0"/>
              <a:t>LULC trend – 2017 to 2022 (10m);</a:t>
            </a:r>
          </a:p>
          <a:p>
            <a:r>
              <a:rPr lang="en-US" sz="3200" dirty="0"/>
              <a:t>Determination of Land surface Temperature;</a:t>
            </a:r>
          </a:p>
          <a:p>
            <a:r>
              <a:rPr lang="en-US" sz="3200" dirty="0"/>
              <a:t>Determination of Vegetation phenology;</a:t>
            </a:r>
          </a:p>
          <a:p>
            <a:r>
              <a:rPr lang="en-US" sz="3200" dirty="0"/>
              <a:t>Determination of Soil Moisture trend;</a:t>
            </a:r>
          </a:p>
          <a:p>
            <a:r>
              <a:rPr lang="en-US" sz="3200" dirty="0"/>
              <a:t>Hydrological and Hydrogeological Studies;</a:t>
            </a:r>
          </a:p>
          <a:p>
            <a:r>
              <a:rPr lang="en-US" sz="3200" dirty="0">
                <a:cs typeface="Arial" panose="020B0604020202020204" pitchFamily="34" charset="0"/>
              </a:rPr>
              <a:t>Ability to determine Evapotranspiration (input to </a:t>
            </a:r>
            <a:r>
              <a:rPr lang="en-US" sz="3200" b="0" i="0" dirty="0">
                <a:effectLst/>
                <a:cs typeface="Arial" panose="020B0604020202020204" pitchFamily="34" charset="0"/>
              </a:rPr>
              <a:t>Surface Energy Balance Algorithm for Land  </a:t>
            </a:r>
            <a:r>
              <a:rPr lang="en-US" sz="3200" dirty="0">
                <a:cs typeface="Arial" panose="020B0604020202020204" pitchFamily="34" charset="0"/>
              </a:rPr>
              <a:t>(SEBAL) and </a:t>
            </a:r>
            <a:r>
              <a:rPr lang="en-US" sz="3200" dirty="0"/>
              <a:t>for (WB)); and</a:t>
            </a:r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Drought and Flood Monitoring Facilities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5D64AFC-FBED-BB35-D4EB-EC339294B938}"/>
              </a:ext>
            </a:extLst>
          </p:cNvPr>
          <p:cNvSpPr/>
          <p:nvPr/>
        </p:nvSpPr>
        <p:spPr>
          <a:xfrm>
            <a:off x="8557437" y="3001062"/>
            <a:ext cx="132426" cy="175691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BC476-B6C5-D67E-5714-4F8E96C02020}"/>
              </a:ext>
            </a:extLst>
          </p:cNvPr>
          <p:cNvSpPr txBox="1"/>
          <p:nvPr/>
        </p:nvSpPr>
        <p:spPr>
          <a:xfrm>
            <a:off x="8750596" y="3447744"/>
            <a:ext cx="279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Balance (WB) components</a:t>
            </a:r>
          </a:p>
        </p:txBody>
      </p:sp>
      <p:sp>
        <p:nvSpPr>
          <p:cNvPr id="6" name="Google Shape;97;p17">
            <a:extLst>
              <a:ext uri="{FF2B5EF4-FFF2-40B4-BE49-F238E27FC236}">
                <a16:creationId xmlns:a16="http://schemas.microsoft.com/office/drawing/2014/main" id="{69059E53-F07C-D210-A28E-5ECE0DFB4D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503508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7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BAC5C50-204E-0FD3-359D-D22D19A0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29106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54E5-3069-5527-F08E-5E4B5EE3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912" y="66607"/>
            <a:ext cx="2147776" cy="6693787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C4C4C"/>
                </a:solidFill>
                <a:effectLst/>
                <a:latin typeface="Avenir Next W01"/>
              </a:rPr>
              <a:t>Variable mapped</a:t>
            </a:r>
            <a:r>
              <a:rPr lang="en-US" b="0" i="0" dirty="0">
                <a:solidFill>
                  <a:srgbClr val="4C4C4C"/>
                </a:solidFill>
                <a:effectLst/>
                <a:latin typeface="Avenir Next W01"/>
              </a:rPr>
              <a:t>: LULC: 2017, 2018, 2019, 2020, 2021, 2022</a:t>
            </a:r>
            <a:br>
              <a:rPr lang="en-US" b="0" i="0" dirty="0">
                <a:solidFill>
                  <a:srgbClr val="4C4C4C"/>
                </a:solidFill>
                <a:effectLst/>
                <a:latin typeface="Avenir Next W01"/>
              </a:rPr>
            </a:br>
            <a:r>
              <a:rPr lang="en-US" b="0" i="0" dirty="0">
                <a:solidFill>
                  <a:srgbClr val="4C4C4C"/>
                </a:solidFill>
                <a:effectLst/>
                <a:latin typeface="Avenir Next W01"/>
              </a:rPr>
              <a:t>Sentinel-2 L2A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12195-F0F5-16B5-A5AE-0A389286B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106"/>
            <a:ext cx="9768176" cy="66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8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14ED-97FD-3F1A-0830-C5F753B6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3135"/>
          </a:xfrm>
        </p:spPr>
        <p:txBody>
          <a:bodyPr/>
          <a:lstStyle/>
          <a:p>
            <a:r>
              <a:rPr lang="en-US" sz="4400" b="1" dirty="0"/>
              <a:t>Major Challenges for Sustainability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9B59-DFFC-0AB5-A5B0-FE047BDE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8953"/>
            <a:ext cx="10854655" cy="5721589"/>
          </a:xfrm>
        </p:spPr>
        <p:txBody>
          <a:bodyPr>
            <a:noAutofit/>
          </a:bodyPr>
          <a:lstStyle/>
          <a:p>
            <a:r>
              <a:rPr lang="en-US" sz="3600" dirty="0"/>
              <a:t>Hardware in terms of storage capacities;</a:t>
            </a:r>
          </a:p>
          <a:p>
            <a:r>
              <a:rPr lang="en-US" sz="3600" dirty="0"/>
              <a:t>Processing large volume of spatial data to thematic products required different licensed software packages;</a:t>
            </a:r>
          </a:p>
          <a:p>
            <a:r>
              <a:rPr lang="en-US" sz="3600" dirty="0"/>
              <a:t>Most of Licensed Image Processing Software Packages are lacking in the Image Processing Laboratories;</a:t>
            </a:r>
          </a:p>
          <a:p>
            <a:r>
              <a:rPr lang="en-US" sz="3600" dirty="0"/>
              <a:t>Networking for dissemination of data and information;</a:t>
            </a:r>
          </a:p>
          <a:p>
            <a:r>
              <a:rPr lang="en-US" sz="3600" dirty="0"/>
              <a:t>Field verification and inability to cover strategic areas;</a:t>
            </a:r>
          </a:p>
          <a:p>
            <a:r>
              <a:rPr lang="en-US" sz="3600" dirty="0"/>
              <a:t>Inability to validate and calibrate the processed rainfall results from space borne system with </a:t>
            </a:r>
            <a:r>
              <a:rPr lang="en-US" sz="3600"/>
              <a:t>in-situ records.</a:t>
            </a:r>
            <a:endParaRPr lang="en-US" sz="3600" dirty="0"/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A59AF708-B966-A45A-6309-C78DD0ADDE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550931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F02909A0-DF45-4F8B-857D-4CD76633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76529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0"/>
          <p:cNvSpPr txBox="1"/>
          <p:nvPr/>
        </p:nvSpPr>
        <p:spPr>
          <a:xfrm>
            <a:off x="1643313" y="1966530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MERCI POUR VOTRE AIMABLE ATTENTION</a:t>
            </a:r>
          </a:p>
          <a:p>
            <a:pPr algn="ctr" defTabSz="1219170">
              <a:buClr>
                <a:srgbClr val="000000"/>
              </a:buClr>
            </a:pPr>
            <a:endParaRPr lang="en" sz="3200" b="1" kern="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endParaRPr lang="en" sz="3200" b="1" kern="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endParaRPr lang="en" sz="3200" b="1" kern="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endParaRPr lang="en" sz="3200" b="1" kern="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endParaRPr lang="en" sz="3200" b="1" kern="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KIND ATTENTION</a:t>
            </a:r>
            <a:endParaRPr sz="3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8" name="Google Shape;1378;p50"/>
          <p:cNvSpPr txBox="1">
            <a:spLocks noGrp="1"/>
          </p:cNvSpPr>
          <p:nvPr>
            <p:ph type="sldNum" idx="12"/>
          </p:nvPr>
        </p:nvSpPr>
        <p:spPr>
          <a:xfrm>
            <a:off x="-167" y="6124067"/>
            <a:ext cx="12192000" cy="7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 dirty="0">
                <a:solidFill>
                  <a:srgbClr val="FFFFFF"/>
                </a:solidFill>
              </a:rPr>
              <a:t>DEUXIEME FORUM ANNUEL INTERNATIONAL POUR LE DEVELOPPEMENT DE LA REGION DU LAC TCHAD</a:t>
            </a:r>
            <a:endParaRPr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5A355933-6277-C022-92E9-C20EF84285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39F418DC-743E-FD41-454D-02C45899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300A0E-268B-BD6F-93FB-7431DD568661}"/>
              </a:ext>
            </a:extLst>
          </p:cNvPr>
          <p:cNvSpPr/>
          <p:nvPr/>
        </p:nvSpPr>
        <p:spPr>
          <a:xfrm>
            <a:off x="1" y="5372679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By: Dr Garba SAMBO</a:t>
            </a:r>
          </a:p>
          <a:p>
            <a:pPr algn="ctr"/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of Maiduguri, Nigeria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86B461-BD86-4BEA-46CA-82647C4FA3FD}"/>
              </a:ext>
            </a:extLst>
          </p:cNvPr>
          <p:cNvSpPr txBox="1"/>
          <p:nvPr/>
        </p:nvSpPr>
        <p:spPr>
          <a:xfrm>
            <a:off x="313108" y="2387515"/>
            <a:ext cx="11565784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M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Topic of the </a:t>
            </a:r>
            <a:r>
              <a:rPr lang="fr-CM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Presentation</a:t>
            </a:r>
            <a:endParaRPr lang="fr-CM" sz="3200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Current State of Existing Geospatial Databases in  Universities (BAY States Lake Chad Region - Nigeria)</a:t>
            </a:r>
            <a:endParaRPr lang="LID4096" sz="32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03475C-7371-9EB2-52FE-4E58EF4D1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/>
        </p:blipFill>
        <p:spPr>
          <a:xfrm>
            <a:off x="2379132" y="186020"/>
            <a:ext cx="7394761" cy="21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6A0A4BE-9D31-B3CE-9D3B-5835045CD255}"/>
              </a:ext>
            </a:extLst>
          </p:cNvPr>
          <p:cNvSpPr>
            <a:spLocks noGrp="1"/>
          </p:cNvSpPr>
          <p:nvPr/>
        </p:nvSpPr>
        <p:spPr>
          <a:xfrm>
            <a:off x="2830285" y="-4195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5400" b="1" dirty="0">
              <a:latin typeface="Algerian" panose="04020705040A02060702" pitchFamily="82" charset="0"/>
            </a:endParaRPr>
          </a:p>
        </p:txBody>
      </p:sp>
      <p:sp>
        <p:nvSpPr>
          <p:cNvPr id="5" name="Google Shape;97;p17">
            <a:extLst>
              <a:ext uri="{FF2B5EF4-FFF2-40B4-BE49-F238E27FC236}">
                <a16:creationId xmlns:a16="http://schemas.microsoft.com/office/drawing/2014/main" id="{D624CEB6-9E46-FF30-5516-CAEBCF90D1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6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E6B3141E-418D-784F-0BB0-2332131D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AF5CA-6F27-202D-AF7E-F204DDA8166A}"/>
              </a:ext>
            </a:extLst>
          </p:cNvPr>
          <p:cNvSpPr txBox="1">
            <a:spLocks/>
          </p:cNvSpPr>
          <p:nvPr/>
        </p:nvSpPr>
        <p:spPr>
          <a:xfrm>
            <a:off x="214086" y="60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PRESENTATION OUTLINE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2C7D05-CABC-B666-5939-65AB929D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1139715" cy="519291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Background</a:t>
            </a:r>
          </a:p>
          <a:p>
            <a:r>
              <a:rPr lang="en-US" sz="4000" dirty="0"/>
              <a:t>Aim and Objectives</a:t>
            </a:r>
          </a:p>
          <a:p>
            <a:r>
              <a:rPr lang="en-US" sz="4000" dirty="0"/>
              <a:t>Various Departments that Generate Data in BAY Universities</a:t>
            </a:r>
          </a:p>
          <a:p>
            <a:r>
              <a:rPr lang="en-US" sz="4000" dirty="0"/>
              <a:t>Region of Interest (Vector and Raster Data)</a:t>
            </a:r>
          </a:p>
          <a:p>
            <a:r>
              <a:rPr lang="en-US" sz="4000" dirty="0"/>
              <a:t>Geospatial Data Available</a:t>
            </a:r>
          </a:p>
          <a:p>
            <a:r>
              <a:rPr lang="en-US" sz="4000" dirty="0"/>
              <a:t>Climate Data Available</a:t>
            </a:r>
          </a:p>
          <a:p>
            <a:r>
              <a:rPr lang="en-US" sz="4000" dirty="0"/>
              <a:t>Attributes Data Available</a:t>
            </a:r>
          </a:p>
          <a:p>
            <a:r>
              <a:rPr lang="en-US" sz="4000" dirty="0"/>
              <a:t>Opportunities</a:t>
            </a:r>
          </a:p>
          <a:p>
            <a:r>
              <a:rPr lang="en-US" sz="4000" dirty="0"/>
              <a:t>Major Challenges</a:t>
            </a:r>
          </a:p>
        </p:txBody>
      </p:sp>
    </p:spTree>
    <p:extLst>
      <p:ext uri="{BB962C8B-B14F-4D97-AF65-F5344CB8AC3E}">
        <p14:creationId xmlns:p14="http://schemas.microsoft.com/office/powerpoint/2010/main" val="38018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2B29-7DE4-3BA3-706C-ED951611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9"/>
            <a:ext cx="10515600" cy="846981"/>
          </a:xfrm>
        </p:spPr>
        <p:txBody>
          <a:bodyPr/>
          <a:lstStyle/>
          <a:p>
            <a:pPr algn="ctr"/>
            <a:r>
              <a:rPr lang="en-US" b="1" dirty="0"/>
              <a:t>Background					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837-DBE2-D29B-5448-9797662B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839972"/>
            <a:ext cx="11429999" cy="601802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LCBC Member States collect, store and process data within their States;</a:t>
            </a:r>
          </a:p>
          <a:p>
            <a:r>
              <a:rPr lang="en-US" sz="3200" dirty="0"/>
              <a:t>These data are fragmented in the States and are stored in different formats;</a:t>
            </a:r>
          </a:p>
          <a:p>
            <a:r>
              <a:rPr lang="en-US" sz="3200" dirty="0"/>
              <a:t>Both the data and information collected at States and LCBC are subject to loss/damage;</a:t>
            </a:r>
          </a:p>
          <a:p>
            <a:r>
              <a:rPr lang="en-US" sz="3200" dirty="0"/>
              <a:t>One of the assigned functions of LCBC is monitoring of Lake Chad and its environmental resources; and share to member states; or vis-visa;</a:t>
            </a:r>
          </a:p>
          <a:p>
            <a:r>
              <a:rPr lang="en-US" sz="3200" dirty="0"/>
              <a:t>LCBC: Lake Chad Information System (LIS), in GIS framework as RDB, is meant to manage and share a wide range of data and information from all LCBC member states and other stakeholders;</a:t>
            </a:r>
          </a:p>
          <a:p>
            <a:r>
              <a:rPr lang="en-US" sz="3200" dirty="0"/>
              <a:t>Thus, a</a:t>
            </a:r>
            <a:r>
              <a:rPr lang="en-US" sz="3200" b="0" i="0" dirty="0">
                <a:effectLst/>
              </a:rPr>
              <a:t>ccess to available knowledge on environmental resources of LCB via a regional database to strengthen collaboration comes timely. </a:t>
            </a:r>
            <a:endParaRPr lang="en-US" sz="3200" dirty="0"/>
          </a:p>
        </p:txBody>
      </p:sp>
      <p:sp>
        <p:nvSpPr>
          <p:cNvPr id="5" name="Google Shape;97;p17">
            <a:extLst>
              <a:ext uri="{FF2B5EF4-FFF2-40B4-BE49-F238E27FC236}">
                <a16:creationId xmlns:a16="http://schemas.microsoft.com/office/drawing/2014/main" id="{8CA61565-4599-BDCD-418F-4DC8009763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6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D47646E5-1BAB-046C-126A-D391532C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31F9-8720-719E-EE29-56454471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9"/>
            <a:ext cx="10515600" cy="1325563"/>
          </a:xfrm>
        </p:spPr>
        <p:txBody>
          <a:bodyPr/>
          <a:lstStyle/>
          <a:p>
            <a:r>
              <a:rPr lang="en-US" b="1" dirty="0"/>
              <a:t>Background					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BF2D-EB98-6390-8E3F-A5FEF86A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9802"/>
            <a:ext cx="10644963" cy="518553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Taking into consideration the MoU signed in December 2022 between 4 Universities in the LCB and LCBC,</a:t>
            </a:r>
          </a:p>
          <a:p>
            <a:r>
              <a:rPr lang="en-US" sz="3600" dirty="0"/>
              <a:t>University of Maiduguri representing the Universities in the Nigerian Sector of the Lake Chad,</a:t>
            </a:r>
          </a:p>
          <a:p>
            <a:r>
              <a:rPr lang="en-US" sz="3600" dirty="0"/>
              <a:t>University of Maiduguri, Borno State; Modibbo </a:t>
            </a:r>
            <a:r>
              <a:rPr lang="en-US" sz="3600" dirty="0" err="1"/>
              <a:t>Adama</a:t>
            </a:r>
            <a:r>
              <a:rPr lang="en-US" sz="3600" dirty="0"/>
              <a:t> University, Yola, Adamawa State; and Yobe State University, Damaturu, Yobe State, therefore,</a:t>
            </a:r>
          </a:p>
          <a:p>
            <a:r>
              <a:rPr lang="en-US" sz="3600" dirty="0"/>
              <a:t>The University of Maiduguri, representing the Nigerian Universities in the LCB, is committed to present and share the  existing data, particularly Geospatial to populate the KMP/LIS.</a:t>
            </a:r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F18F3797-4C69-36A9-CBC4-3C39628968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550931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96BC1A11-E948-DEAF-F1D7-15C0B8DD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76529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0808-BC18-FE90-7B1A-3D5EA99B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28" y="0"/>
            <a:ext cx="10515600" cy="1325563"/>
          </a:xfrm>
        </p:spPr>
        <p:txBody>
          <a:bodyPr/>
          <a:lstStyle/>
          <a:p>
            <a:r>
              <a:rPr lang="en-US" b="1" dirty="0"/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6566-B308-CCD6-2F11-5332D4AC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325563"/>
            <a:ext cx="11206716" cy="5319786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This presentation aims not only to present major Academic Departments and </a:t>
            </a:r>
            <a:r>
              <a:rPr lang="en-US" sz="3600" dirty="0" err="1"/>
              <a:t>Centres</a:t>
            </a:r>
            <a:r>
              <a:rPr lang="en-US" sz="3600" dirty="0"/>
              <a:t> that generate relevant data as input to LIS/KMP, but also indicate existing data for RGSDB @ </a:t>
            </a:r>
            <a:r>
              <a:rPr lang="en-US" sz="3600" b="1" u="sng" dirty="0">
                <a:solidFill>
                  <a:srgbClr val="FF0000"/>
                </a:solidFill>
              </a:rPr>
              <a:t>“Level A” (L-A) </a:t>
            </a:r>
            <a:r>
              <a:rPr lang="en-US" sz="3600" dirty="0"/>
              <a:t>within the Lake Chad Region for regional scientific collaboration.</a:t>
            </a:r>
          </a:p>
          <a:p>
            <a:r>
              <a:rPr lang="en-US" sz="3600" b="1" dirty="0"/>
              <a:t>Objectives are to:</a:t>
            </a:r>
          </a:p>
          <a:p>
            <a:pPr lvl="1"/>
            <a:r>
              <a:rPr lang="en-US" sz="3200" dirty="0"/>
              <a:t>Show ROI for relevant Geospatial data available;</a:t>
            </a:r>
          </a:p>
          <a:p>
            <a:pPr lvl="1"/>
            <a:r>
              <a:rPr lang="en-US" sz="3200" dirty="0"/>
              <a:t>Indicate Attributes data available;</a:t>
            </a:r>
          </a:p>
          <a:p>
            <a:pPr lvl="1"/>
            <a:r>
              <a:rPr lang="en-US" sz="3200" dirty="0"/>
              <a:t>Present opportunities to </a:t>
            </a:r>
            <a:r>
              <a:rPr lang="en-US" sz="3200" b="1" dirty="0">
                <a:solidFill>
                  <a:srgbClr val="FF0000"/>
                </a:solidFill>
              </a:rPr>
              <a:t>“L-B”</a:t>
            </a:r>
            <a:r>
              <a:rPr lang="en-US" sz="3200" dirty="0"/>
              <a:t>, in preparation for 3</a:t>
            </a:r>
            <a:r>
              <a:rPr lang="en-US" sz="3200" baseline="30000" dirty="0"/>
              <a:t>rd</a:t>
            </a:r>
            <a:r>
              <a:rPr lang="en-US" sz="3200" dirty="0"/>
              <a:t> Forum; &amp;</a:t>
            </a:r>
          </a:p>
          <a:p>
            <a:pPr lvl="1"/>
            <a:r>
              <a:rPr lang="en-US" sz="3200" dirty="0"/>
              <a:t>Discuss major challenges for sustainability</a:t>
            </a:r>
          </a:p>
          <a:p>
            <a:endParaRPr lang="en-US" sz="3600" dirty="0"/>
          </a:p>
        </p:txBody>
      </p:sp>
      <p:sp>
        <p:nvSpPr>
          <p:cNvPr id="5" name="Google Shape;97;p17">
            <a:extLst>
              <a:ext uri="{FF2B5EF4-FFF2-40B4-BE49-F238E27FC236}">
                <a16:creationId xmlns:a16="http://schemas.microsoft.com/office/drawing/2014/main" id="{86D8D4B1-2746-3D10-EC12-83FBA20276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6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062918D9-D8EA-BD09-A4E7-7039BC4D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6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548D-3C42-8AB2-332E-85A82390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7" y="15499"/>
            <a:ext cx="11209629" cy="9733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Data Generating Departments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B7D5-7C4E-9247-218F-BCFEEDC5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43" y="1193369"/>
            <a:ext cx="11290514" cy="5640464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/>
              <a:t>Spatial and Attribute Data Generating Departments and </a:t>
            </a:r>
            <a:r>
              <a:rPr lang="en-US" sz="3900" b="1" dirty="0" err="1"/>
              <a:t>Centres</a:t>
            </a:r>
            <a:endParaRPr lang="en-US" sz="3900" b="1" dirty="0"/>
          </a:p>
          <a:p>
            <a:pPr lvl="1"/>
            <a:r>
              <a:rPr lang="en-US" sz="3500" dirty="0"/>
              <a:t>Department of Agricultural and Environmental Engineering;</a:t>
            </a:r>
          </a:p>
          <a:p>
            <a:pPr lvl="1"/>
            <a:r>
              <a:rPr lang="en-US" sz="3500" dirty="0"/>
              <a:t>Department of Civil and Water Resources Engineering; </a:t>
            </a:r>
          </a:p>
          <a:p>
            <a:pPr lvl="1"/>
            <a:r>
              <a:rPr lang="en-US" sz="3500" dirty="0"/>
              <a:t>Department of Environmental Biology;</a:t>
            </a:r>
          </a:p>
          <a:p>
            <a:pPr lvl="1"/>
            <a:r>
              <a:rPr lang="en-US" sz="3500" dirty="0"/>
              <a:t>Department of Forestry;</a:t>
            </a:r>
          </a:p>
          <a:p>
            <a:pPr lvl="1"/>
            <a:r>
              <a:rPr lang="en-US" sz="3500" dirty="0"/>
              <a:t>Department of Geography;</a:t>
            </a:r>
          </a:p>
          <a:p>
            <a:pPr lvl="1"/>
            <a:r>
              <a:rPr lang="en-US" sz="3500" dirty="0"/>
              <a:t>Department of Geology;</a:t>
            </a:r>
          </a:p>
          <a:p>
            <a:pPr lvl="1"/>
            <a:r>
              <a:rPr lang="en-US" sz="3500" dirty="0"/>
              <a:t>Department of Soil Science; and</a:t>
            </a:r>
          </a:p>
          <a:p>
            <a:pPr lvl="1"/>
            <a:r>
              <a:rPr lang="en-US" sz="3500" dirty="0"/>
              <a:t>Centre for Disaster Risk Management and Development Studies (CDRM&amp;DS);</a:t>
            </a:r>
          </a:p>
          <a:p>
            <a:pPr lvl="1"/>
            <a:r>
              <a:rPr lang="en-US" sz="3500" dirty="0"/>
              <a:t>Water Resources Capacity Building Network Centre (WRCBNC)</a:t>
            </a:r>
          </a:p>
          <a:p>
            <a:endParaRPr lang="en-US" dirty="0"/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8D92D2A9-5653-8E19-B441-71FCA17E19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577939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334DC1D-B1CC-ED62-A193-26E3A199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603537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B9C3-75FA-B107-9316-0C6CA4FB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03" y="179145"/>
            <a:ext cx="11081288" cy="1107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Data Generating Departments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05FD-1D21-A2BA-97FF-C93431CD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2" y="1504707"/>
            <a:ext cx="11081288" cy="5174147"/>
          </a:xfrm>
        </p:spPr>
        <p:txBody>
          <a:bodyPr>
            <a:normAutofit/>
          </a:bodyPr>
          <a:lstStyle/>
          <a:p>
            <a:r>
              <a:rPr lang="en-US" sz="4000" b="1" dirty="0"/>
              <a:t>Social Data Generating Departments and </a:t>
            </a:r>
            <a:r>
              <a:rPr lang="en-US" sz="4000" b="1" dirty="0" err="1"/>
              <a:t>Centres</a:t>
            </a:r>
            <a:endParaRPr lang="en-US" sz="4000" b="1" dirty="0"/>
          </a:p>
          <a:p>
            <a:pPr lvl="1"/>
            <a:r>
              <a:rPr lang="en-US" sz="4000" dirty="0"/>
              <a:t>Department of Economics;</a:t>
            </a:r>
          </a:p>
          <a:p>
            <a:pPr lvl="1"/>
            <a:r>
              <a:rPr lang="en-US" sz="4000" dirty="0"/>
              <a:t>Department of Political Science;</a:t>
            </a:r>
          </a:p>
          <a:p>
            <a:pPr lvl="1"/>
            <a:r>
              <a:rPr lang="en-US" sz="4000" dirty="0"/>
              <a:t>Department of Sociology and Anthropology;</a:t>
            </a:r>
          </a:p>
          <a:p>
            <a:pPr lvl="1"/>
            <a:r>
              <a:rPr lang="en-US" sz="4000" dirty="0"/>
              <a:t>Centre for Peace, Diplomatic and Development Studies; and</a:t>
            </a:r>
          </a:p>
          <a:p>
            <a:pPr lvl="1"/>
            <a:r>
              <a:rPr lang="en-US" sz="4000" dirty="0"/>
              <a:t>Centre for the Study </a:t>
            </a:r>
            <a:r>
              <a:rPr lang="en-US" sz="4000" dirty="0">
                <a:effectLst/>
                <a:ea typeface="Calibri" panose="020F0502020204030204" pitchFamily="34" charset="0"/>
              </a:rPr>
              <a:t>of Violent Extremism – New;</a:t>
            </a:r>
            <a:endParaRPr lang="en-US" sz="4000" dirty="0"/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8DCA72AE-1ECD-1CFF-AF72-76139336A6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282F3081-2553-17E4-1508-452033A9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A1A1-54B9-5EC0-776B-796FB2F0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878880" cy="83997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Region of Interest: ROI (Vector and Raster Data)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B676E2-F2A0-BFFE-3C48-D62015AC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1326" t="1363" r="1398" b="1439"/>
          <a:stretch>
            <a:fillRect/>
          </a:stretch>
        </p:blipFill>
        <p:spPr bwMode="auto">
          <a:xfrm>
            <a:off x="-1" y="762368"/>
            <a:ext cx="6003615" cy="6095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31514-08CB-9BE3-8A76-03500B621C72}"/>
              </a:ext>
            </a:extLst>
          </p:cNvPr>
          <p:cNvSpPr txBox="1"/>
          <p:nvPr/>
        </p:nvSpPr>
        <p:spPr>
          <a:xfrm>
            <a:off x="6003615" y="2933020"/>
            <a:ext cx="623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Entire Lake Chad Basin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ED7E0"/>
                </a:solidFill>
              </a:rPr>
              <a:t>Available Vector data Nigerian Sector of the Lake Chad Region</a:t>
            </a:r>
          </a:p>
        </p:txBody>
      </p:sp>
      <p:sp>
        <p:nvSpPr>
          <p:cNvPr id="3" name="Google Shape;97;p17">
            <a:extLst>
              <a:ext uri="{FF2B5EF4-FFF2-40B4-BE49-F238E27FC236}">
                <a16:creationId xmlns:a16="http://schemas.microsoft.com/office/drawing/2014/main" id="{1ED544D1-D471-ACE9-0C5A-56E83C1175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b="1" dirty="0">
                <a:solidFill>
                  <a:srgbClr val="FF0000"/>
                </a:solidFill>
              </a:rPr>
              <a:t>2</a:t>
            </a:r>
            <a:r>
              <a:rPr lang="fr-CA" sz="1000" b="1" baseline="30000" dirty="0">
                <a:solidFill>
                  <a:srgbClr val="FF0000"/>
                </a:solidFill>
              </a:rPr>
              <a:t>nd</a:t>
            </a:r>
            <a:r>
              <a:rPr lang="fr-CA" sz="1000" b="1" dirty="0">
                <a:solidFill>
                  <a:srgbClr val="FF0000"/>
                </a:solidFill>
              </a:rPr>
              <a:t>  Forum Annuel International sur le Développement de la Région du lac Tchad </a:t>
            </a:r>
          </a:p>
        </p:txBody>
      </p:sp>
      <p:pic>
        <p:nvPicPr>
          <p:cNvPr id="6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108B771-BA90-DE2E-A0EF-7710F28B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76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1213</Words>
  <Application>Microsoft Office PowerPoint</Application>
  <PresentationFormat>Widescreen</PresentationFormat>
  <Paragraphs>154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Algerian</vt:lpstr>
      <vt:lpstr>Arial</vt:lpstr>
      <vt:lpstr>Avenir Next W01</vt:lpstr>
      <vt:lpstr>Calibri</vt:lpstr>
      <vt:lpstr>Calibri Light</vt:lpstr>
      <vt:lpstr>Droid Serif</vt:lpstr>
      <vt:lpstr>Montserrat</vt:lpstr>
      <vt:lpstr>Tahoma</vt:lpstr>
      <vt:lpstr>Thème Office</vt:lpstr>
      <vt:lpstr>Perdita template</vt:lpstr>
      <vt:lpstr>Office Theme</vt:lpstr>
      <vt:lpstr>MAIN THEME OF THE FORUM </vt:lpstr>
      <vt:lpstr>PowerPoint Presentation</vt:lpstr>
      <vt:lpstr>PowerPoint Presentation</vt:lpstr>
      <vt:lpstr>Background     1/2</vt:lpstr>
      <vt:lpstr>Background     1/2</vt:lpstr>
      <vt:lpstr>Aim and Objectives</vt:lpstr>
      <vt:lpstr>Data Generating Departments 1/2</vt:lpstr>
      <vt:lpstr>Data Generating Departments 2/2</vt:lpstr>
      <vt:lpstr>Region of Interest: ROI (Vector and Raster Data)</vt:lpstr>
      <vt:lpstr>Available Geospatial Data @ Level A</vt:lpstr>
      <vt:lpstr>ROI for Available Raster Data</vt:lpstr>
      <vt:lpstr>PowerPoint Presentation</vt:lpstr>
      <vt:lpstr>Opportunities – preparation for L-B Processing</vt:lpstr>
      <vt:lpstr>Variable mapped: LULC: 2017, 2018, 2019, 2020, 2021, 2022 Sentinel-2 L2A</vt:lpstr>
      <vt:lpstr>Major Challenges for Sustainability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Annual International Forum on the Development of the Lake Chad Region</dc:title>
  <dc:creator>Abderamane  Hamit</dc:creator>
  <cp:lastModifiedBy>Umar Abubakar</cp:lastModifiedBy>
  <cp:revision>31</cp:revision>
  <dcterms:created xsi:type="dcterms:W3CDTF">2023-05-04T15:42:23Z</dcterms:created>
  <dcterms:modified xsi:type="dcterms:W3CDTF">2023-06-14T19:26:27Z</dcterms:modified>
</cp:coreProperties>
</file>