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8" r:id="rId3"/>
    <p:sldId id="478" r:id="rId4"/>
    <p:sldId id="477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288" r:id="rId14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1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3209" autoAdjust="0"/>
  </p:normalViewPr>
  <p:slideViewPr>
    <p:cSldViewPr>
      <p:cViewPr varScale="1">
        <p:scale>
          <a:sx n="63" d="100"/>
          <a:sy n="63" d="100"/>
        </p:scale>
        <p:origin x="17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95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G%20UMA\CBLT%20-%20PROLAC\Niger%20Fev%202023\pr&#233;sentation%20base%20de%20sonn&#233;es\Copie%20de%20copie%20Fichier%20central%20de%20th&#232;se%20UMa%20b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'statistique '!$B$3</c:f>
              <c:strCache>
                <c:ptCount val="1"/>
                <c:pt idx="0">
                  <c:v>SEG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'!$B$4:$B$13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15</c:v>
                </c:pt>
                <c:pt idx="6">
                  <c:v>18</c:v>
                </c:pt>
                <c:pt idx="7">
                  <c:v>6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C-41D5-8874-2272BC90C6F9}"/>
            </c:ext>
          </c:extLst>
        </c:ser>
        <c:ser>
          <c:idx val="1"/>
          <c:order val="1"/>
          <c:tx>
            <c:strRef>
              <c:f>'statistique '!$C$3</c:f>
              <c:strCache>
                <c:ptCount val="1"/>
                <c:pt idx="0">
                  <c:v>LLSL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'!$C$4:$C$13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16</c:v>
                </c:pt>
                <c:pt idx="4">
                  <c:v>6</c:v>
                </c:pt>
                <c:pt idx="5">
                  <c:v>2</c:v>
                </c:pt>
                <c:pt idx="6">
                  <c:v>11</c:v>
                </c:pt>
                <c:pt idx="7">
                  <c:v>10</c:v>
                </c:pt>
                <c:pt idx="8">
                  <c:v>15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C-41D5-8874-2272BC90C6F9}"/>
            </c:ext>
          </c:extLst>
        </c:ser>
        <c:ser>
          <c:idx val="2"/>
          <c:order val="2"/>
          <c:tx>
            <c:strRef>
              <c:f>'statistique '!$D$3</c:f>
              <c:strCache>
                <c:ptCount val="1"/>
                <c:pt idx="0">
                  <c:v>SHS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'!$D$4:$D$13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16</c:v>
                </c:pt>
                <c:pt idx="4">
                  <c:v>14</c:v>
                </c:pt>
                <c:pt idx="5">
                  <c:v>14</c:v>
                </c:pt>
                <c:pt idx="6">
                  <c:v>23</c:v>
                </c:pt>
                <c:pt idx="7">
                  <c:v>20</c:v>
                </c:pt>
                <c:pt idx="8">
                  <c:v>32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C-41D5-8874-2272BC90C6F9}"/>
            </c:ext>
          </c:extLst>
        </c:ser>
        <c:ser>
          <c:idx val="3"/>
          <c:order val="3"/>
          <c:tx>
            <c:strRef>
              <c:f>'statistique '!$E$3</c:f>
              <c:strCache>
                <c:ptCount val="1"/>
                <c:pt idx="0">
                  <c:v>SF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'!$E$4:$E$13</c:f>
              <c:numCache>
                <c:formatCode>General</c:formatCode>
                <c:ptCount val="10"/>
                <c:pt idx="2">
                  <c:v>4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25</c:v>
                </c:pt>
                <c:pt idx="7">
                  <c:v>18</c:v>
                </c:pt>
                <c:pt idx="8">
                  <c:v>37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EC-41D5-8874-2272BC90C6F9}"/>
            </c:ext>
          </c:extLst>
        </c:ser>
        <c:ser>
          <c:idx val="4"/>
          <c:order val="4"/>
          <c:tx>
            <c:strRef>
              <c:f>'statistique '!$F$3</c:f>
              <c:strCache>
                <c:ptCount val="1"/>
                <c:pt idx="0">
                  <c:v>SIN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'!$F$4:$F$13</c:f>
              <c:numCache>
                <c:formatCode>General</c:formatCode>
                <c:ptCount val="10"/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12</c:v>
                </c:pt>
                <c:pt idx="6">
                  <c:v>7</c:v>
                </c:pt>
                <c:pt idx="7">
                  <c:v>4</c:v>
                </c:pt>
                <c:pt idx="8">
                  <c:v>10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EC-41D5-8874-2272BC90C6F9}"/>
            </c:ext>
          </c:extLst>
        </c:ser>
        <c:ser>
          <c:idx val="5"/>
          <c:order val="5"/>
          <c:tx>
            <c:strRef>
              <c:f>'statistique '!$G$3</c:f>
              <c:strCache>
                <c:ptCount val="1"/>
                <c:pt idx="0">
                  <c:v>SJP</c:v>
                </c:pt>
              </c:strCache>
            </c:strRef>
          </c:tx>
          <c:invertIfNegative val="0"/>
          <c:cat>
            <c:strRef>
              <c:f>'statistique '!$A$4:$A$13</c:f>
              <c:strCache>
                <c:ptCount val="10"/>
                <c:pt idx="0">
                  <c:v>[2014]</c:v>
                </c:pt>
                <c:pt idx="1">
                  <c:v>[2015]</c:v>
                </c:pt>
                <c:pt idx="2">
                  <c:v>[2016]</c:v>
                </c:pt>
                <c:pt idx="3">
                  <c:v>[2017]</c:v>
                </c:pt>
                <c:pt idx="4">
                  <c:v>[2018]</c:v>
                </c:pt>
                <c:pt idx="5">
                  <c:v>[2019]</c:v>
                </c:pt>
                <c:pt idx="6">
                  <c:v>[2020]</c:v>
                </c:pt>
                <c:pt idx="7">
                  <c:v>[2021]</c:v>
                </c:pt>
                <c:pt idx="8">
                  <c:v>[2022]</c:v>
                </c:pt>
                <c:pt idx="9">
                  <c:v>[2023]</c:v>
                </c:pt>
              </c:strCache>
            </c:strRef>
          </c:cat>
          <c:val>
            <c:numRef>
              <c:f>'statistique '!$G$4:$G$13</c:f>
              <c:numCache>
                <c:formatCode>General</c:formatCode>
                <c:ptCount val="10"/>
                <c:pt idx="4">
                  <c:v>4</c:v>
                </c:pt>
                <c:pt idx="5">
                  <c:v>6</c:v>
                </c:pt>
                <c:pt idx="6">
                  <c:v>20</c:v>
                </c:pt>
                <c:pt idx="7">
                  <c:v>24</c:v>
                </c:pt>
                <c:pt idx="8">
                  <c:v>46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EC-41D5-8874-2272BC90C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6050096"/>
        <c:axId val="1316051184"/>
        <c:axId val="0"/>
      </c:bar3DChart>
      <c:catAx>
        <c:axId val="131605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6051184"/>
        <c:crosses val="autoZero"/>
        <c:auto val="1"/>
        <c:lblAlgn val="ctr"/>
        <c:lblOffset val="100"/>
        <c:noMultiLvlLbl val="0"/>
      </c:catAx>
      <c:valAx>
        <c:axId val="131605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6050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36F62-A78C-4765-AEC5-74D8D42EA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9D27E-0D13-414E-8F07-1812FE57D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4B2F4-8E6A-47BF-8FF0-099E20BDA46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49FB3-C72F-44DA-AF61-81C7D0E63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984C8-3169-4DE2-A7E5-A5AC240DB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15B7-C667-431D-99CB-CF42118C34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3173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D6461AD7-EF03-4003-882C-AB7A02E4E50C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9E1B9799-25A2-4E9E-AF81-AA3F66C46F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3725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121A725-5FFF-4BD2-9B4D-72968B351D83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267-7E86-4361-8D98-DF0709ECA661}" type="datetime1">
              <a:rPr lang="fr-CM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00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02E5-00EE-4EC3-82DA-7D5EF4D89A9D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7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C2B1-30E8-4626-B3BD-4D7EA18A1965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9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498-DFA3-4606-9F7A-1485B802EEEC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1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77F2-847E-40B8-979E-6258FC91B794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4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314-B1D2-4723-A6E4-897D818428F5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3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BAE-D8BE-42E6-9A87-8E760F892EA4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81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DF00-6A52-4239-B080-6833668EDB67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71F2-0287-45F7-9AF1-8ED2A5C48B79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6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E614-CFD0-4CC4-B0FD-B076A04660C8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7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1881-3407-42EA-977A-F159D9C423BC}" type="datetime1">
              <a:rPr lang="fr-CM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35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AEF6-B9DA-41D5-B2A9-4F160AB898A3}" type="datetime1">
              <a:rPr lang="fr-CM" smtClean="0"/>
              <a:t>24/05/2023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38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56A1-CAB1-4815-AC87-3F1D1C72B7F6}" type="datetime1">
              <a:rPr lang="fr-CM" smtClean="0"/>
              <a:t>24/05/2023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6385-0D15-443D-862A-68C155B3A516}" type="datetime1">
              <a:rPr lang="fr-CM" smtClean="0"/>
              <a:t>24/05/2023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6064-D3C9-4DF9-B95F-4FEFC81FED26}" type="datetime1">
              <a:rPr lang="fr-CM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E6F3-ECA6-4AA2-BA3C-AD8216D84257}" type="datetime1">
              <a:rPr lang="fr-CM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81786-9BF6-4D4E-8534-9F4F77BF1B75}" type="datetime1">
              <a:rPr lang="fr-CM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PRÉSENTATION  UNIVERSITE DE MAROUA, DAAC, SEPTEMBRE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092F5-C1A2-4632-B62B-69568CE3EA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7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ti.eu/fr/presentation/associes/universites/universite-de-marou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285290"/>
            <a:ext cx="6048672" cy="4274474"/>
          </a:xfrm>
        </p:spPr>
        <p:txBody>
          <a:bodyPr>
            <a:normAutofit fontScale="25000" lnSpcReduction="20000"/>
          </a:bodyPr>
          <a:lstStyle/>
          <a:p>
            <a:endParaRPr lang="fr-FR" sz="7200" b="1" dirty="0">
              <a:latin typeface="Agency FB" panose="020B0503020202020204" pitchFamily="34" charset="0"/>
            </a:endParaRPr>
          </a:p>
          <a:p>
            <a:r>
              <a:rPr lang="fr-FR" sz="6400" b="1" dirty="0">
                <a:latin typeface="Agency FB" panose="020B0503020202020204" pitchFamily="34" charset="0"/>
              </a:rPr>
              <a:t>2</a:t>
            </a:r>
            <a:r>
              <a:rPr lang="fr-FR" sz="6400" b="1" baseline="30000" dirty="0">
                <a:latin typeface="Agency FB" panose="020B0503020202020204" pitchFamily="34" charset="0"/>
              </a:rPr>
              <a:t>nd</a:t>
            </a:r>
            <a:r>
              <a:rPr lang="fr-FR" sz="6400" b="1" dirty="0">
                <a:latin typeface="Agency FB" panose="020B0503020202020204" pitchFamily="34" charset="0"/>
              </a:rPr>
              <a:t> Forum International Annuel sur le Développement de la Région du Lac Tchad</a:t>
            </a:r>
            <a:endParaRPr lang="en-US" sz="6400" b="1" dirty="0">
              <a:latin typeface="Agency FB" panose="020B0503020202020204" pitchFamily="34" charset="0"/>
            </a:endParaRPr>
          </a:p>
          <a:p>
            <a:r>
              <a:rPr lang="fr-FR" sz="6400" b="1" dirty="0">
                <a:latin typeface="Agency FB" panose="020B0503020202020204" pitchFamily="34" charset="0"/>
              </a:rPr>
              <a:t>23 – 25 Mai 2023</a:t>
            </a:r>
            <a:endParaRPr lang="en-US" sz="6400" b="1" dirty="0">
              <a:latin typeface="Agency FB" panose="020B0503020202020204" pitchFamily="34" charset="0"/>
            </a:endParaRPr>
          </a:p>
          <a:p>
            <a:r>
              <a:rPr lang="fr-FR" sz="6400" b="1" dirty="0">
                <a:latin typeface="Agency FB" panose="020B0503020202020204" pitchFamily="34" charset="0"/>
              </a:rPr>
              <a:t>NIAMEY - NIGER</a:t>
            </a:r>
            <a:endParaRPr lang="en-US" sz="6400" b="1" dirty="0">
              <a:latin typeface="Agency FB" panose="020B0503020202020204" pitchFamily="34" charset="0"/>
            </a:endParaRPr>
          </a:p>
          <a:p>
            <a:r>
              <a:rPr lang="fr-FR" sz="6400" b="1" dirty="0">
                <a:solidFill>
                  <a:srgbClr val="0000FF"/>
                </a:solidFill>
                <a:latin typeface="Agency FB" panose="020B0503020202020204" pitchFamily="34" charset="0"/>
              </a:rPr>
              <a:t>Production de Données et KMP</a:t>
            </a:r>
          </a:p>
          <a:p>
            <a:r>
              <a:rPr lang="fr-FR" sz="9600" b="1" dirty="0">
                <a:solidFill>
                  <a:srgbClr val="FF0000"/>
                </a:solidFill>
                <a:latin typeface="Agency FB" panose="020B0503020202020204" pitchFamily="34" charset="0"/>
              </a:rPr>
              <a:t>Pr ALI Ahmed</a:t>
            </a:r>
          </a:p>
          <a:p>
            <a:endParaRPr lang="en-US" sz="48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Ingénieur de Conception IAA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r>
              <a:rPr lang="fr-FR" sz="4800" b="1" dirty="0" err="1">
                <a:solidFill>
                  <a:srgbClr val="B81C8B"/>
                </a:solidFill>
                <a:latin typeface="Agency FB" panose="020B0503020202020204" pitchFamily="34" charset="0"/>
              </a:rPr>
              <a:t>Dr.ing</a:t>
            </a:r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 Génie des Procédés IAA et TE  - HDR Sciences &amp; Technologies Alimentaires et Nutrition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Rapporteur du Groupe de Recherche  sur le Bassin du Lac Tchad (CBLT)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Coordonnateur Scientifique de la Commission « Biosciences et Technologies Agricoles » - CNDT - MINRESI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Secrétaire Général Université de Maroua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r>
              <a:rPr lang="fr-FR" sz="4800" b="1" dirty="0">
                <a:solidFill>
                  <a:srgbClr val="B81C8B"/>
                </a:solidFill>
                <a:latin typeface="Agency FB" panose="020B0503020202020204" pitchFamily="34" charset="0"/>
              </a:rPr>
              <a:t>Commandeur de l’Ordre National de la Valeur</a:t>
            </a:r>
            <a:endParaRPr lang="en-US" sz="4800" b="1" dirty="0">
              <a:solidFill>
                <a:srgbClr val="B81C8B"/>
              </a:solidFill>
              <a:latin typeface="Agency FB" panose="020B0503020202020204" pitchFamily="34" charset="0"/>
            </a:endParaRPr>
          </a:p>
          <a:p>
            <a:endParaRPr lang="fr-FR" sz="7200" b="1" dirty="0">
              <a:solidFill>
                <a:srgbClr val="0000FF"/>
              </a:solidFill>
              <a:latin typeface="Agency FB" panose="020B0503020202020204" pitchFamily="34" charset="0"/>
            </a:endParaRPr>
          </a:p>
          <a:p>
            <a:endParaRPr lang="fr-FR" sz="7200" b="1" dirty="0">
              <a:solidFill>
                <a:srgbClr val="0000FF"/>
              </a:solidFill>
              <a:latin typeface="Agency FB" panose="020B0503020202020204" pitchFamily="34" charset="0"/>
            </a:endParaRPr>
          </a:p>
          <a:p>
            <a:endParaRPr lang="en-US" sz="7200" b="1" dirty="0">
              <a:solidFill>
                <a:srgbClr val="0000FF"/>
              </a:solidFill>
              <a:latin typeface="Agency FB" panose="020B0503020202020204" pitchFamily="34" charset="0"/>
            </a:endParaRPr>
          </a:p>
          <a:p>
            <a:endParaRPr lang="fr-FR" sz="6400" b="1" dirty="0">
              <a:latin typeface="Agency FB" panose="020B0503020202020204" pitchFamily="34" charset="0"/>
            </a:endParaRPr>
          </a:p>
          <a:p>
            <a:endParaRPr lang="fr-FR" sz="6400" b="1" dirty="0">
              <a:latin typeface="Agency FB" panose="020B0503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42844" y="214290"/>
            <a:ext cx="328614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id="{3130E442-B7D9-43AF-9E8E-90EFA0F1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0743"/>
            <a:ext cx="516632" cy="88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928D22-568B-4580-8669-2FB84B6C5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2" y="159675"/>
            <a:ext cx="8821644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35BC8-6900-476E-96A0-37C9FCEB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7" y="5559764"/>
            <a:ext cx="8821644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6 – PRODUCTIONS SCIENTIFIQUES (suite)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7230" y="5704219"/>
            <a:ext cx="8017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 :</a:t>
            </a:r>
            <a:r>
              <a:rPr kumimoji="0" lang="fr-F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de 50% des thèses sont produites par les UFD Sciences de l’Homme et de la Société et Sciences Juridiques et Politiques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38810"/>
              </p:ext>
            </p:extLst>
          </p:nvPr>
        </p:nvGraphicFramePr>
        <p:xfrm>
          <a:off x="587230" y="866328"/>
          <a:ext cx="8017218" cy="479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26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6 – PRODUCTIONS SCIENTIFIQUES (suite)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230" y="874499"/>
            <a:ext cx="8161234" cy="530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ces productions portent sur les thématiques ci-dessus citées et qui intègrent les thématiques spécifiques du PROLAC.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rgbClr val="00206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cadre du PROLAC, </a:t>
            </a:r>
            <a:r>
              <a:rPr lang="fr-FR" sz="1600" b="1" dirty="0" err="1">
                <a:solidFill>
                  <a:srgbClr val="00206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l’UMa</a:t>
            </a:r>
            <a:r>
              <a:rPr lang="fr-FR" sz="1600" b="1" dirty="0">
                <a:solidFill>
                  <a:srgbClr val="00206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entend mettre à disposition :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Juillet 2023</a:t>
            </a: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15 Masters ;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Juillet 2024</a:t>
            </a: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35 Masters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19 Thèses de Doctorat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600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Juillet 2025</a:t>
            </a: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11 Thèses de Doctorat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b="1" dirty="0">
                <a:solidFill>
                  <a:srgbClr val="C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50 masters et 30 thèses portant sur les axes suivants </a:t>
            </a:r>
            <a:r>
              <a:rPr lang="fr-FR" sz="1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durable de l’environnement et des ressources naturelles ;</a:t>
            </a:r>
            <a:endParaRPr lang="en-U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Changements climatiques et résilience des populations et systèmes de production ;</a:t>
            </a:r>
            <a:endParaRPr lang="en-U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alimentaire et chaine de valeur en agriculture ;</a:t>
            </a:r>
            <a:endParaRPr lang="en-U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de la paix et cohésion sociale, prévention et lutte contre l'extrémisme violent ;</a:t>
            </a:r>
            <a:endParaRPr lang="en-U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Genre et inclusion sociale ;</a:t>
            </a:r>
            <a:endParaRPr lang="en-U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Dynamiques régionales, commerce et mobilité.</a:t>
            </a:r>
            <a:endParaRPr lang="en-US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8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7 – DEFIS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908720"/>
            <a:ext cx="7992888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ces données sont disponibles et seront actualisées au fil du temps</a:t>
            </a:r>
            <a:endParaRPr lang="en-US" sz="28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2800" b="1" dirty="0">
              <a:solidFill>
                <a:srgbClr val="C00000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C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DEFIS </a:t>
            </a:r>
            <a:r>
              <a:rPr lang="fr-F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forme pour une exportation vers la KMP</a:t>
            </a:r>
            <a:endParaRPr lang="en-US" sz="28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Exploitation, analyse et synthèse des données</a:t>
            </a:r>
            <a:endParaRPr lang="en-US" sz="28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 intellectuelle des connaissances générées hors financement PROLAC</a:t>
            </a:r>
            <a:endParaRPr lang="en-US" sz="28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5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8190BD7-1D17-4FF1-9121-CCF4DDBC8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051720" y="2708920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Arial Black" panose="020B0A04020102020204" pitchFamily="34" charset="0"/>
              </a:rPr>
              <a:t>Merci pour votre attention</a:t>
            </a:r>
            <a:endParaRPr lang="fr-FR" sz="4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424B68-E5CE-4723-91CE-A9C532C1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83" y="4329358"/>
            <a:ext cx="1712913" cy="94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1CF8FC-E78F-4E54-BBF5-CB8516C0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31" y="4365104"/>
            <a:ext cx="1619250" cy="91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9E027B2-3408-4334-B5DB-500EF29F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5" y="1484784"/>
            <a:ext cx="2052207" cy="114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DB59AB-B34E-4574-A48E-AADB390E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27" y="1605914"/>
            <a:ext cx="1832693" cy="1030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B38EF97-8DBA-41EA-B9A3-4D1CD0F7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99" y="4319445"/>
            <a:ext cx="1709737" cy="891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CC70C9-6AB0-42FD-8C1A-686B438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/>
          <a:stretch>
            <a:fillRect/>
          </a:stretch>
        </p:blipFill>
        <p:spPr bwMode="auto">
          <a:xfrm>
            <a:off x="5724128" y="1522158"/>
            <a:ext cx="1832693" cy="1083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661A0C9-89B2-47ED-9581-E48F963A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073973" cy="114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30C2CE4-2B39-4861-A616-4F2416E0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78951"/>
            <a:ext cx="1854939" cy="104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1196752"/>
            <a:ext cx="8064896" cy="49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1 - UNIVERSITES CAMEROUNAISES EN CHIFFRES</a:t>
            </a:r>
          </a:p>
          <a:p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2 - VISION NUMERIQUE UNIVERSITAIRE CAMEROUNAIS</a:t>
            </a:r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3 - UNIVERSITE DE MAROUA EN CHIFFRES</a:t>
            </a:r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4 - OFFRES DE FORMATIONS </a:t>
            </a:r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5 - DOMAINES DE RECHERCHE</a:t>
            </a:r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6 - PRODUCTIONS SCIENTIFIQUES</a:t>
            </a:r>
            <a:endParaRPr 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7 - DEFIS </a:t>
            </a: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0688"/>
            <a:ext cx="777686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PLAN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1196752"/>
            <a:ext cx="7992888" cy="516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gency FB" panose="020B0503020202020204" pitchFamily="34" charset="0"/>
              </a:rPr>
              <a:t>11 Universités d’état ;</a:t>
            </a:r>
            <a:endParaRPr lang="en-US" sz="2800" dirty="0"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gency FB" panose="020B0503020202020204" pitchFamily="34" charset="0"/>
              </a:rPr>
              <a:t>04 Universités Internationales ;</a:t>
            </a:r>
            <a:endParaRPr lang="en-US" sz="2800" dirty="0"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Agency FB" panose="020B0503020202020204" pitchFamily="34" charset="0"/>
              </a:rPr>
              <a:t>320 Etablissements Privés ;</a:t>
            </a:r>
            <a:endParaRPr lang="en-US" sz="2800" dirty="0"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550.000 étudiants ;</a:t>
            </a:r>
            <a:endParaRPr lang="en-US" sz="28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7.000 enseignant-Chercheurs</a:t>
            </a:r>
            <a:r>
              <a:rPr lang="fr-FR" sz="2800" b="1" dirty="0">
                <a:latin typeface="Agency FB" panose="020B0503020202020204" pitchFamily="34" charset="0"/>
              </a:rPr>
              <a:t>.</a:t>
            </a:r>
            <a:endParaRPr lang="en-US" sz="2800" dirty="0">
              <a:latin typeface="Agency FB" panose="020B0503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gency FB" panose="020B0503020202020204" pitchFamily="34" charset="0"/>
              <a:buChar char="-"/>
            </a:pPr>
            <a:endParaRPr lang="fr-FR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gency FB" panose="020B0503020202020204" pitchFamily="34" charset="0"/>
              <a:buChar char="-"/>
            </a:pPr>
            <a:endParaRPr lang="fr-FR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0688"/>
            <a:ext cx="77768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1 - UNIVERSITES CAMEROUNAISES EN CHIFFRES</a:t>
            </a:r>
          </a:p>
        </p:txBody>
      </p:sp>
    </p:spTree>
    <p:extLst>
      <p:ext uri="{BB962C8B-B14F-4D97-AF65-F5344CB8AC3E}">
        <p14:creationId xmlns:p14="http://schemas.microsoft.com/office/powerpoint/2010/main" val="255408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1050116"/>
            <a:ext cx="8208912" cy="52592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fr-FR" sz="2400" dirty="0">
              <a:latin typeface="Agency FB" panose="020B0503020202020204" pitchFamily="34" charset="0"/>
            </a:endParaRPr>
          </a:p>
          <a:p>
            <a:pPr algn="just"/>
            <a:endParaRPr lang="fr-FR" sz="2400" dirty="0">
              <a:latin typeface="Agency FB" panose="020B0503020202020204" pitchFamily="34" charset="0"/>
            </a:endParaRPr>
          </a:p>
          <a:p>
            <a:pPr algn="just"/>
            <a:endParaRPr lang="fr-FR" sz="2400" dirty="0">
              <a:latin typeface="Agency FB" panose="020B0503020202020204" pitchFamily="34" charset="0"/>
            </a:endParaRPr>
          </a:p>
          <a:p>
            <a:pPr algn="just"/>
            <a:endParaRPr lang="fr-FR" sz="2400" dirty="0">
              <a:latin typeface="Agency FB" panose="020B0503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Agency FB" panose="020B0503020202020204" pitchFamily="34" charset="0"/>
              </a:rPr>
              <a:t>Dans le cadre du Projet E-National </a:t>
            </a:r>
            <a:r>
              <a:rPr lang="fr-FR" sz="2000" dirty="0" err="1">
                <a:latin typeface="Agency FB" panose="020B0503020202020204" pitchFamily="34" charset="0"/>
              </a:rPr>
              <a:t>Higher</a:t>
            </a:r>
            <a:r>
              <a:rPr lang="fr-FR" sz="2000" dirty="0">
                <a:latin typeface="Agency FB" panose="020B0503020202020204" pitchFamily="34" charset="0"/>
              </a:rPr>
              <a:t> Education Vision le Cameroun s’est doté d’outils en vue de la transformation numérique dans les Universités d’Etat.</a:t>
            </a:r>
            <a:endParaRPr lang="en-US" sz="2000" dirty="0">
              <a:latin typeface="Agency FB" panose="020B0503020202020204" pitchFamily="34" charset="0"/>
            </a:endParaRPr>
          </a:p>
          <a:p>
            <a:pPr algn="just"/>
            <a:endParaRPr lang="fr-FR" sz="2000" dirty="0">
              <a:latin typeface="Agency FB" panose="020B0503020202020204" pitchFamily="34" charset="0"/>
            </a:endParaRPr>
          </a:p>
          <a:p>
            <a:pPr algn="just"/>
            <a:r>
              <a:rPr lang="fr-FR" sz="2000" b="1" dirty="0">
                <a:latin typeface="Agency FB" panose="020B0503020202020204" pitchFamily="34" charset="0"/>
              </a:rPr>
              <a:t>Le projet comporte six composantes :</a:t>
            </a:r>
          </a:p>
          <a:p>
            <a:pPr algn="just"/>
            <a:endParaRPr lang="en-US" sz="2000" b="1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Fourniture de 500 000 ordinateurs aux étudiants (</a:t>
            </a:r>
            <a:r>
              <a:rPr lang="fr-FR" sz="2000" b="1" i="1" dirty="0">
                <a:latin typeface="Agency FB" panose="020B0503020202020204" pitchFamily="34" charset="0"/>
              </a:rPr>
              <a:t>un étudiant-un ordinateur</a:t>
            </a:r>
            <a:r>
              <a:rPr lang="fr-FR" sz="2000" dirty="0">
                <a:latin typeface="Agency FB" panose="020B0503020202020204" pitchFamily="34" charset="0"/>
              </a:rPr>
              <a:t>) ;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Construction de neuf (09) Centre de Développement du Numérique Développement du Numérique Universitaire(</a:t>
            </a:r>
            <a:r>
              <a:rPr lang="fr-FR" sz="2000" b="1" dirty="0">
                <a:latin typeface="Agency FB" panose="020B0503020202020204" pitchFamily="34" charset="0"/>
              </a:rPr>
              <a:t>CDNU</a:t>
            </a:r>
            <a:r>
              <a:rPr lang="fr-FR" sz="2000" dirty="0">
                <a:latin typeface="Agency FB" panose="020B0503020202020204" pitchFamily="34" charset="0"/>
              </a:rPr>
              <a:t>) et d’un Centre National de Supervision du Réseau Interconnecté (</a:t>
            </a:r>
            <a:r>
              <a:rPr lang="fr-FR" sz="2000" b="1" dirty="0">
                <a:latin typeface="Agency FB" panose="020B0503020202020204" pitchFamily="34" charset="0"/>
              </a:rPr>
              <a:t>RIC</a:t>
            </a:r>
            <a:r>
              <a:rPr lang="fr-FR" sz="2000" dirty="0">
                <a:latin typeface="Agency FB" panose="020B0503020202020204" pitchFamily="34" charset="0"/>
              </a:rPr>
              <a:t>) ;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Equipement des neuf (09) CDNU et du Centre National de Supervision ;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Réhabilitation des réseaux informatiques dans les campus ; 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Fourniture d’une bande passante Internet de </a:t>
            </a:r>
            <a:r>
              <a:rPr lang="fr-FR" sz="2000" b="1" dirty="0">
                <a:latin typeface="Agency FB" panose="020B0503020202020204" pitchFamily="34" charset="0"/>
              </a:rPr>
              <a:t>16.000 MB/s</a:t>
            </a:r>
            <a:r>
              <a:rPr lang="fr-FR" sz="2000" dirty="0">
                <a:latin typeface="Agency FB" panose="020B0503020202020204" pitchFamily="34" charset="0"/>
              </a:rPr>
              <a:t> 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</a:rPr>
              <a:t>Le développement d’un Système Informatique de Gestion Intégrée des Ressources de l’Enseignement (</a:t>
            </a:r>
            <a:r>
              <a:rPr lang="fr-FR" sz="2000" b="1" dirty="0">
                <a:latin typeface="Agency FB" panose="020B0503020202020204" pitchFamily="34" charset="0"/>
              </a:rPr>
              <a:t>SIGIRES</a:t>
            </a:r>
            <a:r>
              <a:rPr lang="fr-FR" sz="2000" dirty="0">
                <a:latin typeface="Agency FB" panose="020B0503020202020204" pitchFamily="34" charset="0"/>
              </a:rPr>
              <a:t>).</a:t>
            </a:r>
          </a:p>
          <a:p>
            <a:pPr lvl="0" algn="just"/>
            <a:endParaRPr lang="en-US" sz="2000" dirty="0">
              <a:latin typeface="Agency FB" panose="020B0503020202020204" pitchFamily="34" charset="0"/>
            </a:endParaRPr>
          </a:p>
          <a:p>
            <a:pPr algn="just"/>
            <a:r>
              <a:rPr lang="fr-FR" sz="2000" dirty="0">
                <a:latin typeface="Agency FB" panose="020B0503020202020204" pitchFamily="34" charset="0"/>
              </a:rPr>
              <a:t>Sur la base de cette architecture un partage en temps réel de toutes les ressources disponibles est rendu possible entre toutes les universités Camerounaises.</a:t>
            </a:r>
          </a:p>
          <a:p>
            <a:pPr algn="just"/>
            <a:endParaRPr lang="en-US" sz="2000" dirty="0">
              <a:latin typeface="Agency FB" panose="020B0503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br>
              <a:rPr lang="fr-FR" sz="2400" dirty="0">
                <a:hlinkClick r:id="rId2"/>
              </a:rPr>
            </a:br>
            <a:endParaRPr lang="fr-FR" sz="2400" dirty="0"/>
          </a:p>
          <a:p>
            <a:endParaRPr lang="fr-FR" sz="2200" b="1" dirty="0">
              <a:latin typeface="Agency FB" panose="020B0503020202020204" pitchFamily="34" charset="0"/>
            </a:endParaRPr>
          </a:p>
          <a:p>
            <a:endParaRPr lang="fr-FR" sz="2200" b="1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7768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2 - VISION NUMERIQUE UNIVERSITAIRE CAMEROUNAIS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2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4 - OFFRES DE FORMATIONS et CAPACITE D’ENCADREMENT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92888" cy="4201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900" dirty="0">
              <a:latin typeface="Agency FB" panose="020B0503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gency FB" panose="020B0503020202020204" pitchFamily="34" charset="0"/>
              </a:rPr>
              <a:t>Sept (O7) établissements (</a:t>
            </a:r>
            <a:r>
              <a:rPr lang="fr-FR" sz="2400" b="1" dirty="0">
                <a:latin typeface="Agency FB" panose="020B0503020202020204" pitchFamily="34" charset="0"/>
              </a:rPr>
              <a:t>Arts et Lettres, Sciences Humaines et Sociales, Droit et Economie, Sciences et Techniques</a:t>
            </a:r>
            <a:r>
              <a:rPr lang="fr-FR" sz="2400" dirty="0">
                <a:latin typeface="Agency FB" panose="020B0503020202020204" pitchFamily="34" charset="0"/>
              </a:rPr>
              <a:t>)</a:t>
            </a:r>
            <a:endParaRPr lang="en-US" sz="2400" dirty="0">
              <a:latin typeface="Agency FB" panose="020B0503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40 000 </a:t>
            </a:r>
            <a:r>
              <a:rPr lang="fr-FR" sz="2400" dirty="0">
                <a:latin typeface="Agency FB" panose="020B0503020202020204" pitchFamily="34" charset="0"/>
              </a:rPr>
              <a:t>étudiants avec </a:t>
            </a:r>
            <a:r>
              <a:rPr lang="fr-FR" sz="2400" b="1" dirty="0">
                <a:latin typeface="Agency FB" panose="020B0503020202020204" pitchFamily="34" charset="0"/>
              </a:rPr>
              <a:t>9000</a:t>
            </a:r>
            <a:r>
              <a:rPr lang="fr-FR" sz="2400" dirty="0">
                <a:latin typeface="Agency FB" panose="020B0503020202020204" pitchFamily="34" charset="0"/>
              </a:rPr>
              <a:t> étudiants </a:t>
            </a:r>
            <a:r>
              <a:rPr lang="fr-FR" sz="2400" b="1" dirty="0">
                <a:latin typeface="Agency FB" panose="020B0503020202020204" pitchFamily="34" charset="0"/>
              </a:rPr>
              <a:t>étrangers</a:t>
            </a:r>
            <a:endParaRPr lang="en-US" sz="2400" dirty="0">
              <a:latin typeface="Agency FB" panose="020B0503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750</a:t>
            </a:r>
            <a:r>
              <a:rPr lang="fr-FR" sz="2400" dirty="0">
                <a:latin typeface="Agency FB" panose="020B0503020202020204" pitchFamily="34" charset="0"/>
              </a:rPr>
              <a:t> enseignants-chercheurs permanents et </a:t>
            </a:r>
            <a:r>
              <a:rPr lang="fr-FR" sz="2400" b="1" dirty="0">
                <a:latin typeface="Agency FB" panose="020B0503020202020204" pitchFamily="34" charset="0"/>
              </a:rPr>
              <a:t>500</a:t>
            </a:r>
            <a:r>
              <a:rPr lang="fr-FR" sz="2400" dirty="0">
                <a:latin typeface="Agency FB" panose="020B0503020202020204" pitchFamily="34" charset="0"/>
              </a:rPr>
              <a:t> intervenants externes</a:t>
            </a:r>
            <a:endParaRPr lang="en-US" sz="2400" dirty="0">
              <a:latin typeface="Agency FB" panose="020B0503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502</a:t>
            </a:r>
            <a:r>
              <a:rPr lang="fr-FR" sz="2400" dirty="0">
                <a:latin typeface="Agency FB" panose="020B0503020202020204" pitchFamily="34" charset="0"/>
              </a:rPr>
              <a:t> personnels non-enseignants d’appui technique et administratif</a:t>
            </a:r>
            <a:endParaRPr lang="en-US" sz="24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8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5 - DOMAINES DE RECHERCHE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136904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sz="1200" dirty="0">
              <a:latin typeface="Agency FB" panose="020B0503020202020204" pitchFamily="34" charset="0"/>
            </a:endParaRPr>
          </a:p>
          <a:p>
            <a:r>
              <a:rPr lang="fr-FR" sz="2400" dirty="0">
                <a:latin typeface="Agency FB" panose="020B0503020202020204" pitchFamily="34" charset="0"/>
              </a:rPr>
              <a:t>La recherche se développe dans :</a:t>
            </a:r>
          </a:p>
          <a:p>
            <a:endParaRPr lang="en-US" sz="1200" dirty="0">
              <a:latin typeface="Agency FB" panose="020B05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(06) six Unités de Formation Doctorales ;</a:t>
            </a:r>
            <a:endParaRPr lang="en-US" sz="2400" dirty="0">
              <a:latin typeface="Agency FB" panose="020B05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(10) dix Centres de Recherches ;</a:t>
            </a:r>
            <a:endParaRPr lang="en-US" sz="2400" dirty="0">
              <a:latin typeface="Agency FB" panose="020B05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Agency FB" panose="020B0503020202020204" pitchFamily="34" charset="0"/>
              </a:rPr>
              <a:t>(18) dix-huit laboratoires.</a:t>
            </a:r>
            <a:endParaRPr lang="en-US" sz="2400" dirty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95264"/>
              </p:ext>
            </p:extLst>
          </p:nvPr>
        </p:nvGraphicFramePr>
        <p:xfrm>
          <a:off x="467544" y="3356992"/>
          <a:ext cx="8208912" cy="2705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Unités de Formations Doctorales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Missions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1 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- Sciences de l’Homme et de la Société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Formation et encadrement scientifique des étudiants en cycle de recherche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Soutien à la recherche scientifique et la valorisation des productions intellectuelles des doctorants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Insertion socio-professionnelle des doctorants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2 -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Sciences de l’Ingénieur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3 - Sciences Économiques et de Gestion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4 - Littératures, Langues, Sciences du Langage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5 - Sciences Fondamentales 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6 - Sciences Juridiques et Politiques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28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5 - DOMAINES DE RECHERCHE (suite)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11578"/>
            <a:ext cx="79928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95522"/>
              </p:ext>
            </p:extLst>
          </p:nvPr>
        </p:nvGraphicFramePr>
        <p:xfrm>
          <a:off x="611560" y="1268760"/>
          <a:ext cx="7992888" cy="428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Centres de recherches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Domaines d’action ou thématiques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1- Centre d’Études et de Recherche en Éducation (CERE) 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2- Centre d’Études et de Recherche en Dynamiques Environnementales et Sociales (CERENVISO)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3- </a:t>
                      </a:r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  <a:latin typeface="Agency FB" panose="020B0503020202020204" pitchFamily="34" charset="0"/>
                        </a:rPr>
                        <a:t>Centre d’Études et de Recherche en Paix, Sécurité et Intégration (CERPSI).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Études et Recherche en Éducation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Études et Recherche en Dynamiques Environnementales et Sociales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Études et de Recherche en Paix, Sécurité et Intégration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4- Centre d’Études et de Recherche en Sciences Criminelles et en Droit de l’Homme (CERSCDH)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5- Centre d’Études et de Recherche en Droit International et Communautaire (CERDIC)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Études et de Recherche en Sciences Criminelles et en Droit de l’Homme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- Études et de Recherche en Droit International et Communautaire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6- Centre de Recherche en Économie et Gestion (CREGES).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gency FB" panose="020B0503020202020204" pitchFamily="34" charset="0"/>
                        </a:rPr>
                        <a:t>Économie et Gestion</a:t>
                      </a:r>
                      <a:endParaRPr lang="en-US" sz="18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61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5 - DOMAINES DE RECHERCHE (suite)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11578"/>
            <a:ext cx="79928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86341"/>
              </p:ext>
            </p:extLst>
          </p:nvPr>
        </p:nvGraphicFramePr>
        <p:xfrm>
          <a:off x="611560" y="1106456"/>
          <a:ext cx="7992888" cy="383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71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7-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Centre de Recherche sur les Mutations Politiques, Environnementales et Sociales au Sahel (CREMPESSA)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8- Centre de Ressources et d’Études sur l’Imaginaire et le Patrimoine Africains (CREIPA)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9- Centre de Recherche en Études Afro-hispaniques (CREAH),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10- Centre d’Enregistrement des Données Météorologiques au Département de Géographie</a:t>
                      </a: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 - Recherche sur les Mutations Politiques, Environnementales et Sociales au Sahel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-Études sur l’Imaginaire et le Patrimoine Africains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</a:endParaRP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gency FB" panose="020B0503020202020204" pitchFamily="34" charset="0"/>
                        </a:rPr>
                        <a:t>- Traitement des Données Météorologiques</a:t>
                      </a:r>
                      <a:endParaRPr lang="en-US" sz="20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2F5-C1A2-4632-B62B-69568CE3EAB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2089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6 – PRODUCTIONS SCIENTIFIQUES</a:t>
            </a:r>
            <a:endParaRPr lang="en-US" sz="2400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83215"/>
              </p:ext>
            </p:extLst>
          </p:nvPr>
        </p:nvGraphicFramePr>
        <p:xfrm>
          <a:off x="611560" y="3212976"/>
          <a:ext cx="7920883" cy="31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UFD/ANNEE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SEG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LLSL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SHS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SF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SIN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SJP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[2014]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9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[2015]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[2016]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[2017]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36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[2018]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44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[2019]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57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[2020]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18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11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23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104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[2021]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18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24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82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[2022]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32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37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46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146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[2023]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50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71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ency FB" panose="020B0503020202020204" pitchFamily="34" charset="0"/>
                        </a:rPr>
                        <a:t>136</a:t>
                      </a:r>
                      <a:endParaRPr lang="en-US" sz="16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104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44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ency FB" panose="020B0503020202020204" pitchFamily="34" charset="0"/>
                        </a:rPr>
                        <a:t>100</a:t>
                      </a:r>
                      <a:endParaRPr lang="en-US" sz="16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gency FB" panose="020B0503020202020204" pitchFamily="34" charset="0"/>
                        </a:rPr>
                        <a:t>505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8" marR="6733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908720"/>
            <a:ext cx="828092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2012, </a:t>
            </a:r>
            <a:r>
              <a:rPr kumimoji="0" lang="fr-FR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l’UMa</a:t>
            </a:r>
            <a:r>
              <a:rPr kumimoji="0" lang="fr-F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produit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000" b="1" i="0" u="none" strike="noStrike" cap="none" normalizeH="0" baseline="0" dirty="0">
                <a:ln>
                  <a:noFill/>
                </a:ln>
                <a:solidFill>
                  <a:srgbClr val="984806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525 thèses de Doctorat/PhD 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000" b="1" i="0" u="none" strike="noStrike" cap="none" normalizeH="0" baseline="0" dirty="0">
                <a:ln>
                  <a:noFill/>
                </a:ln>
                <a:solidFill>
                  <a:srgbClr val="984806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Masters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en-US" sz="2000" b="1" i="0" u="none" strike="noStrike" cap="none" normalizeH="0" baseline="0" dirty="0">
                <a:ln>
                  <a:noFill/>
                </a:ln>
                <a:solidFill>
                  <a:srgbClr val="984806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de 22.000 mémoires de DIPES I et DIPES II.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 1 : Statistiques des thèses soutenues depuis 2014</a:t>
            </a:r>
            <a:endParaRPr kumimoji="0" lang="fr-F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57805</TotalTime>
  <Words>1110</Words>
  <Application>Microsoft Office PowerPoint</Application>
  <PresentationFormat>Affichage à l'écran (4:3)</PresentationFormat>
  <Paragraphs>257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Agency FB</vt:lpstr>
      <vt:lpstr>Arial</vt:lpstr>
      <vt:lpstr>Arial Black</vt:lpstr>
      <vt:lpstr>Calibri</vt:lpstr>
      <vt:lpstr>Garamond</vt:lpstr>
      <vt:lpstr>Symbol</vt:lpstr>
      <vt:lpstr>Times New Roman</vt:lpstr>
      <vt:lpstr>Organic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DIPD/UMA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TECHNIQUE SUR LA CARTE UNIVERSITAIRE</dc:title>
  <dc:creator>MOHAMADOU</dc:creator>
  <cp:lastModifiedBy>Abderamane  Hamit</cp:lastModifiedBy>
  <cp:revision>1078</cp:revision>
  <dcterms:created xsi:type="dcterms:W3CDTF">2011-08-07T07:43:13Z</dcterms:created>
  <dcterms:modified xsi:type="dcterms:W3CDTF">2023-05-24T19:26:20Z</dcterms:modified>
</cp:coreProperties>
</file>