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37" r:id="rId5"/>
    <p:sldId id="343" r:id="rId6"/>
    <p:sldId id="345" r:id="rId7"/>
    <p:sldId id="346" r:id="rId8"/>
    <p:sldId id="321" r:id="rId9"/>
    <p:sldId id="363" r:id="rId10"/>
    <p:sldId id="365" r:id="rId11"/>
    <p:sldId id="366" r:id="rId12"/>
    <p:sldId id="367" r:id="rId13"/>
    <p:sldId id="368" r:id="rId14"/>
    <p:sldId id="369" r:id="rId15"/>
    <p:sldId id="270" r:id="rId16"/>
    <p:sldId id="364" r:id="rId17"/>
    <p:sldId id="370" r:id="rId18"/>
    <p:sldId id="371" r:id="rId19"/>
    <p:sldId id="372" r:id="rId20"/>
    <p:sldId id="374" r:id="rId21"/>
    <p:sldId id="375" r:id="rId22"/>
    <p:sldId id="373" r:id="rId23"/>
    <p:sldId id="376" r:id="rId24"/>
    <p:sldId id="377" r:id="rId25"/>
    <p:sldId id="336" r:id="rId26"/>
  </p:sldIdLst>
  <p:sldSz cx="12192000" cy="6858000"/>
  <p:notesSz cx="6797675" cy="992822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jic, Dubravka (DDCG)" initials="BD(" lastIdx="1" clrIdx="0">
    <p:extLst>
      <p:ext uri="{19B8F6BF-5375-455C-9EA6-DF929625EA0E}">
        <p15:presenceInfo xmlns:p15="http://schemas.microsoft.com/office/powerpoint/2012/main" userId="S-1-5-21-2107199734-1002509562-578033828-69289" providerId="AD"/>
      </p:ext>
    </p:extLst>
  </p:cmAuthor>
  <p:cmAuthor id="2" name="Nupur Joshi" initials="NJ" lastIdx="10" clrIdx="1">
    <p:extLst>
      <p:ext uri="{19B8F6BF-5375-455C-9EA6-DF929625EA0E}">
        <p15:presenceInfo xmlns:p15="http://schemas.microsoft.com/office/powerpoint/2012/main" userId="c0fe51e20151e9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132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619" autoAdjust="0"/>
  </p:normalViewPr>
  <p:slideViewPr>
    <p:cSldViewPr snapToGrid="0">
      <p:cViewPr varScale="1">
        <p:scale>
          <a:sx n="50" d="100"/>
          <a:sy n="50" d="100"/>
        </p:scale>
        <p:origin x="42" y="4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BC58962-5AF3-4D90-A6D1-2841FDF61093}" type="datetimeFigureOut">
              <a:rPr lang="en-US" smtClean="0"/>
              <a:pPr/>
              <a:t>5/23/2023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C2064A8-0403-4711-872F-1D04A4FEB815}" type="slidenum">
              <a:rPr lang="en-US" smtClean="0"/>
              <a:pPr/>
              <a:t>‹N°›</a:t>
            </a:fld>
            <a:endParaRPr lang="en-US"/>
          </a:p>
        </p:txBody>
      </p:sp>
    </p:spTree>
    <p:extLst>
      <p:ext uri="{BB962C8B-B14F-4D97-AF65-F5344CB8AC3E}">
        <p14:creationId xmlns:p14="http://schemas.microsoft.com/office/powerpoint/2010/main" val="163889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587594-3E43-46D2-A318-5AF9581C8CB8}"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CD88-70AA-4052-809E-B1CF6AB9B8D9}" type="slidenum">
              <a:rPr lang="en-US" smtClean="0"/>
              <a:pPr/>
              <a:t>‹N°›</a:t>
            </a:fld>
            <a:endParaRPr lang="en-US"/>
          </a:p>
        </p:txBody>
      </p:sp>
    </p:spTree>
    <p:extLst>
      <p:ext uri="{BB962C8B-B14F-4D97-AF65-F5344CB8AC3E}">
        <p14:creationId xmlns:p14="http://schemas.microsoft.com/office/powerpoint/2010/main" val="100231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87594-3E43-46D2-A318-5AF9581C8CB8}"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CD88-70AA-4052-809E-B1CF6AB9B8D9}" type="slidenum">
              <a:rPr lang="en-US" smtClean="0"/>
              <a:pPr/>
              <a:t>‹N°›</a:t>
            </a:fld>
            <a:endParaRPr lang="en-US"/>
          </a:p>
        </p:txBody>
      </p:sp>
    </p:spTree>
    <p:extLst>
      <p:ext uri="{BB962C8B-B14F-4D97-AF65-F5344CB8AC3E}">
        <p14:creationId xmlns:p14="http://schemas.microsoft.com/office/powerpoint/2010/main" val="224972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87594-3E43-46D2-A318-5AF9581C8CB8}"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CD88-70AA-4052-809E-B1CF6AB9B8D9}" type="slidenum">
              <a:rPr lang="en-US" smtClean="0"/>
              <a:pPr/>
              <a:t>‹N°›</a:t>
            </a:fld>
            <a:endParaRPr lang="en-US"/>
          </a:p>
        </p:txBody>
      </p:sp>
    </p:spTree>
    <p:extLst>
      <p:ext uri="{BB962C8B-B14F-4D97-AF65-F5344CB8AC3E}">
        <p14:creationId xmlns:p14="http://schemas.microsoft.com/office/powerpoint/2010/main" val="421649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87594-3E43-46D2-A318-5AF9581C8CB8}"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5C2EB459-22E0-8F2D-5A5B-E9813C71436D}"/>
              </a:ext>
            </a:extLst>
          </p:cNvPr>
          <p:cNvSpPr>
            <a:spLocks noGrp="1"/>
          </p:cNvSpPr>
          <p:nvPr>
            <p:ph type="sldNum" sz="quarter" idx="4"/>
          </p:nvPr>
        </p:nvSpPr>
        <p:spPr>
          <a:xfrm>
            <a:off x="8982710" y="6446579"/>
            <a:ext cx="2743200" cy="184666"/>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0" tIns="0" rIns="0" bIns="0" rtlCol="0" anchor="t" anchorCtr="0">
            <a:spAutoFit/>
          </a:bodyPr>
          <a:lstStyle>
            <a:lvl1pPr algn="r">
              <a:spcBef>
                <a:spcPts val="0"/>
              </a:spcBef>
              <a:spcAft>
                <a:spcPts val="0"/>
              </a:spcAft>
              <a:defRPr sz="1200" baseline="0">
                <a:solidFill>
                  <a:schemeClr val="tx1"/>
                </a:solidFill>
              </a:defRPr>
            </a:lvl1pPr>
          </a:lstStyle>
          <a:p>
            <a:fld id="{32D5CD88-70AA-4052-809E-B1CF6AB9B8D9}" type="slidenum">
              <a:rPr lang="en-US" smtClean="0"/>
              <a:pPr/>
              <a:t>‹N°›</a:t>
            </a:fld>
            <a:endParaRPr lang="en-US"/>
          </a:p>
        </p:txBody>
      </p:sp>
    </p:spTree>
    <p:extLst>
      <p:ext uri="{BB962C8B-B14F-4D97-AF65-F5344CB8AC3E}">
        <p14:creationId xmlns:p14="http://schemas.microsoft.com/office/powerpoint/2010/main" val="428475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587594-3E43-46D2-A318-5AF9581C8CB8}" type="datetimeFigureOut">
              <a:rPr lang="en-US" smtClean="0"/>
              <a:pPr/>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5CD88-70AA-4052-809E-B1CF6AB9B8D9}" type="slidenum">
              <a:rPr lang="en-US" smtClean="0"/>
              <a:pPr/>
              <a:t>‹N°›</a:t>
            </a:fld>
            <a:endParaRPr lang="en-US"/>
          </a:p>
        </p:txBody>
      </p:sp>
    </p:spTree>
    <p:extLst>
      <p:ext uri="{BB962C8B-B14F-4D97-AF65-F5344CB8AC3E}">
        <p14:creationId xmlns:p14="http://schemas.microsoft.com/office/powerpoint/2010/main" val="372853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587594-3E43-46D2-A318-5AF9581C8CB8}"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CD88-70AA-4052-809E-B1CF6AB9B8D9}" type="slidenum">
              <a:rPr lang="en-US" smtClean="0"/>
              <a:pPr/>
              <a:t>‹N°›</a:t>
            </a:fld>
            <a:endParaRPr lang="en-US"/>
          </a:p>
        </p:txBody>
      </p:sp>
    </p:spTree>
    <p:extLst>
      <p:ext uri="{BB962C8B-B14F-4D97-AF65-F5344CB8AC3E}">
        <p14:creationId xmlns:p14="http://schemas.microsoft.com/office/powerpoint/2010/main" val="121679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587594-3E43-46D2-A318-5AF9581C8CB8}" type="datetimeFigureOut">
              <a:rPr lang="en-US" smtClean="0"/>
              <a:pPr/>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5CD88-70AA-4052-809E-B1CF6AB9B8D9}" type="slidenum">
              <a:rPr lang="en-US" smtClean="0"/>
              <a:pPr/>
              <a:t>‹N°›</a:t>
            </a:fld>
            <a:endParaRPr lang="en-US"/>
          </a:p>
        </p:txBody>
      </p:sp>
    </p:spTree>
    <p:extLst>
      <p:ext uri="{BB962C8B-B14F-4D97-AF65-F5344CB8AC3E}">
        <p14:creationId xmlns:p14="http://schemas.microsoft.com/office/powerpoint/2010/main" val="259550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A5807D0-6F67-555B-C2D6-56EF9E15189F}"/>
              </a:ext>
            </a:extLst>
          </p:cNvPr>
          <p:cNvGraphicFramePr>
            <a:graphicFrameLocks noChangeAspect="1"/>
          </p:cNvGraphicFramePr>
          <p:nvPr userDrawn="1">
            <p:custDataLst>
              <p:tags r:id="rId1"/>
            </p:custDataLst>
            <p:extLst>
              <p:ext uri="{D42A27DB-BD31-4B8C-83A1-F6EECF244321}">
                <p14:modId xmlns:p14="http://schemas.microsoft.com/office/powerpoint/2010/main" val="56998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 name="Object 6" hidden="1">
                        <a:extLst>
                          <a:ext uri="{FF2B5EF4-FFF2-40B4-BE49-F238E27FC236}">
                            <a16:creationId xmlns:a16="http://schemas.microsoft.com/office/drawing/2014/main" id="{AA5807D0-6F67-555B-C2D6-56EF9E1518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63550" y="250767"/>
            <a:ext cx="11262360" cy="443198"/>
          </a:xfrm>
          <a:noFill/>
          <a:extLst>
            <a:ext uri="{909E8E84-426E-40DD-AFC4-6F175D3DCCD1}">
              <a14:hiddenFill xmlns:a14="http://schemas.microsoft.com/office/drawing/2010/main">
                <a:solidFill>
                  <a:schemeClr val="accent1"/>
                </a:solidFill>
              </a14:hiddenFill>
            </a:ext>
          </a:extLst>
        </p:spPr>
        <p:txBody>
          <a:bodyPr vert="horz" wrap="square" lIns="0" tIns="0" rIns="0" bIns="0" anchor="t" anchorCtr="0">
            <a:spAutoFit/>
          </a:bodyPr>
          <a:lstStyle>
            <a:lvl1pPr>
              <a:spcBef>
                <a:spcPts val="0"/>
              </a:spcBef>
              <a:spcAft>
                <a:spcPts val="0"/>
              </a:spcAft>
              <a:defRPr sz="3200" b="1" baseline="0">
                <a:solidFill>
                  <a:srgbClr val="1F497D"/>
                </a:solidFill>
                <a:latin typeface="Tw Cen MT" panose="020B0602020104020603" pitchFamily="34" charset="0"/>
              </a:defRPr>
            </a:lvl1pPr>
          </a:lstStyle>
          <a:p>
            <a:r>
              <a:rPr lang="en-US" dirty="0"/>
              <a:t>Click to edit Master title style</a:t>
            </a:r>
          </a:p>
        </p:txBody>
      </p:sp>
      <p:sp>
        <p:nvSpPr>
          <p:cNvPr id="22" name="Slide Number Placeholder 5">
            <a:extLst>
              <a:ext uri="{FF2B5EF4-FFF2-40B4-BE49-F238E27FC236}">
                <a16:creationId xmlns:a16="http://schemas.microsoft.com/office/drawing/2014/main" id="{FB5AE6C6-DDE3-B72E-4FB3-5D932DDA3FFF}"/>
              </a:ext>
            </a:extLst>
          </p:cNvPr>
          <p:cNvSpPr>
            <a:spLocks noGrp="1"/>
          </p:cNvSpPr>
          <p:nvPr>
            <p:ph type="sldNum" sz="quarter" idx="4"/>
          </p:nvPr>
        </p:nvSpPr>
        <p:spPr>
          <a:xfrm>
            <a:off x="8982710" y="6446579"/>
            <a:ext cx="2743200" cy="153888"/>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0" tIns="0" rIns="0" bIns="0" rtlCol="0" anchor="t" anchorCtr="0">
            <a:spAutoFit/>
          </a:bodyPr>
          <a:lstStyle>
            <a:lvl1pPr algn="r">
              <a:spcBef>
                <a:spcPts val="0"/>
              </a:spcBef>
              <a:spcAft>
                <a:spcPts val="0"/>
              </a:spcAft>
              <a:defRPr sz="1000" baseline="0">
                <a:solidFill>
                  <a:schemeClr val="tx1">
                    <a:tint val="75000"/>
                  </a:schemeClr>
                </a:solidFill>
                <a:latin typeface="Tw Cen MT" panose="020B0602020104020603" pitchFamily="34" charset="0"/>
              </a:defRPr>
            </a:lvl1pPr>
          </a:lstStyle>
          <a:p>
            <a:fld id="{32D5CD88-70AA-4052-809E-B1CF6AB9B8D9}" type="slidenum">
              <a:rPr lang="en-US" smtClean="0"/>
              <a:pPr/>
              <a:t>‹N°›</a:t>
            </a:fld>
            <a:endParaRPr lang="en-US"/>
          </a:p>
        </p:txBody>
      </p:sp>
    </p:spTree>
    <p:extLst>
      <p:ext uri="{BB962C8B-B14F-4D97-AF65-F5344CB8AC3E}">
        <p14:creationId xmlns:p14="http://schemas.microsoft.com/office/powerpoint/2010/main" val="151295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87594-3E43-46D2-A318-5AF9581C8CB8}" type="datetimeFigureOut">
              <a:rPr lang="en-US" smtClean="0"/>
              <a:pPr/>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5CD88-70AA-4052-809E-B1CF6AB9B8D9}" type="slidenum">
              <a:rPr lang="en-US" smtClean="0"/>
              <a:pPr/>
              <a:t>‹N°›</a:t>
            </a:fld>
            <a:endParaRPr lang="en-US"/>
          </a:p>
        </p:txBody>
      </p:sp>
    </p:spTree>
    <p:extLst>
      <p:ext uri="{BB962C8B-B14F-4D97-AF65-F5344CB8AC3E}">
        <p14:creationId xmlns:p14="http://schemas.microsoft.com/office/powerpoint/2010/main" val="166955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587594-3E43-46D2-A318-5AF9581C8CB8}"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CD88-70AA-4052-809E-B1CF6AB9B8D9}" type="slidenum">
              <a:rPr lang="en-US" smtClean="0"/>
              <a:pPr/>
              <a:t>‹N°›</a:t>
            </a:fld>
            <a:endParaRPr lang="en-US"/>
          </a:p>
        </p:txBody>
      </p:sp>
    </p:spTree>
    <p:extLst>
      <p:ext uri="{BB962C8B-B14F-4D97-AF65-F5344CB8AC3E}">
        <p14:creationId xmlns:p14="http://schemas.microsoft.com/office/powerpoint/2010/main" val="250972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587594-3E43-46D2-A318-5AF9581C8CB8}" type="datetimeFigureOut">
              <a:rPr lang="en-US" smtClean="0"/>
              <a:pPr/>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5CD88-70AA-4052-809E-B1CF6AB9B8D9}" type="slidenum">
              <a:rPr lang="en-US" smtClean="0"/>
              <a:pPr/>
              <a:t>‹N°›</a:t>
            </a:fld>
            <a:endParaRPr lang="en-US"/>
          </a:p>
        </p:txBody>
      </p:sp>
    </p:spTree>
    <p:extLst>
      <p:ext uri="{BB962C8B-B14F-4D97-AF65-F5344CB8AC3E}">
        <p14:creationId xmlns:p14="http://schemas.microsoft.com/office/powerpoint/2010/main" val="154992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F76EF3B-CB7C-FDD7-BC59-FC37791A933C}"/>
              </a:ext>
            </a:extLst>
          </p:cNvPr>
          <p:cNvGraphicFramePr>
            <a:graphicFrameLocks noChangeAspect="1"/>
          </p:cNvGraphicFramePr>
          <p:nvPr userDrawn="1">
            <p:custDataLst>
              <p:tags r:id="rId13"/>
            </p:custDataLst>
            <p:extLst>
              <p:ext uri="{D42A27DB-BD31-4B8C-83A1-F6EECF244321}">
                <p14:modId xmlns:p14="http://schemas.microsoft.com/office/powerpoint/2010/main" val="1480795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8" imgH="408" progId="TCLayout.ActiveDocument.1">
                  <p:embed/>
                </p:oleObj>
              </mc:Choice>
              <mc:Fallback>
                <p:oleObj name="think-cell Slide" r:id="rId14" imgW="408" imgH="408" progId="TCLayout.ActiveDocument.1">
                  <p:embed/>
                  <p:pic>
                    <p:nvPicPr>
                      <p:cNvPr id="8" name="Object 7" hidden="1">
                        <a:extLst>
                          <a:ext uri="{FF2B5EF4-FFF2-40B4-BE49-F238E27FC236}">
                            <a16:creationId xmlns:a16="http://schemas.microsoft.com/office/drawing/2014/main" id="{0F76EF3B-CB7C-FDD7-BC59-FC37791A933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87594-3E43-46D2-A318-5AF9581C8CB8}" type="datetimeFigureOut">
              <a:rPr lang="en-US" smtClean="0"/>
              <a:pPr/>
              <a:t>5/23/2023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5CD88-70AA-4052-809E-B1CF6AB9B8D9}" type="slidenum">
              <a:rPr lang="en-US" smtClean="0"/>
              <a:pPr/>
              <a:t>‹N°›</a:t>
            </a:fld>
            <a:endParaRPr lang="en-US"/>
          </a:p>
        </p:txBody>
      </p:sp>
    </p:spTree>
    <p:extLst>
      <p:ext uri="{BB962C8B-B14F-4D97-AF65-F5344CB8AC3E}">
        <p14:creationId xmlns:p14="http://schemas.microsoft.com/office/powerpoint/2010/main" val="2361005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39.jfif"/><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emf"/></Relationships>
</file>

<file path=ppt/slides/_rels/slide1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image" Target="../media/image48.jpg"/><Relationship Id="rId1" Type="http://schemas.openxmlformats.org/officeDocument/2006/relationships/slideLayout" Target="../slideLayouts/slideLayout6.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1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6.xml"/><Relationship Id="rId5" Type="http://schemas.openxmlformats.org/officeDocument/2006/relationships/image" Target="../media/image60.jpg"/><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6.xml"/><Relationship Id="rId4" Type="http://schemas.openxmlformats.org/officeDocument/2006/relationships/image" Target="../media/image6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oleObject" Target="../embeddings/oleObject4.bin"/><Relationship Id="rId7" Type="http://schemas.openxmlformats.org/officeDocument/2006/relationships/image" Target="../media/image20.png"/><Relationship Id="rId12"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emf"/><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6504"/>
            <a:ext cx="12192000" cy="6830292"/>
          </a:xfrm>
          <a:prstGeom prst="rect">
            <a:avLst/>
          </a:prstGeom>
        </p:spPr>
      </p:pic>
      <p:sp>
        <p:nvSpPr>
          <p:cNvPr id="2" name="ZoneTexte 1">
            <a:extLst>
              <a:ext uri="{FF2B5EF4-FFF2-40B4-BE49-F238E27FC236}">
                <a16:creationId xmlns:a16="http://schemas.microsoft.com/office/drawing/2014/main" id="{12ED82F8-DD9B-34FA-2B5D-3E0AB2F1FE8C}"/>
              </a:ext>
            </a:extLst>
          </p:cNvPr>
          <p:cNvSpPr txBox="1"/>
          <p:nvPr/>
        </p:nvSpPr>
        <p:spPr>
          <a:xfrm>
            <a:off x="451413" y="2675197"/>
            <a:ext cx="11505235" cy="184665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4000" dirty="0">
                <a:solidFill>
                  <a:schemeClr val="bg1"/>
                </a:solidFill>
                <a:latin typeface="Tw Cen MT" panose="020B0602020104020603" pitchFamily="34" charset="0"/>
              </a:rPr>
              <a:t>Recommandations pratiques pour une agriculture résiliente au climat/ comment populariser l’information auprès de communautés</a:t>
            </a:r>
          </a:p>
        </p:txBody>
      </p:sp>
      <p:pic>
        <p:nvPicPr>
          <p:cNvPr id="7" name="Image 6">
            <a:extLst>
              <a:ext uri="{FF2B5EF4-FFF2-40B4-BE49-F238E27FC236}">
                <a16:creationId xmlns:a16="http://schemas.microsoft.com/office/drawing/2014/main" id="{226BAB91-CF4B-358C-B570-5A7591704122}"/>
              </a:ext>
            </a:extLst>
          </p:cNvPr>
          <p:cNvPicPr>
            <a:picLocks noChangeAspect="1"/>
          </p:cNvPicPr>
          <p:nvPr/>
        </p:nvPicPr>
        <p:blipFill>
          <a:blip r:embed="rId3"/>
          <a:srcRect/>
          <a:stretch>
            <a:fillRect/>
          </a:stretch>
        </p:blipFill>
        <p:spPr>
          <a:xfrm>
            <a:off x="4267262" y="81772"/>
            <a:ext cx="1643484" cy="1457660"/>
          </a:xfrm>
          <a:prstGeom prst="rect">
            <a:avLst/>
          </a:prstGeom>
          <a:noFill/>
          <a:ln>
            <a:noFill/>
            <a:prstDash/>
          </a:ln>
        </p:spPr>
      </p:pic>
      <p:pic>
        <p:nvPicPr>
          <p:cNvPr id="8" name="Resim 11" descr="NÄ°JER BAYRAÄI ile ilgili gÃ¶rsel sonucu">
            <a:extLst>
              <a:ext uri="{FF2B5EF4-FFF2-40B4-BE49-F238E27FC236}">
                <a16:creationId xmlns:a16="http://schemas.microsoft.com/office/drawing/2014/main" id="{E8D53FAE-902D-F87D-2532-C32AE1CFC9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95" y="162796"/>
            <a:ext cx="1930801" cy="1145143"/>
          </a:xfrm>
          <a:prstGeom prst="rect">
            <a:avLst/>
          </a:prstGeom>
          <a:noFill/>
          <a:ln>
            <a:noFill/>
          </a:ln>
        </p:spPr>
      </p:pic>
      <p:pic>
        <p:nvPicPr>
          <p:cNvPr id="9" name="Image 8">
            <a:extLst>
              <a:ext uri="{FF2B5EF4-FFF2-40B4-BE49-F238E27FC236}">
                <a16:creationId xmlns:a16="http://schemas.microsoft.com/office/drawing/2014/main" id="{1D278478-30C1-BF5E-FDA1-8C573A9A6D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2715" y="81772"/>
            <a:ext cx="4366990" cy="1226167"/>
          </a:xfrm>
          <a:prstGeom prst="rect">
            <a:avLst/>
          </a:prstGeom>
          <a:noFill/>
        </p:spPr>
      </p:pic>
    </p:spTree>
    <p:extLst>
      <p:ext uri="{BB962C8B-B14F-4D97-AF65-F5344CB8AC3E}">
        <p14:creationId xmlns:p14="http://schemas.microsoft.com/office/powerpoint/2010/main" val="822361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832DA9-EB1B-2787-BC0A-C829F63225DB}"/>
              </a:ext>
            </a:extLst>
          </p:cNvPr>
          <p:cNvSpPr>
            <a:spLocks noGrp="1"/>
          </p:cNvSpPr>
          <p:nvPr>
            <p:ph type="title"/>
          </p:nvPr>
        </p:nvSpPr>
        <p:spPr>
          <a:xfrm>
            <a:off x="464820" y="103646"/>
            <a:ext cx="11262360" cy="443198"/>
          </a:xfrm>
        </p:spPr>
        <p:txBody>
          <a:bodyPr/>
          <a:lstStyle/>
          <a:p>
            <a:r>
              <a:rPr lang="fr-FR" dirty="0"/>
              <a:t>2. Techniques d’aménagement de terroir</a:t>
            </a:r>
          </a:p>
        </p:txBody>
      </p:sp>
      <p:pic>
        <p:nvPicPr>
          <p:cNvPr id="3" name="Image 2" descr="Une image contenant extérieur, ciel, plage, sable&#10;&#10;Description générée automatiquement">
            <a:extLst>
              <a:ext uri="{FF2B5EF4-FFF2-40B4-BE49-F238E27FC236}">
                <a16:creationId xmlns:a16="http://schemas.microsoft.com/office/drawing/2014/main" id="{A257C384-2DE9-70B7-3465-B81C875B3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21" y="2342917"/>
            <a:ext cx="5424994" cy="4069027"/>
          </a:xfrm>
          <a:prstGeom prst="rect">
            <a:avLst/>
          </a:prstGeom>
        </p:spPr>
      </p:pic>
      <p:sp>
        <p:nvSpPr>
          <p:cNvPr id="5" name="ZoneTexte 4">
            <a:extLst>
              <a:ext uri="{FF2B5EF4-FFF2-40B4-BE49-F238E27FC236}">
                <a16:creationId xmlns:a16="http://schemas.microsoft.com/office/drawing/2014/main" id="{3DF2F1DE-04F2-D77E-17C1-E62F5C2CFFC4}"/>
              </a:ext>
            </a:extLst>
          </p:cNvPr>
          <p:cNvSpPr txBox="1"/>
          <p:nvPr/>
        </p:nvSpPr>
        <p:spPr>
          <a:xfrm>
            <a:off x="260921" y="546844"/>
            <a:ext cx="11707302" cy="968278"/>
          </a:xfrm>
          <a:prstGeom prst="rect">
            <a:avLst/>
          </a:prstGeom>
          <a:noFill/>
          <a:extLst>
            <a:ext uri="{909E8E84-426E-40DD-AFC4-6F175D3DCCD1}">
              <a14:hiddenFill xmlns:a14="http://schemas.microsoft.com/office/drawing/2010/main">
                <a:solidFill>
                  <a:scrgbClr r="0" g="0" b="0"/>
                </a:solidFill>
              </a14:hiddenFill>
            </a:ext>
          </a:extLst>
        </p:spPr>
        <p:txBody>
          <a:bodyPr wrap="square">
            <a:spAutoFit/>
          </a:bodyPr>
          <a:lstStyle/>
          <a:p>
            <a:pPr>
              <a:lnSpc>
                <a:spcPct val="107000"/>
              </a:lnSpc>
              <a:spcBef>
                <a:spcPts val="600"/>
              </a:spcBef>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Apprès affectation des sols, il s’agit de toutes les techniques qui ont pour objet d’améliorer chaque terroir par rapport </a:t>
            </a:r>
            <a:r>
              <a:rPr lang="fr-FR" kern="100" dirty="0">
                <a:latin typeface="Calibri" panose="020F0502020204030204" pitchFamily="34" charset="0"/>
                <a:ea typeface="Calibri" panose="020F0502020204030204" pitchFamily="34" charset="0"/>
                <a:cs typeface="Times New Roman" panose="02020603050405020304" pitchFamily="18" charset="0"/>
              </a:rPr>
              <a:t>à leur affectation, en particulier en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 ralentissant/arrêtant les écoulements de surface. (qui causent de l’érosion et dont l’eau ne bénéficie pas aux plantes),  et maintenant/restaurant un couvert végétal et en bloquant les problèmes d’érosion.</a:t>
            </a:r>
          </a:p>
        </p:txBody>
      </p:sp>
      <p:sp>
        <p:nvSpPr>
          <p:cNvPr id="6" name="Titre 1">
            <a:extLst>
              <a:ext uri="{FF2B5EF4-FFF2-40B4-BE49-F238E27FC236}">
                <a16:creationId xmlns:a16="http://schemas.microsoft.com/office/drawing/2014/main" id="{3E2D90D3-2143-2AA0-BF9E-4A221B05B89F}"/>
              </a:ext>
            </a:extLst>
          </p:cNvPr>
          <p:cNvSpPr txBox="1">
            <a:spLocks/>
          </p:cNvSpPr>
          <p:nvPr/>
        </p:nvSpPr>
        <p:spPr>
          <a:xfrm>
            <a:off x="374152" y="1736721"/>
            <a:ext cx="11262360" cy="332399"/>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0" tIns="0" rIns="0" bIns="0" rtlCol="0" anchor="t" anchorCtr="0">
            <a:spAutoFit/>
          </a:bodyPr>
          <a:lstStyle>
            <a:lvl1pPr algn="l" defTabSz="914400" rtl="0" eaLnBrk="1" latinLnBrk="0" hangingPunct="1">
              <a:lnSpc>
                <a:spcPct val="90000"/>
              </a:lnSpc>
              <a:spcBef>
                <a:spcPts val="0"/>
              </a:spcBef>
              <a:spcAft>
                <a:spcPts val="0"/>
              </a:spcAft>
              <a:buNone/>
              <a:defRPr sz="3200" b="1" kern="1200" baseline="0">
                <a:solidFill>
                  <a:srgbClr val="1F497D"/>
                </a:solidFill>
                <a:latin typeface="Tw Cen MT" panose="020B0602020104020603" pitchFamily="34" charset="0"/>
                <a:ea typeface="+mj-ea"/>
                <a:cs typeface="+mj-cs"/>
              </a:defRPr>
            </a:lvl1pPr>
          </a:lstStyle>
          <a:p>
            <a:r>
              <a:rPr lang="fr-FR" sz="2400" dirty="0"/>
              <a:t>2.1 La fixation des dunes</a:t>
            </a:r>
          </a:p>
        </p:txBody>
      </p:sp>
      <p:pic>
        <p:nvPicPr>
          <p:cNvPr id="7" name="Image 6">
            <a:extLst>
              <a:ext uri="{FF2B5EF4-FFF2-40B4-BE49-F238E27FC236}">
                <a16:creationId xmlns:a16="http://schemas.microsoft.com/office/drawing/2014/main" id="{2F558640-0F83-73EE-31E2-B0946E1566D0}"/>
              </a:ext>
            </a:extLst>
          </p:cNvPr>
          <p:cNvPicPr>
            <a:picLocks noChangeAspect="1"/>
          </p:cNvPicPr>
          <p:nvPr/>
        </p:nvPicPr>
        <p:blipFill>
          <a:blip r:embed="rId3"/>
          <a:stretch>
            <a:fillRect/>
          </a:stretch>
        </p:blipFill>
        <p:spPr>
          <a:xfrm>
            <a:off x="6286513" y="1736721"/>
            <a:ext cx="4681315" cy="1594135"/>
          </a:xfrm>
          <a:prstGeom prst="rect">
            <a:avLst/>
          </a:prstGeom>
        </p:spPr>
      </p:pic>
      <p:pic>
        <p:nvPicPr>
          <p:cNvPr id="9" name="Image 8" descr="Une image contenant plein air, nuage, ciel, herbe&#10;&#10;Description générée automatiquement">
            <a:extLst>
              <a:ext uri="{FF2B5EF4-FFF2-40B4-BE49-F238E27FC236}">
                <a16:creationId xmlns:a16="http://schemas.microsoft.com/office/drawing/2014/main" id="{8526A637-BD01-F258-243D-AA8E01314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087" y="3428999"/>
            <a:ext cx="4813954" cy="3191473"/>
          </a:xfrm>
          <a:prstGeom prst="rect">
            <a:avLst/>
          </a:prstGeom>
        </p:spPr>
      </p:pic>
    </p:spTree>
    <p:extLst>
      <p:ext uri="{BB962C8B-B14F-4D97-AF65-F5344CB8AC3E}">
        <p14:creationId xmlns:p14="http://schemas.microsoft.com/office/powerpoint/2010/main" val="359523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C8C6E-5F03-3EEF-D20A-18EBF9240038}"/>
              </a:ext>
            </a:extLst>
          </p:cNvPr>
          <p:cNvSpPr>
            <a:spLocks noGrp="1"/>
          </p:cNvSpPr>
          <p:nvPr>
            <p:ph type="title"/>
          </p:nvPr>
        </p:nvSpPr>
        <p:spPr>
          <a:xfrm>
            <a:off x="463550" y="250767"/>
            <a:ext cx="11262360" cy="332399"/>
          </a:xfrm>
        </p:spPr>
        <p:txBody>
          <a:bodyPr/>
          <a:lstStyle/>
          <a:p>
            <a:r>
              <a:rPr lang="fr-FR" sz="2400" dirty="0"/>
              <a:t>2,2 Les aménagements de CES/DRS</a:t>
            </a:r>
          </a:p>
        </p:txBody>
      </p:sp>
      <p:sp>
        <p:nvSpPr>
          <p:cNvPr id="3" name="ZoneTexte 2">
            <a:extLst>
              <a:ext uri="{FF2B5EF4-FFF2-40B4-BE49-F238E27FC236}">
                <a16:creationId xmlns:a16="http://schemas.microsoft.com/office/drawing/2014/main" id="{EC83B7F3-D773-97DC-8E87-FAF66E424F2B}"/>
              </a:ext>
            </a:extLst>
          </p:cNvPr>
          <p:cNvSpPr txBox="1"/>
          <p:nvPr/>
        </p:nvSpPr>
        <p:spPr>
          <a:xfrm>
            <a:off x="463550" y="696562"/>
            <a:ext cx="7916521" cy="27699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dirty="0">
                <a:latin typeface="Tw Cen MT" panose="020B0602020104020603" pitchFamily="34" charset="0"/>
              </a:rPr>
              <a:t>Ces aménagements sont variés et nombreux comme</a:t>
            </a:r>
          </a:p>
        </p:txBody>
      </p:sp>
      <p:sp>
        <p:nvSpPr>
          <p:cNvPr id="5" name="ZoneTexte 4">
            <a:extLst>
              <a:ext uri="{FF2B5EF4-FFF2-40B4-BE49-F238E27FC236}">
                <a16:creationId xmlns:a16="http://schemas.microsoft.com/office/drawing/2014/main" id="{7A4E59F7-4718-C74E-7052-D4B3DD1DC488}"/>
              </a:ext>
            </a:extLst>
          </p:cNvPr>
          <p:cNvSpPr txBox="1"/>
          <p:nvPr/>
        </p:nvSpPr>
        <p:spPr>
          <a:xfrm>
            <a:off x="370953" y="1056179"/>
            <a:ext cx="5821503" cy="2033249"/>
          </a:xfrm>
          <a:prstGeom prst="rect">
            <a:avLst/>
          </a:prstGeom>
          <a:noFill/>
          <a:extLst>
            <a:ext uri="{909E8E84-426E-40DD-AFC4-6F175D3DCCD1}">
              <a14:hiddenFill xmlns:a14="http://schemas.microsoft.com/office/drawing/2010/main">
                <a:solidFill>
                  <a:scrgbClr r="0" g="0" b="0"/>
                </a:solidFill>
              </a14:hiddenFill>
            </a:ext>
          </a:extLst>
        </p:spPr>
        <p:txBody>
          <a:bodyPr wrap="square">
            <a:spAutoFit/>
          </a:bodyPr>
          <a:lstStyle/>
          <a:p>
            <a:pPr>
              <a:lnSpc>
                <a:spcPct val="107000"/>
              </a:lnSpc>
              <a:spcBef>
                <a:spcPts val="600"/>
              </a:spcBef>
            </a:pPr>
            <a:r>
              <a:rPr lang="fr-FR" b="1" u="sng" kern="100" dirty="0">
                <a:effectLst/>
                <a:latin typeface="Tw Cen MT" panose="020B0602020104020603" pitchFamily="34" charset="0"/>
                <a:ea typeface="Calibri" panose="020F0502020204030204" pitchFamily="34" charset="0"/>
                <a:cs typeface="Times New Roman" panose="02020603050405020304" pitchFamily="18" charset="0"/>
              </a:rPr>
              <a:t>Pratiques des barrières en pente transversales :</a:t>
            </a:r>
            <a:endParaRPr lang="fr-FR" b="1" kern="100" dirty="0">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Bef>
                <a:spcPts val="600"/>
              </a:spcBef>
            </a:pPr>
            <a:r>
              <a:rPr lang="fr-FR" sz="1600" kern="100" dirty="0">
                <a:effectLst/>
                <a:latin typeface="Tw Cen MT" panose="020B0602020104020603" pitchFamily="34" charset="0"/>
                <a:ea typeface="Calibri" panose="020F0502020204030204" pitchFamily="34" charset="0"/>
                <a:cs typeface="Times New Roman" panose="02020603050405020304" pitchFamily="18" charset="0"/>
              </a:rPr>
              <a:t>Les barrières en pente transversale sont des mesures sur les terres en pente sous forme de mottes de terre, de lignes de pierre et/ou de bandes végétatives pour réduire la vitesse de ruissellement et la perte de terre, contribuant ainsi à la conservation du sol, de l’eau et des nutriments. Pour ce faire, on réduit la pente et/ou la longueur de la pente</a:t>
            </a:r>
          </a:p>
        </p:txBody>
      </p:sp>
      <p:graphicFrame>
        <p:nvGraphicFramePr>
          <p:cNvPr id="6" name="Tableau 5">
            <a:extLst>
              <a:ext uri="{FF2B5EF4-FFF2-40B4-BE49-F238E27FC236}">
                <a16:creationId xmlns:a16="http://schemas.microsoft.com/office/drawing/2014/main" id="{665FD6A0-E2C1-9E99-3023-DA21726E8DC4}"/>
              </a:ext>
            </a:extLst>
          </p:cNvPr>
          <p:cNvGraphicFramePr>
            <a:graphicFrameLocks noGrp="1"/>
          </p:cNvGraphicFramePr>
          <p:nvPr>
            <p:extLst>
              <p:ext uri="{D42A27DB-BD31-4B8C-83A1-F6EECF244321}">
                <p14:modId xmlns:p14="http://schemas.microsoft.com/office/powerpoint/2010/main" val="2655648940"/>
              </p:ext>
            </p:extLst>
          </p:nvPr>
        </p:nvGraphicFramePr>
        <p:xfrm>
          <a:off x="6470739" y="973561"/>
          <a:ext cx="5442905" cy="2290193"/>
        </p:xfrm>
        <a:graphic>
          <a:graphicData uri="http://schemas.openxmlformats.org/drawingml/2006/table">
            <a:tbl>
              <a:tblPr firstRow="1" firstCol="1" bandRow="1">
                <a:tableStyleId>{5C22544A-7EE6-4342-B048-85BDC9FD1C3A}</a:tableStyleId>
              </a:tblPr>
              <a:tblGrid>
                <a:gridCol w="1444514">
                  <a:extLst>
                    <a:ext uri="{9D8B030D-6E8A-4147-A177-3AD203B41FA5}">
                      <a16:colId xmlns:a16="http://schemas.microsoft.com/office/drawing/2014/main" val="3648217695"/>
                    </a:ext>
                  </a:extLst>
                </a:gridCol>
                <a:gridCol w="2183889">
                  <a:extLst>
                    <a:ext uri="{9D8B030D-6E8A-4147-A177-3AD203B41FA5}">
                      <a16:colId xmlns:a16="http://schemas.microsoft.com/office/drawing/2014/main" val="4228990825"/>
                    </a:ext>
                  </a:extLst>
                </a:gridCol>
                <a:gridCol w="1814502">
                  <a:extLst>
                    <a:ext uri="{9D8B030D-6E8A-4147-A177-3AD203B41FA5}">
                      <a16:colId xmlns:a16="http://schemas.microsoft.com/office/drawing/2014/main" val="3392134384"/>
                    </a:ext>
                  </a:extLst>
                </a:gridCol>
              </a:tblGrid>
              <a:tr h="0">
                <a:tc>
                  <a:txBody>
                    <a:bodyPr/>
                    <a:lstStyle/>
                    <a:p>
                      <a:pPr>
                        <a:lnSpc>
                          <a:spcPct val="107000"/>
                        </a:lnSpc>
                        <a:spcBef>
                          <a:spcPts val="200"/>
                        </a:spcBef>
                        <a:spcAft>
                          <a:spcPts val="200"/>
                        </a:spcAft>
                      </a:pPr>
                      <a:r>
                        <a:rPr lang="fr-FR" sz="1600" kern="100" dirty="0">
                          <a:effectLst/>
                        </a:rPr>
                        <a:t>Type</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200"/>
                        </a:spcAft>
                      </a:pPr>
                      <a:r>
                        <a:rPr lang="fr-FR" sz="1600" kern="100">
                          <a:effectLst/>
                        </a:rPr>
                        <a:t>Où sont-elles courantes</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200"/>
                        </a:spcAft>
                      </a:pPr>
                      <a:r>
                        <a:rPr lang="fr-FR" sz="1600" kern="100">
                          <a:effectLst/>
                        </a:rPr>
                        <a:t>Pentes appropriées</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8177928"/>
                  </a:ext>
                </a:extLst>
              </a:tr>
              <a:tr h="0">
                <a:tc>
                  <a:txBody>
                    <a:bodyPr/>
                    <a:lstStyle/>
                    <a:p>
                      <a:pPr>
                        <a:lnSpc>
                          <a:spcPct val="107000"/>
                        </a:lnSpc>
                        <a:spcBef>
                          <a:spcPts val="200"/>
                        </a:spcBef>
                        <a:spcAft>
                          <a:spcPts val="200"/>
                        </a:spcAft>
                      </a:pPr>
                      <a:r>
                        <a:rPr lang="fr-FR" sz="1600" kern="100">
                          <a:effectLst/>
                        </a:rPr>
                        <a:t>Terrasses</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200"/>
                        </a:spcAft>
                      </a:pPr>
                      <a:r>
                        <a:rPr lang="fr-FR" sz="1600" kern="100" dirty="0">
                          <a:effectLst/>
                        </a:rPr>
                        <a:t>Zones escarpées</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200"/>
                        </a:spcAft>
                      </a:pPr>
                      <a:r>
                        <a:rPr lang="fr-FR" sz="1600" kern="100">
                          <a:effectLst/>
                        </a:rPr>
                        <a:t>Modérés à très prononcées</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1194845"/>
                  </a:ext>
                </a:extLst>
              </a:tr>
              <a:tr h="0">
                <a:tc>
                  <a:txBody>
                    <a:bodyPr/>
                    <a:lstStyle/>
                    <a:p>
                      <a:pPr>
                        <a:lnSpc>
                          <a:spcPct val="107000"/>
                        </a:lnSpc>
                        <a:spcBef>
                          <a:spcPts val="600"/>
                        </a:spcBef>
                      </a:pPr>
                      <a:r>
                        <a:rPr lang="fr-FR" sz="1600" kern="100" dirty="0">
                          <a:effectLst/>
                        </a:rPr>
                        <a:t>Cordons pierreux</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200"/>
                        </a:spcAft>
                      </a:pPr>
                      <a:r>
                        <a:rPr lang="fr-FR" sz="1600" kern="100">
                          <a:effectLst/>
                        </a:rPr>
                        <a:t>Afrique de l’Ouest zones pierreuses</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200"/>
                        </a:spcAft>
                      </a:pPr>
                      <a:r>
                        <a:rPr lang="fr-FR" sz="1600" kern="100">
                          <a:effectLst/>
                        </a:rPr>
                        <a:t>Pentes douces à modérées</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2131012"/>
                  </a:ext>
                </a:extLst>
              </a:tr>
              <a:tr h="0">
                <a:tc>
                  <a:txBody>
                    <a:bodyPr/>
                    <a:lstStyle/>
                    <a:p>
                      <a:pPr>
                        <a:lnSpc>
                          <a:spcPct val="107000"/>
                        </a:lnSpc>
                        <a:spcBef>
                          <a:spcPts val="600"/>
                        </a:spcBef>
                      </a:pPr>
                      <a:r>
                        <a:rPr lang="fr-FR" sz="1600" kern="100">
                          <a:effectLst/>
                        </a:rPr>
                        <a:t>Diguettes en pierre</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200"/>
                        </a:spcAft>
                      </a:pPr>
                      <a:r>
                        <a:rPr lang="fr-FR" sz="1600" kern="100">
                          <a:effectLst/>
                        </a:rPr>
                        <a:t>Afrique de l’Ouest zones pierreuses</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200"/>
                        </a:spcAft>
                      </a:pPr>
                      <a:r>
                        <a:rPr lang="fr-FR" sz="1600" kern="100">
                          <a:effectLst/>
                        </a:rPr>
                        <a:t>Pentes douces à abruptes</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9741799"/>
                  </a:ext>
                </a:extLst>
              </a:tr>
              <a:tr h="0">
                <a:tc>
                  <a:txBody>
                    <a:bodyPr/>
                    <a:lstStyle/>
                    <a:p>
                      <a:pPr>
                        <a:lnSpc>
                          <a:spcPct val="107000"/>
                        </a:lnSpc>
                        <a:spcBef>
                          <a:spcPts val="200"/>
                        </a:spcBef>
                        <a:spcAft>
                          <a:spcPts val="200"/>
                        </a:spcAft>
                      </a:pPr>
                      <a:r>
                        <a:rPr lang="fr-FR" sz="1600" kern="100">
                          <a:effectLst/>
                        </a:rPr>
                        <a:t>Bancs/murs de terre</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200"/>
                        </a:spcAft>
                      </a:pPr>
                      <a:r>
                        <a:rPr lang="fr-FR" sz="1600" kern="100">
                          <a:effectLst/>
                        </a:rPr>
                        <a:t>Zone semi arides (Maghreb)</a:t>
                      </a:r>
                      <a:endParaRPr lang="fr-FR"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200"/>
                        </a:spcBef>
                        <a:spcAft>
                          <a:spcPts val="200"/>
                        </a:spcAft>
                      </a:pPr>
                      <a:r>
                        <a:rPr lang="fr-FR" sz="1600" kern="100" dirty="0">
                          <a:effectLst/>
                        </a:rPr>
                        <a:t>Pentes douces à modérées</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4677095"/>
                  </a:ext>
                </a:extLst>
              </a:tr>
            </a:tbl>
          </a:graphicData>
        </a:graphic>
      </p:graphicFrame>
      <p:pic>
        <p:nvPicPr>
          <p:cNvPr id="8" name="Image 7">
            <a:extLst>
              <a:ext uri="{FF2B5EF4-FFF2-40B4-BE49-F238E27FC236}">
                <a16:creationId xmlns:a16="http://schemas.microsoft.com/office/drawing/2014/main" id="{BCDF9579-4771-1A4A-D12B-930AE9621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57" y="3417286"/>
            <a:ext cx="4314824" cy="3189947"/>
          </a:xfrm>
          <a:prstGeom prst="rect">
            <a:avLst/>
          </a:prstGeom>
        </p:spPr>
      </p:pic>
      <p:pic>
        <p:nvPicPr>
          <p:cNvPr id="12" name="Image 11" descr="Une image contenant paysage, plein air, sol&#10;&#10;Description générée automatiquement">
            <a:extLst>
              <a:ext uri="{FF2B5EF4-FFF2-40B4-BE49-F238E27FC236}">
                <a16:creationId xmlns:a16="http://schemas.microsoft.com/office/drawing/2014/main" id="{541E680D-C703-B25E-C9BB-E54D03615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614" y="3476142"/>
            <a:ext cx="4519875" cy="2943406"/>
          </a:xfrm>
          <a:prstGeom prst="rect">
            <a:avLst/>
          </a:prstGeom>
        </p:spPr>
      </p:pic>
    </p:spTree>
    <p:extLst>
      <p:ext uri="{BB962C8B-B14F-4D97-AF65-F5344CB8AC3E}">
        <p14:creationId xmlns:p14="http://schemas.microsoft.com/office/powerpoint/2010/main" val="92351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48" y="93194"/>
            <a:ext cx="7704667" cy="859535"/>
          </a:xfrm>
        </p:spPr>
        <p:txBody>
          <a:bodyPr>
            <a:normAutofit/>
          </a:bodyPr>
          <a:lstStyle/>
          <a:p>
            <a:r>
              <a:rPr lang="pt-PT" dirty="0"/>
              <a:t>Exemple d’ouvrage anti érosif</a:t>
            </a:r>
          </a:p>
        </p:txBody>
      </p:sp>
      <p:pic>
        <p:nvPicPr>
          <p:cNvPr id="5" name="Picture 4" descr="Lutte antiérosive - Perception de la banquette antiérosive fruitière par  les utilisateurs dans le Moyen Atlas (Maroc) - IRD Édition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640" y="1087298"/>
            <a:ext cx="7338327" cy="5543504"/>
          </a:xfrm>
          <a:prstGeom prst="rect">
            <a:avLst/>
          </a:prstGeom>
          <a:noFill/>
          <a:ln>
            <a:no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6425" y="3234704"/>
            <a:ext cx="3078815" cy="3396098"/>
          </a:xfrm>
          <a:prstGeom prst="rect">
            <a:avLst/>
          </a:prstGeom>
          <a:noFill/>
          <a:ln>
            <a:noFill/>
          </a:ln>
        </p:spPr>
      </p:pic>
      <p:pic>
        <p:nvPicPr>
          <p:cNvPr id="3" name="Image 2" descr="Une image contenant texte, Police, diagramme, ligne&#10;&#10;Description générée automatiquement">
            <a:extLst>
              <a:ext uri="{FF2B5EF4-FFF2-40B4-BE49-F238E27FC236}">
                <a16:creationId xmlns:a16="http://schemas.microsoft.com/office/drawing/2014/main" id="{0ED84EAC-BBB7-F759-64A9-530EFFE63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519" y="855238"/>
            <a:ext cx="4102048" cy="1968983"/>
          </a:xfrm>
          <a:prstGeom prst="rect">
            <a:avLst/>
          </a:prstGeom>
        </p:spPr>
      </p:pic>
    </p:spTree>
    <p:extLst>
      <p:ext uri="{BB962C8B-B14F-4D97-AF65-F5344CB8AC3E}">
        <p14:creationId xmlns:p14="http://schemas.microsoft.com/office/powerpoint/2010/main" val="294023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8BF05B1-0A59-92EE-0939-E228E25A1403}"/>
              </a:ext>
            </a:extLst>
          </p:cNvPr>
          <p:cNvSpPr txBox="1"/>
          <p:nvPr/>
        </p:nvSpPr>
        <p:spPr>
          <a:xfrm>
            <a:off x="558479" y="480887"/>
            <a:ext cx="6094070" cy="1790170"/>
          </a:xfrm>
          <a:prstGeom prst="rect">
            <a:avLst/>
          </a:prstGeom>
          <a:noFill/>
          <a:extLst>
            <a:ext uri="{909E8E84-426E-40DD-AFC4-6F175D3DCCD1}">
              <a14:hiddenFill xmlns:a14="http://schemas.microsoft.com/office/drawing/2010/main">
                <a:solidFill>
                  <a:scrgbClr r="0" g="0" b="0"/>
                </a:solidFill>
              </a14:hiddenFill>
            </a:ext>
          </a:extLst>
        </p:spPr>
        <p:txBody>
          <a:bodyPr wrap="square">
            <a:spAutoFit/>
          </a:bodyPr>
          <a:lstStyle/>
          <a:p>
            <a:pPr>
              <a:lnSpc>
                <a:spcPct val="107000"/>
              </a:lnSpc>
              <a:spcBef>
                <a:spcPts val="600"/>
              </a:spcBef>
            </a:pPr>
            <a:r>
              <a:rPr lang="fr-FR" sz="1800" b="1" u="sng" kern="100" dirty="0">
                <a:effectLst/>
                <a:latin typeface="Tw Cen MT" panose="020B0602020104020603" pitchFamily="34" charset="0"/>
                <a:ea typeface="Calibri" panose="020F0502020204030204" pitchFamily="34" charset="0"/>
                <a:cs typeface="Times New Roman" panose="02020603050405020304" pitchFamily="18" charset="0"/>
              </a:rPr>
              <a:t>Les aménagements de bas-fonds</a:t>
            </a:r>
            <a:endParaRPr lang="fr-FR" sz="1800" b="1" kern="100" dirty="0">
              <a:effectLst/>
              <a:latin typeface="Tw Cen MT" panose="020B0602020104020603" pitchFamily="34" charset="0"/>
              <a:ea typeface="Calibri" panose="020F0502020204030204" pitchFamily="34" charset="0"/>
              <a:cs typeface="Times New Roman" panose="02020603050405020304" pitchFamily="18" charset="0"/>
            </a:endParaRPr>
          </a:p>
          <a:p>
            <a:pPr marL="2152650" lvl="0" indent="-342900">
              <a:lnSpc>
                <a:spcPct val="107000"/>
              </a:lnSpc>
              <a:spcBef>
                <a:spcPts val="600"/>
              </a:spcBef>
              <a:buFont typeface="Symbol" panose="05050102010706020507" pitchFamily="18" charset="2"/>
              <a:buChar char=""/>
              <a:tabLst>
                <a:tab pos="2244725" algn="l"/>
                <a:tab pos="2419350" algn="l"/>
              </a:tabLst>
            </a:pPr>
            <a:r>
              <a:rPr lang="fr-FR" sz="1800" kern="100" dirty="0">
                <a:effectLst/>
                <a:latin typeface="Tw Cen MT" panose="020B0602020104020603" pitchFamily="34" charset="0"/>
                <a:ea typeface="Calibri" panose="020F0502020204030204" pitchFamily="34" charset="0"/>
                <a:cs typeface="Times New Roman" panose="02020603050405020304" pitchFamily="18" charset="0"/>
              </a:rPr>
              <a:t>Digues filtrantes et/ou </a:t>
            </a:r>
            <a:r>
              <a:rPr lang="fr-FR" sz="1800" kern="100" dirty="0" err="1">
                <a:effectLst/>
                <a:latin typeface="Tw Cen MT" panose="020B0602020104020603" pitchFamily="34" charset="0"/>
                <a:ea typeface="Calibri" panose="020F0502020204030204" pitchFamily="34" charset="0"/>
                <a:cs typeface="Times New Roman" panose="02020603050405020304" pitchFamily="18" charset="0"/>
              </a:rPr>
              <a:t>déversantes</a:t>
            </a:r>
            <a:endParaRPr lang="fr-FR" sz="1800" kern="100" dirty="0">
              <a:effectLst/>
              <a:latin typeface="Tw Cen MT" panose="020B0602020104020603" pitchFamily="34" charset="0"/>
              <a:ea typeface="Calibri" panose="020F0502020204030204" pitchFamily="34" charset="0"/>
              <a:cs typeface="Times New Roman" panose="02020603050405020304" pitchFamily="18" charset="0"/>
            </a:endParaRPr>
          </a:p>
          <a:p>
            <a:pPr marL="2152650" lvl="0" indent="-342900">
              <a:lnSpc>
                <a:spcPct val="107000"/>
              </a:lnSpc>
              <a:spcBef>
                <a:spcPts val="600"/>
              </a:spcBef>
              <a:buFont typeface="Symbol" panose="05050102010706020507" pitchFamily="18" charset="2"/>
              <a:buChar char=""/>
              <a:tabLst>
                <a:tab pos="2244725" algn="l"/>
                <a:tab pos="2419350" algn="l"/>
              </a:tabLst>
            </a:pPr>
            <a:endParaRPr lang="fr-FR" kern="100" dirty="0">
              <a:latin typeface="Tw Cen MT" panose="020B0602020104020603" pitchFamily="34" charset="0"/>
              <a:ea typeface="Calibri" panose="020F0502020204030204" pitchFamily="34" charset="0"/>
              <a:cs typeface="Times New Roman" panose="02020603050405020304" pitchFamily="18" charset="0"/>
            </a:endParaRPr>
          </a:p>
          <a:p>
            <a:pPr marL="2152650" lvl="0" indent="-342900">
              <a:lnSpc>
                <a:spcPct val="107000"/>
              </a:lnSpc>
              <a:spcBef>
                <a:spcPts val="600"/>
              </a:spcBef>
              <a:buFont typeface="Symbol" panose="05050102010706020507" pitchFamily="18" charset="2"/>
              <a:buChar char=""/>
              <a:tabLst>
                <a:tab pos="2244725" algn="l"/>
                <a:tab pos="2419350" algn="l"/>
              </a:tabLst>
            </a:pPr>
            <a:endParaRPr lang="fr-FR" sz="1800" kern="100" dirty="0">
              <a:effectLst/>
              <a:latin typeface="Tw Cen MT" panose="020B0602020104020603"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fr-FR" sz="1800" kern="100" dirty="0">
                <a:effectLst/>
                <a:latin typeface="Tw Cen MT" panose="020B0602020104020603" pitchFamily="34" charset="0"/>
                <a:ea typeface="Calibri" panose="020F0502020204030204" pitchFamily="34" charset="0"/>
                <a:cs typeface="Times New Roman" panose="02020603050405020304" pitchFamily="18" charset="0"/>
              </a:rPr>
              <a:t>Barrages de cultures de décrues</a:t>
            </a:r>
          </a:p>
        </p:txBody>
      </p:sp>
      <p:pic>
        <p:nvPicPr>
          <p:cNvPr id="7" name="Image 6">
            <a:extLst>
              <a:ext uri="{FF2B5EF4-FFF2-40B4-BE49-F238E27FC236}">
                <a16:creationId xmlns:a16="http://schemas.microsoft.com/office/drawing/2014/main" id="{70352878-8C8B-5DB7-338E-D2B087084FD9}"/>
              </a:ext>
            </a:extLst>
          </p:cNvPr>
          <p:cNvPicPr>
            <a:picLocks noChangeAspect="1"/>
          </p:cNvPicPr>
          <p:nvPr/>
        </p:nvPicPr>
        <p:blipFill>
          <a:blip r:embed="rId2"/>
          <a:stretch>
            <a:fillRect/>
          </a:stretch>
        </p:blipFill>
        <p:spPr>
          <a:xfrm>
            <a:off x="6096000" y="480887"/>
            <a:ext cx="5895224" cy="3301326"/>
          </a:xfrm>
          <a:prstGeom prst="rect">
            <a:avLst/>
          </a:prstGeom>
        </p:spPr>
      </p:pic>
      <p:pic>
        <p:nvPicPr>
          <p:cNvPr id="9" name="Image 8" descr="Une image contenant plein air, sol, ciel, faire de la randonnée&#10;&#10;Description générée automatiquement">
            <a:extLst>
              <a:ext uri="{FF2B5EF4-FFF2-40B4-BE49-F238E27FC236}">
                <a16:creationId xmlns:a16="http://schemas.microsoft.com/office/drawing/2014/main" id="{E8CDDB6C-A8EE-5035-32C3-C396141EF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76" y="2271057"/>
            <a:ext cx="5717893" cy="4288420"/>
          </a:xfrm>
          <a:prstGeom prst="rect">
            <a:avLst/>
          </a:prstGeom>
        </p:spPr>
      </p:pic>
    </p:spTree>
    <p:extLst>
      <p:ext uri="{BB962C8B-B14F-4D97-AF65-F5344CB8AC3E}">
        <p14:creationId xmlns:p14="http://schemas.microsoft.com/office/powerpoint/2010/main" val="53221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BBC3C-0BC9-8973-0EC1-F5313E0708E6}"/>
              </a:ext>
            </a:extLst>
          </p:cNvPr>
          <p:cNvSpPr>
            <a:spLocks noGrp="1"/>
          </p:cNvSpPr>
          <p:nvPr>
            <p:ph type="title"/>
          </p:nvPr>
        </p:nvSpPr>
        <p:spPr>
          <a:xfrm>
            <a:off x="463550" y="250767"/>
            <a:ext cx="11262360" cy="1772793"/>
          </a:xfrm>
        </p:spPr>
        <p:txBody>
          <a:bodyPr/>
          <a:lstStyle/>
          <a:p>
            <a:r>
              <a:rPr lang="fr-FR" b="1" kern="100" dirty="0">
                <a:effectLst/>
                <a:ea typeface="Calibri" panose="020F0502020204030204" pitchFamily="34" charset="0"/>
                <a:cs typeface="Times New Roman" panose="02020603050405020304" pitchFamily="18" charset="0"/>
              </a:rPr>
              <a:t>3. Le maintien/restauration d’un couvert arboré (dans les zones inter dunaires et les zones de pâturage) et techniques d’agroforesterie</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pic>
        <p:nvPicPr>
          <p:cNvPr id="4" name="Image 3" descr="Une image contenant texte, diagramme, Police, Plan&#10;&#10;Description générée automatiquement">
            <a:extLst>
              <a:ext uri="{FF2B5EF4-FFF2-40B4-BE49-F238E27FC236}">
                <a16:creationId xmlns:a16="http://schemas.microsoft.com/office/drawing/2014/main" id="{C532FECF-2E17-BDE6-EB6F-9C2B77326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2247"/>
            <a:ext cx="5914663" cy="3943108"/>
          </a:xfrm>
          <a:prstGeom prst="rect">
            <a:avLst/>
          </a:prstGeom>
        </p:spPr>
      </p:pic>
      <p:sp>
        <p:nvSpPr>
          <p:cNvPr id="5" name="ZoneTexte 4">
            <a:extLst>
              <a:ext uri="{FF2B5EF4-FFF2-40B4-BE49-F238E27FC236}">
                <a16:creationId xmlns:a16="http://schemas.microsoft.com/office/drawing/2014/main" id="{E6B428B7-48A4-117C-371C-A8C16C8C0B9E}"/>
              </a:ext>
            </a:extLst>
          </p:cNvPr>
          <p:cNvSpPr txBox="1"/>
          <p:nvPr/>
        </p:nvSpPr>
        <p:spPr>
          <a:xfrm>
            <a:off x="730921" y="6092245"/>
            <a:ext cx="5335930" cy="24622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600" dirty="0">
                <a:latin typeface="Tw Cen MT" panose="020B0602020104020603" pitchFamily="34" charset="0"/>
              </a:rPr>
              <a:t>Et effet important des arbres pour limiter l’érosion éolienne  </a:t>
            </a:r>
          </a:p>
        </p:txBody>
      </p:sp>
      <p:pic>
        <p:nvPicPr>
          <p:cNvPr id="8" name="Image 7">
            <a:extLst>
              <a:ext uri="{FF2B5EF4-FFF2-40B4-BE49-F238E27FC236}">
                <a16:creationId xmlns:a16="http://schemas.microsoft.com/office/drawing/2014/main" id="{1C2FA45A-FFDC-D854-C186-FB262FE0B7F7}"/>
              </a:ext>
            </a:extLst>
          </p:cNvPr>
          <p:cNvPicPr>
            <a:picLocks noChangeAspect="1"/>
          </p:cNvPicPr>
          <p:nvPr/>
        </p:nvPicPr>
        <p:blipFill>
          <a:blip r:embed="rId3"/>
          <a:stretch>
            <a:fillRect/>
          </a:stretch>
        </p:blipFill>
        <p:spPr>
          <a:xfrm>
            <a:off x="5914663" y="1819950"/>
            <a:ext cx="6227093" cy="4518516"/>
          </a:xfrm>
          <a:prstGeom prst="rect">
            <a:avLst/>
          </a:prstGeom>
        </p:spPr>
      </p:pic>
    </p:spTree>
    <p:extLst>
      <p:ext uri="{BB962C8B-B14F-4D97-AF65-F5344CB8AC3E}">
        <p14:creationId xmlns:p14="http://schemas.microsoft.com/office/powerpoint/2010/main" val="406984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2D52916-02A3-F05D-E431-720336A4194B}"/>
              </a:ext>
            </a:extLst>
          </p:cNvPr>
          <p:cNvPicPr>
            <a:picLocks noChangeAspect="1"/>
          </p:cNvPicPr>
          <p:nvPr/>
        </p:nvPicPr>
        <p:blipFill>
          <a:blip r:embed="rId2"/>
          <a:stretch>
            <a:fillRect/>
          </a:stretch>
        </p:blipFill>
        <p:spPr>
          <a:xfrm>
            <a:off x="3985419" y="0"/>
            <a:ext cx="4959325" cy="3739384"/>
          </a:xfrm>
          <a:prstGeom prst="rect">
            <a:avLst/>
          </a:prstGeom>
        </p:spPr>
      </p:pic>
      <p:pic>
        <p:nvPicPr>
          <p:cNvPr id="4" name="Image 3">
            <a:extLst>
              <a:ext uri="{FF2B5EF4-FFF2-40B4-BE49-F238E27FC236}">
                <a16:creationId xmlns:a16="http://schemas.microsoft.com/office/drawing/2014/main" id="{2E50DD8B-E4FD-3B2D-41A2-459C5CE3F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616" y="2920296"/>
            <a:ext cx="5209255" cy="3937704"/>
          </a:xfrm>
          <a:prstGeom prst="rect">
            <a:avLst/>
          </a:prstGeom>
        </p:spPr>
      </p:pic>
      <p:pic>
        <p:nvPicPr>
          <p:cNvPr id="6" name="Image 5">
            <a:extLst>
              <a:ext uri="{FF2B5EF4-FFF2-40B4-BE49-F238E27FC236}">
                <a16:creationId xmlns:a16="http://schemas.microsoft.com/office/drawing/2014/main" id="{83FE39DE-E10B-33EE-DFC2-C09267028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740" y="2920296"/>
            <a:ext cx="5163213" cy="3937704"/>
          </a:xfrm>
          <a:prstGeom prst="rect">
            <a:avLst/>
          </a:prstGeom>
        </p:spPr>
      </p:pic>
    </p:spTree>
    <p:extLst>
      <p:ext uri="{BB962C8B-B14F-4D97-AF65-F5344CB8AC3E}">
        <p14:creationId xmlns:p14="http://schemas.microsoft.com/office/powerpoint/2010/main" val="53726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CEF1D-B2DF-03D0-BB39-724188EC54C7}"/>
              </a:ext>
            </a:extLst>
          </p:cNvPr>
          <p:cNvSpPr>
            <a:spLocks noGrp="1"/>
          </p:cNvSpPr>
          <p:nvPr>
            <p:ph type="title"/>
          </p:nvPr>
        </p:nvSpPr>
        <p:spPr/>
        <p:txBody>
          <a:bodyPr/>
          <a:lstStyle/>
          <a:p>
            <a:r>
              <a:rPr lang="fr-FR" dirty="0"/>
              <a:t>4. Construction de périmètres irrigués par pompage solaire</a:t>
            </a:r>
          </a:p>
        </p:txBody>
      </p:sp>
      <p:pic>
        <p:nvPicPr>
          <p:cNvPr id="3" name="Image 2">
            <a:extLst>
              <a:ext uri="{FF2B5EF4-FFF2-40B4-BE49-F238E27FC236}">
                <a16:creationId xmlns:a16="http://schemas.microsoft.com/office/drawing/2014/main" id="{6C9DAF7E-85CA-570C-92F2-C6833E80FFD9}"/>
              </a:ext>
            </a:extLst>
          </p:cNvPr>
          <p:cNvPicPr>
            <a:picLocks noChangeAspect="1"/>
          </p:cNvPicPr>
          <p:nvPr/>
        </p:nvPicPr>
        <p:blipFill>
          <a:blip r:embed="rId2"/>
          <a:stretch>
            <a:fillRect/>
          </a:stretch>
        </p:blipFill>
        <p:spPr>
          <a:xfrm>
            <a:off x="299281" y="967937"/>
            <a:ext cx="5503976" cy="4067345"/>
          </a:xfrm>
          <a:prstGeom prst="rect">
            <a:avLst/>
          </a:prstGeom>
        </p:spPr>
      </p:pic>
      <p:pic>
        <p:nvPicPr>
          <p:cNvPr id="6" name="Image 5" descr="Une image contenant terrain, extérieur, ciel, saleté&#10;&#10;Description générée automatiquement">
            <a:extLst>
              <a:ext uri="{FF2B5EF4-FFF2-40B4-BE49-F238E27FC236}">
                <a16:creationId xmlns:a16="http://schemas.microsoft.com/office/drawing/2014/main" id="{B83C8B41-039C-0369-76DF-87546E432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408" y="3521176"/>
            <a:ext cx="4282505" cy="3211879"/>
          </a:xfrm>
          <a:prstGeom prst="rect">
            <a:avLst/>
          </a:prstGeom>
        </p:spPr>
      </p:pic>
      <p:pic>
        <p:nvPicPr>
          <p:cNvPr id="8" name="Image 7">
            <a:extLst>
              <a:ext uri="{FF2B5EF4-FFF2-40B4-BE49-F238E27FC236}">
                <a16:creationId xmlns:a16="http://schemas.microsoft.com/office/drawing/2014/main" id="{68C7DC94-D89E-1C3E-BC88-B23A755122A8}"/>
              </a:ext>
            </a:extLst>
          </p:cNvPr>
          <p:cNvPicPr>
            <a:picLocks noChangeAspect="1"/>
          </p:cNvPicPr>
          <p:nvPr/>
        </p:nvPicPr>
        <p:blipFill>
          <a:blip r:embed="rId4"/>
          <a:stretch>
            <a:fillRect/>
          </a:stretch>
        </p:blipFill>
        <p:spPr>
          <a:xfrm>
            <a:off x="6459409" y="786142"/>
            <a:ext cx="4282506" cy="2642858"/>
          </a:xfrm>
          <a:prstGeom prst="rect">
            <a:avLst/>
          </a:prstGeom>
        </p:spPr>
      </p:pic>
      <p:sp>
        <p:nvSpPr>
          <p:cNvPr id="9" name="ZoneTexte 8">
            <a:extLst>
              <a:ext uri="{FF2B5EF4-FFF2-40B4-BE49-F238E27FC236}">
                <a16:creationId xmlns:a16="http://schemas.microsoft.com/office/drawing/2014/main" id="{3F307BBD-D6C9-65B8-2CE1-D9257EEFD683}"/>
              </a:ext>
            </a:extLst>
          </p:cNvPr>
          <p:cNvSpPr txBox="1"/>
          <p:nvPr/>
        </p:nvSpPr>
        <p:spPr>
          <a:xfrm>
            <a:off x="3240911" y="5782341"/>
            <a:ext cx="3414532"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400" dirty="0">
                <a:latin typeface="Tw Cen MT" panose="020B0602020104020603" pitchFamily="34" charset="0"/>
              </a:rPr>
              <a:t>Techniques d’irrigation très rudimentaires</a:t>
            </a:r>
          </a:p>
        </p:txBody>
      </p:sp>
    </p:spTree>
    <p:extLst>
      <p:ext uri="{BB962C8B-B14F-4D97-AF65-F5344CB8AC3E}">
        <p14:creationId xmlns:p14="http://schemas.microsoft.com/office/powerpoint/2010/main" val="279680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lein air, herbe, plante, arbre&#10;&#10;Description générée automatiquement">
            <a:extLst>
              <a:ext uri="{FF2B5EF4-FFF2-40B4-BE49-F238E27FC236}">
                <a16:creationId xmlns:a16="http://schemas.microsoft.com/office/drawing/2014/main" id="{6BB55F1A-2E19-3A3B-A81B-742C43AAB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2782" y="690911"/>
            <a:ext cx="2849218" cy="1881956"/>
          </a:xfrm>
          <a:prstGeom prst="rect">
            <a:avLst/>
          </a:prstGeom>
        </p:spPr>
      </p:pic>
      <p:pic>
        <p:nvPicPr>
          <p:cNvPr id="6" name="Image 5" descr="Une image contenant herbe, plein air, plante, eau&#10;&#10;Description générée automatiquement">
            <a:extLst>
              <a:ext uri="{FF2B5EF4-FFF2-40B4-BE49-F238E27FC236}">
                <a16:creationId xmlns:a16="http://schemas.microsoft.com/office/drawing/2014/main" id="{B6C253E1-0EDD-8662-E6F2-B9B542CBA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799" y="611863"/>
            <a:ext cx="3038783" cy="2025855"/>
          </a:xfrm>
          <a:prstGeom prst="rect">
            <a:avLst/>
          </a:prstGeom>
        </p:spPr>
      </p:pic>
      <p:pic>
        <p:nvPicPr>
          <p:cNvPr id="8" name="Image 7" descr="Une image contenant plein air, plante, herbe, personne&#10;&#10;Description générée automatiquement">
            <a:extLst>
              <a:ext uri="{FF2B5EF4-FFF2-40B4-BE49-F238E27FC236}">
                <a16:creationId xmlns:a16="http://schemas.microsoft.com/office/drawing/2014/main" id="{95878613-A413-77EA-9EED-C70754A60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12" y="611864"/>
            <a:ext cx="3705521" cy="2025856"/>
          </a:xfrm>
          <a:prstGeom prst="rect">
            <a:avLst/>
          </a:prstGeom>
        </p:spPr>
      </p:pic>
      <p:pic>
        <p:nvPicPr>
          <p:cNvPr id="10" name="Image 9" descr="Une image contenant plein air, plante, herbe, agriculture&#10;&#10;Description générée automatiquement">
            <a:extLst>
              <a:ext uri="{FF2B5EF4-FFF2-40B4-BE49-F238E27FC236}">
                <a16:creationId xmlns:a16="http://schemas.microsoft.com/office/drawing/2014/main" id="{086FB0B7-2877-51F0-82B7-B065FCD90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5865" y="611864"/>
            <a:ext cx="3116122" cy="2040051"/>
          </a:xfrm>
          <a:prstGeom prst="rect">
            <a:avLst/>
          </a:prstGeom>
        </p:spPr>
      </p:pic>
      <p:sp>
        <p:nvSpPr>
          <p:cNvPr id="11" name="ZoneTexte 10">
            <a:extLst>
              <a:ext uri="{FF2B5EF4-FFF2-40B4-BE49-F238E27FC236}">
                <a16:creationId xmlns:a16="http://schemas.microsoft.com/office/drawing/2014/main" id="{D502D4A2-0A8D-96E5-2DE7-5944B233F81F}"/>
              </a:ext>
            </a:extLst>
          </p:cNvPr>
          <p:cNvSpPr txBox="1"/>
          <p:nvPr/>
        </p:nvSpPr>
        <p:spPr>
          <a:xfrm>
            <a:off x="508660" y="2730963"/>
            <a:ext cx="11174680"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400" dirty="0">
                <a:latin typeface="Tw Cen MT" panose="020B0602020104020603" pitchFamily="34" charset="0"/>
              </a:rPr>
              <a:t>L’eau est le facteur limitant: Il faut l’amener jusqu’au niveau des plantes avec le moins de pertes possibles. Soit de manières rudimentaires soit avec les méthodes de micro-irrigation</a:t>
            </a:r>
          </a:p>
        </p:txBody>
      </p:sp>
      <p:pic>
        <p:nvPicPr>
          <p:cNvPr id="13" name="Image 12" descr="Une image contenant texte, croquis, dessin, palmier&#10;&#10;Description générée automatiquement">
            <a:extLst>
              <a:ext uri="{FF2B5EF4-FFF2-40B4-BE49-F238E27FC236}">
                <a16:creationId xmlns:a16="http://schemas.microsoft.com/office/drawing/2014/main" id="{2FDE7D7F-E91B-FEBE-20A4-2A41B5D3F2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711" y="3240898"/>
            <a:ext cx="4871000" cy="2738913"/>
          </a:xfrm>
          <a:prstGeom prst="rect">
            <a:avLst/>
          </a:prstGeom>
        </p:spPr>
      </p:pic>
      <p:pic>
        <p:nvPicPr>
          <p:cNvPr id="15" name="Image 14" descr="Une image contenant plante, arbre, palmier, Arecales&#10;&#10;Description générée automatiquement">
            <a:extLst>
              <a:ext uri="{FF2B5EF4-FFF2-40B4-BE49-F238E27FC236}">
                <a16:creationId xmlns:a16="http://schemas.microsoft.com/office/drawing/2014/main" id="{2E19F161-2F03-50A9-ECDD-613EF319C8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2710" y="3319946"/>
            <a:ext cx="3437363" cy="2659865"/>
          </a:xfrm>
          <a:prstGeom prst="rect">
            <a:avLst/>
          </a:prstGeom>
        </p:spPr>
      </p:pic>
      <p:pic>
        <p:nvPicPr>
          <p:cNvPr id="17" name="Image 16">
            <a:extLst>
              <a:ext uri="{FF2B5EF4-FFF2-40B4-BE49-F238E27FC236}">
                <a16:creationId xmlns:a16="http://schemas.microsoft.com/office/drawing/2014/main" id="{AFF401A6-240D-FE4D-7D46-98C5A9834B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40073" y="3319945"/>
            <a:ext cx="3514329" cy="2659865"/>
          </a:xfrm>
          <a:prstGeom prst="rect">
            <a:avLst/>
          </a:prstGeom>
        </p:spPr>
      </p:pic>
      <p:sp>
        <p:nvSpPr>
          <p:cNvPr id="18" name="ZoneTexte 17">
            <a:extLst>
              <a:ext uri="{FF2B5EF4-FFF2-40B4-BE49-F238E27FC236}">
                <a16:creationId xmlns:a16="http://schemas.microsoft.com/office/drawing/2014/main" id="{7EABD997-4096-CEC6-9D5A-692EFFA559D7}"/>
              </a:ext>
            </a:extLst>
          </p:cNvPr>
          <p:cNvSpPr txBox="1"/>
          <p:nvPr/>
        </p:nvSpPr>
        <p:spPr>
          <a:xfrm>
            <a:off x="320634" y="6210795"/>
            <a:ext cx="11578441"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400" dirty="0">
                <a:latin typeface="Tw Cen MT" panose="020B0602020104020603" pitchFamily="34" charset="0"/>
              </a:rPr>
              <a:t>Protéger contre un ensoleillement trop fort soit de manière naturelle (via une strate supérieure en palmier </a:t>
            </a:r>
            <a:r>
              <a:rPr lang="fr-FR" sz="1400" dirty="0" err="1">
                <a:latin typeface="Tw Cen MT" panose="020B0602020104020603" pitchFamily="34" charset="0"/>
              </a:rPr>
              <a:t>datier</a:t>
            </a:r>
            <a:r>
              <a:rPr lang="fr-FR" sz="1400" dirty="0">
                <a:latin typeface="Tw Cen MT" panose="020B0602020104020603" pitchFamily="34" charset="0"/>
              </a:rPr>
              <a:t>) soit par des bâches tamisant la lumière.</a:t>
            </a:r>
          </a:p>
        </p:txBody>
      </p:sp>
    </p:spTree>
    <p:extLst>
      <p:ext uri="{BB962C8B-B14F-4D97-AF65-F5344CB8AC3E}">
        <p14:creationId xmlns:p14="http://schemas.microsoft.com/office/powerpoint/2010/main" val="387882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4EB93-CF85-7DDE-DFE7-E24FAAFBE38A}"/>
              </a:ext>
            </a:extLst>
          </p:cNvPr>
          <p:cNvSpPr>
            <a:spLocks noGrp="1"/>
          </p:cNvSpPr>
          <p:nvPr>
            <p:ph type="title"/>
          </p:nvPr>
        </p:nvSpPr>
        <p:spPr>
          <a:xfrm>
            <a:off x="463550" y="250767"/>
            <a:ext cx="11262360" cy="886397"/>
          </a:xfrm>
        </p:spPr>
        <p:txBody>
          <a:bodyPr/>
          <a:lstStyle/>
          <a:p>
            <a:r>
              <a:rPr lang="fr-FR" b="1" kern="100" dirty="0">
                <a:effectLst/>
                <a:ea typeface="Calibri" panose="020F0502020204030204" pitchFamily="34" charset="0"/>
                <a:cs typeface="Times New Roman" panose="02020603050405020304" pitchFamily="18" charset="0"/>
              </a:rPr>
              <a:t>5. Les techniques culturales</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ZoneTexte 2">
            <a:extLst>
              <a:ext uri="{FF2B5EF4-FFF2-40B4-BE49-F238E27FC236}">
                <a16:creationId xmlns:a16="http://schemas.microsoft.com/office/drawing/2014/main" id="{D8355A0F-B4FC-69B2-3FBA-757D312944E5}"/>
              </a:ext>
            </a:extLst>
          </p:cNvPr>
          <p:cNvSpPr txBox="1"/>
          <p:nvPr/>
        </p:nvSpPr>
        <p:spPr>
          <a:xfrm>
            <a:off x="463550" y="787078"/>
            <a:ext cx="9977378" cy="249299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r>
              <a:rPr lang="fr-FR" b="1" dirty="0">
                <a:latin typeface="Tw Cen MT" panose="020B0602020104020603" pitchFamily="34" charset="0"/>
              </a:rPr>
              <a:t>Il est promus une Agriculture de conservation </a:t>
            </a:r>
            <a:r>
              <a:rPr lang="fr-FR" dirty="0">
                <a:latin typeface="Tw Cen MT" panose="020B0602020104020603" pitchFamily="34" charset="0"/>
              </a:rPr>
              <a:t>selon</a:t>
            </a:r>
            <a:r>
              <a:rPr lang="fr-FR" b="1" dirty="0">
                <a:latin typeface="Tw Cen MT" panose="020B0602020104020603" pitchFamily="34" charset="0"/>
              </a:rPr>
              <a:t> </a:t>
            </a:r>
            <a:r>
              <a:rPr lang="fr-FR" dirty="0">
                <a:latin typeface="Tw Cen MT" panose="020B0602020104020603" pitchFamily="34" charset="0"/>
              </a:rPr>
              <a:t>3 caractéristiques :</a:t>
            </a:r>
          </a:p>
          <a:p>
            <a:pPr marL="285750" lvl="0" indent="-285750">
              <a:buFont typeface="Arial" panose="020B0604020202020204" pitchFamily="34" charset="0"/>
              <a:buChar char="•"/>
            </a:pPr>
            <a:r>
              <a:rPr lang="fr-FR" dirty="0">
                <a:latin typeface="Tw Cen MT" panose="020B0602020104020603" pitchFamily="34" charset="0"/>
              </a:rPr>
              <a:t>Pas de labour du sol ou travail minimal du sol et semi direct</a:t>
            </a:r>
          </a:p>
          <a:p>
            <a:pPr marL="285750" lvl="0" indent="-285750">
              <a:buFont typeface="Arial" panose="020B0604020202020204" pitchFamily="34" charset="0"/>
              <a:buChar char="•"/>
            </a:pPr>
            <a:r>
              <a:rPr lang="fr-FR" dirty="0">
                <a:latin typeface="Tw Cen MT" panose="020B0602020104020603" pitchFamily="34" charset="0"/>
              </a:rPr>
              <a:t>Couverture permanente du sol par un mulch de matière organique permanent (ex : pailles ou autres résidus de récolte)</a:t>
            </a:r>
          </a:p>
          <a:p>
            <a:pPr marL="285750" lvl="0" indent="-285750">
              <a:buFont typeface="Arial" panose="020B0604020202020204" pitchFamily="34" charset="0"/>
              <a:buChar char="•"/>
            </a:pPr>
            <a:r>
              <a:rPr lang="fr-FR" dirty="0">
                <a:latin typeface="Tw Cen MT" panose="020B0602020104020603" pitchFamily="34" charset="0"/>
              </a:rPr>
              <a:t>Les rotations ou séquences, et les associations culturales avec des arbres qui incluent des légumineuses fixatrices d’azote</a:t>
            </a:r>
          </a:p>
          <a:p>
            <a:pPr marL="285750" lvl="0" indent="-285750">
              <a:buFont typeface="Arial" panose="020B0604020202020204" pitchFamily="34" charset="0"/>
              <a:buChar char="•"/>
            </a:pPr>
            <a:r>
              <a:rPr lang="fr-FR" dirty="0">
                <a:latin typeface="Tw Cen MT" panose="020B0602020104020603" pitchFamily="34" charset="0"/>
              </a:rPr>
              <a:t>L’utilisation de semences de qualité et de variétés choisies selon leur adaptation.</a:t>
            </a:r>
          </a:p>
          <a:p>
            <a:pPr marL="285750" lvl="0" indent="-285750">
              <a:buFont typeface="Arial" panose="020B0604020202020204" pitchFamily="34" charset="0"/>
              <a:buChar char="•"/>
            </a:pPr>
            <a:r>
              <a:rPr lang="fr-FR" dirty="0">
                <a:latin typeface="Tw Cen MT" panose="020B0602020104020603" pitchFamily="34" charset="0"/>
              </a:rPr>
              <a:t>L’utilisation de compost et/ou de fumiers</a:t>
            </a:r>
          </a:p>
          <a:p>
            <a:pPr marL="285750" lvl="0" indent="-285750">
              <a:buFont typeface="Arial" panose="020B0604020202020204" pitchFamily="34" charset="0"/>
              <a:buChar char="•"/>
            </a:pPr>
            <a:r>
              <a:rPr lang="fr-FR" dirty="0">
                <a:latin typeface="Tw Cen MT" panose="020B0602020104020603" pitchFamily="34" charset="0"/>
              </a:rPr>
              <a:t>L’utilisation de biopesticides et d’engrais foliaires réalisés à partir de macération</a:t>
            </a:r>
          </a:p>
        </p:txBody>
      </p:sp>
      <p:pic>
        <p:nvPicPr>
          <p:cNvPr id="5" name="Image 4">
            <a:extLst>
              <a:ext uri="{FF2B5EF4-FFF2-40B4-BE49-F238E27FC236}">
                <a16:creationId xmlns:a16="http://schemas.microsoft.com/office/drawing/2014/main" id="{A31265EE-BE4F-9287-1E87-2D434346B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06" y="3344398"/>
            <a:ext cx="5687324" cy="3213655"/>
          </a:xfrm>
          <a:prstGeom prst="rect">
            <a:avLst/>
          </a:prstGeom>
        </p:spPr>
      </p:pic>
      <p:pic>
        <p:nvPicPr>
          <p:cNvPr id="9" name="Image 8">
            <a:extLst>
              <a:ext uri="{FF2B5EF4-FFF2-40B4-BE49-F238E27FC236}">
                <a16:creationId xmlns:a16="http://schemas.microsoft.com/office/drawing/2014/main" id="{3E0AB2E2-AA02-23C6-AE0A-00650DC01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187" y="3271267"/>
            <a:ext cx="4382382" cy="3286786"/>
          </a:xfrm>
          <a:prstGeom prst="rect">
            <a:avLst/>
          </a:prstGeom>
        </p:spPr>
      </p:pic>
      <p:sp>
        <p:nvSpPr>
          <p:cNvPr id="10" name="ZoneTexte 9">
            <a:extLst>
              <a:ext uri="{FF2B5EF4-FFF2-40B4-BE49-F238E27FC236}">
                <a16:creationId xmlns:a16="http://schemas.microsoft.com/office/drawing/2014/main" id="{06FAA07D-B751-47B1-A295-DE91FA234BFD}"/>
              </a:ext>
            </a:extLst>
          </p:cNvPr>
          <p:cNvSpPr txBox="1"/>
          <p:nvPr/>
        </p:nvSpPr>
        <p:spPr>
          <a:xfrm>
            <a:off x="463550" y="6559289"/>
            <a:ext cx="5303266"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400" b="1" dirty="0">
                <a:latin typeface="Tw Cen MT" panose="020B0602020104020603" pitchFamily="34" charset="0"/>
              </a:rPr>
              <a:t>Cultures en bandes </a:t>
            </a:r>
          </a:p>
        </p:txBody>
      </p:sp>
      <p:sp>
        <p:nvSpPr>
          <p:cNvPr id="11" name="ZoneTexte 10">
            <a:extLst>
              <a:ext uri="{FF2B5EF4-FFF2-40B4-BE49-F238E27FC236}">
                <a16:creationId xmlns:a16="http://schemas.microsoft.com/office/drawing/2014/main" id="{C5329569-32C4-90C5-FAC1-4C9A21783FD2}"/>
              </a:ext>
            </a:extLst>
          </p:cNvPr>
          <p:cNvSpPr txBox="1"/>
          <p:nvPr/>
        </p:nvSpPr>
        <p:spPr>
          <a:xfrm>
            <a:off x="7011061" y="6558053"/>
            <a:ext cx="3808634"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400" b="1" dirty="0">
                <a:latin typeface="Tw Cen MT" panose="020B0602020104020603" pitchFamily="34" charset="0"/>
              </a:rPr>
              <a:t>Fabrication de compost</a:t>
            </a:r>
          </a:p>
        </p:txBody>
      </p:sp>
    </p:spTree>
    <p:extLst>
      <p:ext uri="{BB962C8B-B14F-4D97-AF65-F5344CB8AC3E}">
        <p14:creationId xmlns:p14="http://schemas.microsoft.com/office/powerpoint/2010/main" val="32753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87658AE-BEDD-3846-D6FD-925FF7844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52" y="126337"/>
            <a:ext cx="5544533" cy="3086457"/>
          </a:xfrm>
          <a:prstGeom prst="rect">
            <a:avLst/>
          </a:prstGeom>
        </p:spPr>
      </p:pic>
      <p:pic>
        <p:nvPicPr>
          <p:cNvPr id="5" name="Image 4">
            <a:extLst>
              <a:ext uri="{FF2B5EF4-FFF2-40B4-BE49-F238E27FC236}">
                <a16:creationId xmlns:a16="http://schemas.microsoft.com/office/drawing/2014/main" id="{9F7A51B1-EE9A-4070-C5B7-30A05ACF6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195" y="126337"/>
            <a:ext cx="4238120" cy="3086457"/>
          </a:xfrm>
          <a:prstGeom prst="rect">
            <a:avLst/>
          </a:prstGeom>
        </p:spPr>
      </p:pic>
      <p:pic>
        <p:nvPicPr>
          <p:cNvPr id="7" name="Image 6" descr="Une image contenant texte, capture d’écran, Police, diagramme&#10;&#10;Description générée automatiquement">
            <a:extLst>
              <a:ext uri="{FF2B5EF4-FFF2-40B4-BE49-F238E27FC236}">
                <a16:creationId xmlns:a16="http://schemas.microsoft.com/office/drawing/2014/main" id="{E83B36C5-C389-6C14-23D6-F8F0286A4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33" y="3591028"/>
            <a:ext cx="4308748" cy="2898330"/>
          </a:xfrm>
          <a:prstGeom prst="rect">
            <a:avLst/>
          </a:prstGeom>
        </p:spPr>
      </p:pic>
      <p:pic>
        <p:nvPicPr>
          <p:cNvPr id="9" name="Image 8" descr="Une image contenant texte, plante, plein air, herbe&#10;&#10;Description générée automatiquement">
            <a:extLst>
              <a:ext uri="{FF2B5EF4-FFF2-40B4-BE49-F238E27FC236}">
                <a16:creationId xmlns:a16="http://schemas.microsoft.com/office/drawing/2014/main" id="{CA8CDB8E-4C9A-2053-FF7C-BFFE9E7E9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7185" y="3657610"/>
            <a:ext cx="2740476" cy="2765165"/>
          </a:xfrm>
          <a:prstGeom prst="rect">
            <a:avLst/>
          </a:prstGeom>
        </p:spPr>
      </p:pic>
    </p:spTree>
    <p:extLst>
      <p:ext uri="{BB962C8B-B14F-4D97-AF65-F5344CB8AC3E}">
        <p14:creationId xmlns:p14="http://schemas.microsoft.com/office/powerpoint/2010/main" val="65517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7BAB-45E0-7544-7B0F-BE38ECD21A4E}"/>
              </a:ext>
            </a:extLst>
          </p:cNvPr>
          <p:cNvSpPr txBox="1">
            <a:spLocks/>
          </p:cNvSpPr>
          <p:nvPr/>
        </p:nvSpPr>
        <p:spPr>
          <a:xfrm>
            <a:off x="59267" y="142483"/>
            <a:ext cx="12132733" cy="4831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solidFill>
                  <a:srgbClr val="1F497D"/>
                </a:solidFill>
                <a:latin typeface="Tw Cen MT" panose="020B0602020104020603" pitchFamily="34" charset="0"/>
              </a:rPr>
              <a:t>Une Agriculture </a:t>
            </a:r>
            <a:r>
              <a:rPr lang="en-GB" sz="2200" b="1" dirty="0" err="1">
                <a:solidFill>
                  <a:srgbClr val="1F497D"/>
                </a:solidFill>
                <a:latin typeface="Tw Cen MT" panose="020B0602020104020603" pitchFamily="34" charset="0"/>
              </a:rPr>
              <a:t>traditionnelle</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surtout</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pluviale</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d’autosuffisance</a:t>
            </a:r>
            <a:r>
              <a:rPr lang="en-GB" sz="2200" b="1" dirty="0">
                <a:solidFill>
                  <a:srgbClr val="1F497D"/>
                </a:solidFill>
                <a:latin typeface="Tw Cen MT" panose="020B0602020104020603" pitchFamily="34" charset="0"/>
              </a:rPr>
              <a:t> et </a:t>
            </a:r>
            <a:r>
              <a:rPr lang="en-GB" sz="2200" b="1" dirty="0" err="1">
                <a:solidFill>
                  <a:srgbClr val="1F497D"/>
                </a:solidFill>
                <a:latin typeface="Tw Cen MT" panose="020B0602020104020603" pitchFamily="34" charset="0"/>
              </a:rPr>
              <a:t>orientée</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vers</a:t>
            </a:r>
            <a:r>
              <a:rPr lang="en-GB" sz="2200" b="1" dirty="0">
                <a:solidFill>
                  <a:srgbClr val="1F497D"/>
                </a:solidFill>
                <a:latin typeface="Tw Cen MT" panose="020B0602020104020603" pitchFamily="34" charset="0"/>
              </a:rPr>
              <a:t> les </a:t>
            </a:r>
            <a:r>
              <a:rPr lang="en-GB" sz="2200" b="1" dirty="0" err="1">
                <a:solidFill>
                  <a:srgbClr val="1F497D"/>
                </a:solidFill>
                <a:latin typeface="Tw Cen MT" panose="020B0602020104020603" pitchFamily="34" charset="0"/>
              </a:rPr>
              <a:t>marchés</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intérieurs</a:t>
            </a:r>
            <a:endParaRPr lang="fr-FR" sz="2200" b="1" dirty="0">
              <a:solidFill>
                <a:srgbClr val="1F497D"/>
              </a:solidFill>
              <a:latin typeface="Tw Cen MT" panose="020B0602020104020603" pitchFamily="34" charset="0"/>
            </a:endParaRPr>
          </a:p>
        </p:txBody>
      </p:sp>
      <p:pic>
        <p:nvPicPr>
          <p:cNvPr id="4" name="Image 3">
            <a:extLst>
              <a:ext uri="{FF2B5EF4-FFF2-40B4-BE49-F238E27FC236}">
                <a16:creationId xmlns:a16="http://schemas.microsoft.com/office/drawing/2014/main" id="{60B10263-B9B8-36C9-E84E-AAA0AE005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625642"/>
            <a:ext cx="10706100" cy="6248400"/>
          </a:xfrm>
          <a:prstGeom prst="rect">
            <a:avLst/>
          </a:prstGeom>
        </p:spPr>
      </p:pic>
    </p:spTree>
    <p:extLst>
      <p:ext uri="{BB962C8B-B14F-4D97-AF65-F5344CB8AC3E}">
        <p14:creationId xmlns:p14="http://schemas.microsoft.com/office/powerpoint/2010/main" val="563075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64E86-5110-19FC-8E4F-F4CB1CC285B8}"/>
              </a:ext>
            </a:extLst>
          </p:cNvPr>
          <p:cNvSpPr>
            <a:spLocks noGrp="1"/>
          </p:cNvSpPr>
          <p:nvPr>
            <p:ph type="title"/>
          </p:nvPr>
        </p:nvSpPr>
        <p:spPr>
          <a:xfrm>
            <a:off x="463550" y="88721"/>
            <a:ext cx="11262360" cy="886397"/>
          </a:xfrm>
        </p:spPr>
        <p:txBody>
          <a:bodyPr/>
          <a:lstStyle/>
          <a:p>
            <a:r>
              <a:rPr lang="fr-FR" dirty="0"/>
              <a:t>6. Une meilleure association agriculture élevage en particulier par la traction animale</a:t>
            </a:r>
          </a:p>
        </p:txBody>
      </p:sp>
      <p:pic>
        <p:nvPicPr>
          <p:cNvPr id="4" name="Image 3">
            <a:extLst>
              <a:ext uri="{FF2B5EF4-FFF2-40B4-BE49-F238E27FC236}">
                <a16:creationId xmlns:a16="http://schemas.microsoft.com/office/drawing/2014/main" id="{05DEEBE8-089E-9642-6BE9-793748A3A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50" y="975118"/>
            <a:ext cx="4062151" cy="2693221"/>
          </a:xfrm>
          <a:prstGeom prst="rect">
            <a:avLst/>
          </a:prstGeom>
        </p:spPr>
      </p:pic>
      <p:pic>
        <p:nvPicPr>
          <p:cNvPr id="6" name="Image 5">
            <a:extLst>
              <a:ext uri="{FF2B5EF4-FFF2-40B4-BE49-F238E27FC236}">
                <a16:creationId xmlns:a16="http://schemas.microsoft.com/office/drawing/2014/main" id="{89629A33-584C-4CDE-01B5-ECBAEB3D4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276" y="915409"/>
            <a:ext cx="3656456" cy="2752930"/>
          </a:xfrm>
          <a:prstGeom prst="rect">
            <a:avLst/>
          </a:prstGeom>
        </p:spPr>
      </p:pic>
      <p:pic>
        <p:nvPicPr>
          <p:cNvPr id="8" name="Image 7" descr="Une image contenant plein air, mammifère, sol, exploitation agricole&#10;&#10;Description générée automatiquement">
            <a:extLst>
              <a:ext uri="{FF2B5EF4-FFF2-40B4-BE49-F238E27FC236}">
                <a16:creationId xmlns:a16="http://schemas.microsoft.com/office/drawing/2014/main" id="{9B909116-66B1-BC15-4686-90287B51D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500" y="3914302"/>
            <a:ext cx="5037882" cy="2722679"/>
          </a:xfrm>
          <a:prstGeom prst="rect">
            <a:avLst/>
          </a:prstGeom>
        </p:spPr>
      </p:pic>
    </p:spTree>
    <p:extLst>
      <p:ext uri="{BB962C8B-B14F-4D97-AF65-F5344CB8AC3E}">
        <p14:creationId xmlns:p14="http://schemas.microsoft.com/office/powerpoint/2010/main" val="1643852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DBEFA-60AC-C76D-854A-B61232CDDEB9}"/>
              </a:ext>
            </a:extLst>
          </p:cNvPr>
          <p:cNvSpPr>
            <a:spLocks noGrp="1"/>
          </p:cNvSpPr>
          <p:nvPr>
            <p:ph type="title"/>
          </p:nvPr>
        </p:nvSpPr>
        <p:spPr/>
        <p:txBody>
          <a:bodyPr/>
          <a:lstStyle/>
          <a:p>
            <a:r>
              <a:rPr lang="fr-FR" dirty="0"/>
              <a:t>Conclusions</a:t>
            </a:r>
          </a:p>
        </p:txBody>
      </p:sp>
      <p:sp>
        <p:nvSpPr>
          <p:cNvPr id="3" name="ZoneTexte 2">
            <a:extLst>
              <a:ext uri="{FF2B5EF4-FFF2-40B4-BE49-F238E27FC236}">
                <a16:creationId xmlns:a16="http://schemas.microsoft.com/office/drawing/2014/main" id="{32303AB0-A007-C1D6-ACC4-F901959ED208}"/>
              </a:ext>
            </a:extLst>
          </p:cNvPr>
          <p:cNvSpPr txBox="1"/>
          <p:nvPr/>
        </p:nvSpPr>
        <p:spPr>
          <a:xfrm>
            <a:off x="555585" y="1122744"/>
            <a:ext cx="10359342" cy="64633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400" dirty="0">
                <a:latin typeface="Tw Cen MT" panose="020B0602020104020603" pitchFamily="34" charset="0"/>
              </a:rPr>
              <a:t>Ill s’agit d’arrêter de s’orienter vers une agriculture artificielle et de placer les communautés  rurales en véritables gestionnaires de leurs espaces ruraux et  des ressources naturelles.</a:t>
            </a:r>
          </a:p>
          <a:p>
            <a:pPr algn="l"/>
            <a:r>
              <a:rPr lang="fr-FR" sz="1400" dirty="0">
                <a:latin typeface="Tw Cen MT" panose="020B0602020104020603" pitchFamily="34" charset="0"/>
              </a:rPr>
              <a:t>La liste de technologies n’est pas exhaustive, la gestion de l’élevage entre autres n’ayant pas été abordé.</a:t>
            </a:r>
          </a:p>
        </p:txBody>
      </p:sp>
    </p:spTree>
    <p:extLst>
      <p:ext uri="{BB962C8B-B14F-4D97-AF65-F5344CB8AC3E}">
        <p14:creationId xmlns:p14="http://schemas.microsoft.com/office/powerpoint/2010/main" val="2826157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5759720-948F-C7F0-9EDD-A2E307585B3C}"/>
              </a:ext>
            </a:extLst>
          </p:cNvPr>
          <p:cNvGraphicFramePr>
            <a:graphicFrameLocks noChangeAspect="1"/>
          </p:cNvGraphicFramePr>
          <p:nvPr>
            <p:custDataLst>
              <p:tags r:id="rId1"/>
            </p:custDataLst>
            <p:extLst>
              <p:ext uri="{D42A27DB-BD31-4B8C-83A1-F6EECF244321}">
                <p14:modId xmlns:p14="http://schemas.microsoft.com/office/powerpoint/2010/main" val="182678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35759720-948F-C7F0-9EDD-A2E307585B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C6211E97-AA71-CCC1-7EED-0DABA45AA6A3}"/>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Parallelogram 25">
            <a:extLst>
              <a:ext uri="{FF2B5EF4-FFF2-40B4-BE49-F238E27FC236}">
                <a16:creationId xmlns:a16="http://schemas.microsoft.com/office/drawing/2014/main" id="{5F4252B9-A0EC-B391-976E-B2938790A842}"/>
              </a:ext>
            </a:extLst>
          </p:cNvPr>
          <p:cNvSpPr/>
          <p:nvPr/>
        </p:nvSpPr>
        <p:spPr>
          <a:xfrm>
            <a:off x="8354569" y="3832860"/>
            <a:ext cx="3542043" cy="2663190"/>
          </a:xfrm>
          <a:prstGeom prst="parallelogram">
            <a:avLst>
              <a:gd name="adj" fmla="val 312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Parallelogram 22">
            <a:extLst>
              <a:ext uri="{FF2B5EF4-FFF2-40B4-BE49-F238E27FC236}">
                <a16:creationId xmlns:a16="http://schemas.microsoft.com/office/drawing/2014/main" id="{76D089B0-5C00-32D4-39D4-6FB11DD40158}"/>
              </a:ext>
            </a:extLst>
          </p:cNvPr>
          <p:cNvSpPr/>
          <p:nvPr/>
        </p:nvSpPr>
        <p:spPr>
          <a:xfrm>
            <a:off x="5896610" y="323850"/>
            <a:ext cx="3542043" cy="2663190"/>
          </a:xfrm>
          <a:prstGeom prst="parallelogram">
            <a:avLst>
              <a:gd name="adj" fmla="val 312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252E4D28-8452-8474-6A32-61C556672BAB}"/>
              </a:ext>
            </a:extLst>
          </p:cNvPr>
          <p:cNvSpPr>
            <a:spLocks noGrp="1"/>
          </p:cNvSpPr>
          <p:nvPr>
            <p:ph type="title"/>
          </p:nvPr>
        </p:nvSpPr>
        <p:spPr>
          <a:xfrm>
            <a:off x="463550" y="2762250"/>
            <a:ext cx="4893310" cy="1329595"/>
          </a:xfrm>
        </p:spPr>
        <p:txBody>
          <a:bodyPr vert="horz" anchor="ctr"/>
          <a:lstStyle/>
          <a:p>
            <a:r>
              <a:rPr lang="en-IN" sz="4800" dirty="0">
                <a:solidFill>
                  <a:schemeClr val="bg1"/>
                </a:solidFill>
              </a:rPr>
              <a:t>Merci pour </a:t>
            </a:r>
            <a:r>
              <a:rPr lang="en-IN" sz="4800" dirty="0" err="1">
                <a:solidFill>
                  <a:schemeClr val="bg1"/>
                </a:solidFill>
              </a:rPr>
              <a:t>votre</a:t>
            </a:r>
            <a:r>
              <a:rPr lang="en-IN" sz="4800" dirty="0">
                <a:solidFill>
                  <a:schemeClr val="bg1"/>
                </a:solidFill>
              </a:rPr>
              <a:t> attention!</a:t>
            </a:r>
          </a:p>
        </p:txBody>
      </p:sp>
      <p:sp>
        <p:nvSpPr>
          <p:cNvPr id="27" name="Slide Number Placeholder 5">
            <a:extLst>
              <a:ext uri="{FF2B5EF4-FFF2-40B4-BE49-F238E27FC236}">
                <a16:creationId xmlns:a16="http://schemas.microsoft.com/office/drawing/2014/main" id="{9F857EB2-3897-FB73-CE68-F9F7B35B94B3}"/>
              </a:ext>
            </a:extLst>
          </p:cNvPr>
          <p:cNvSpPr>
            <a:spLocks noGrp="1"/>
          </p:cNvSpPr>
          <p:nvPr>
            <p:ph type="sldNum" sz="quarter" idx="4"/>
          </p:nvPr>
        </p:nvSpPr>
        <p:spPr>
          <a:xfrm>
            <a:off x="8982710" y="6446579"/>
            <a:ext cx="2743200" cy="153888"/>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0" tIns="0" rIns="0" bIns="0" rtlCol="0" anchor="t" anchorCtr="0">
            <a:spAutoFit/>
          </a:bodyPr>
          <a:lstStyle>
            <a:lvl1pPr algn="r">
              <a:spcBef>
                <a:spcPts val="0"/>
              </a:spcBef>
              <a:spcAft>
                <a:spcPts val="0"/>
              </a:spcAft>
              <a:defRPr sz="1000" baseline="0">
                <a:solidFill>
                  <a:schemeClr val="tx1">
                    <a:tint val="75000"/>
                  </a:schemeClr>
                </a:solidFill>
              </a:defRPr>
            </a:lvl1pPr>
          </a:lstStyle>
          <a:p>
            <a:fld id="{32D5CD88-70AA-4052-809E-B1CF6AB9B8D9}" type="slidenum">
              <a:rPr lang="en-US" smtClean="0">
                <a:solidFill>
                  <a:schemeClr val="bg1"/>
                </a:solidFill>
              </a:rPr>
              <a:pPr/>
              <a:t>22</a:t>
            </a:fld>
            <a:endParaRPr lang="en-US">
              <a:solidFill>
                <a:schemeClr val="bg1"/>
              </a:solidFill>
            </a:endParaRPr>
          </a:p>
        </p:txBody>
      </p:sp>
    </p:spTree>
    <p:extLst>
      <p:ext uri="{BB962C8B-B14F-4D97-AF65-F5344CB8AC3E}">
        <p14:creationId xmlns:p14="http://schemas.microsoft.com/office/powerpoint/2010/main" val="268142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B2EEDA-CFBC-7AE8-D425-C548DCF1DEFB}"/>
              </a:ext>
            </a:extLst>
          </p:cNvPr>
          <p:cNvSpPr txBox="1">
            <a:spLocks/>
          </p:cNvSpPr>
          <p:nvPr/>
        </p:nvSpPr>
        <p:spPr>
          <a:xfrm>
            <a:off x="59267" y="94357"/>
            <a:ext cx="12132733" cy="4831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solidFill>
                  <a:srgbClr val="1F497D"/>
                </a:solidFill>
                <a:latin typeface="Tw Cen MT" panose="020B0602020104020603" pitchFamily="34" charset="0"/>
              </a:rPr>
              <a:t>Une Agriculture </a:t>
            </a:r>
            <a:r>
              <a:rPr lang="en-GB" sz="2200" b="1" dirty="0" err="1">
                <a:solidFill>
                  <a:srgbClr val="1F497D"/>
                </a:solidFill>
                <a:latin typeface="Tw Cen MT" panose="020B0602020104020603" pitchFamily="34" charset="0"/>
              </a:rPr>
              <a:t>traditionnelle</a:t>
            </a:r>
            <a:r>
              <a:rPr lang="en-GB" sz="2200" b="1" dirty="0">
                <a:solidFill>
                  <a:srgbClr val="1F497D"/>
                </a:solidFill>
                <a:latin typeface="Tw Cen MT" panose="020B0602020104020603" pitchFamily="34" charset="0"/>
              </a:rPr>
              <a:t>, surtout </a:t>
            </a:r>
            <a:r>
              <a:rPr lang="en-GB" sz="2200" b="1" dirty="0" err="1">
                <a:solidFill>
                  <a:srgbClr val="1F497D"/>
                </a:solidFill>
                <a:latin typeface="Tw Cen MT" panose="020B0602020104020603" pitchFamily="34" charset="0"/>
              </a:rPr>
              <a:t>pluviale</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d’autosuffisance</a:t>
            </a:r>
            <a:r>
              <a:rPr lang="en-GB" sz="2200" b="1" dirty="0">
                <a:solidFill>
                  <a:srgbClr val="1F497D"/>
                </a:solidFill>
                <a:latin typeface="Tw Cen MT" panose="020B0602020104020603" pitchFamily="34" charset="0"/>
              </a:rPr>
              <a:t> et </a:t>
            </a:r>
            <a:r>
              <a:rPr lang="en-GB" sz="2200" b="1" dirty="0" err="1">
                <a:solidFill>
                  <a:srgbClr val="1F497D"/>
                </a:solidFill>
                <a:latin typeface="Tw Cen MT" panose="020B0602020104020603" pitchFamily="34" charset="0"/>
              </a:rPr>
              <a:t>orientée</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vers</a:t>
            </a:r>
            <a:r>
              <a:rPr lang="en-GB" sz="2200" b="1" dirty="0">
                <a:solidFill>
                  <a:srgbClr val="1F497D"/>
                </a:solidFill>
                <a:latin typeface="Tw Cen MT" panose="020B0602020104020603" pitchFamily="34" charset="0"/>
              </a:rPr>
              <a:t> les </a:t>
            </a:r>
            <a:r>
              <a:rPr lang="en-GB" sz="2200" b="1" dirty="0" err="1">
                <a:solidFill>
                  <a:srgbClr val="1F497D"/>
                </a:solidFill>
                <a:latin typeface="Tw Cen MT" panose="020B0602020104020603" pitchFamily="34" charset="0"/>
              </a:rPr>
              <a:t>marchés</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intérieurs</a:t>
            </a:r>
            <a:endParaRPr lang="fr-FR" sz="2200" b="1" dirty="0">
              <a:solidFill>
                <a:srgbClr val="1F497D"/>
              </a:solidFill>
              <a:latin typeface="Tw Cen MT" panose="020B0602020104020603" pitchFamily="34" charset="0"/>
            </a:endParaRPr>
          </a:p>
        </p:txBody>
      </p:sp>
      <p:pic>
        <p:nvPicPr>
          <p:cNvPr id="9" name="Image 8">
            <a:extLst>
              <a:ext uri="{FF2B5EF4-FFF2-40B4-BE49-F238E27FC236}">
                <a16:creationId xmlns:a16="http://schemas.microsoft.com/office/drawing/2014/main" id="{BBC2D9B2-B695-089A-BE42-BA288A3F2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29" y="1468961"/>
            <a:ext cx="4430172" cy="2518839"/>
          </a:xfrm>
          <a:prstGeom prst="rect">
            <a:avLst/>
          </a:prstGeom>
          <a:ln>
            <a:solidFill>
              <a:schemeClr val="tx1"/>
            </a:solidFill>
          </a:ln>
        </p:spPr>
      </p:pic>
      <p:pic>
        <p:nvPicPr>
          <p:cNvPr id="11" name="Image 10">
            <a:extLst>
              <a:ext uri="{FF2B5EF4-FFF2-40B4-BE49-F238E27FC236}">
                <a16:creationId xmlns:a16="http://schemas.microsoft.com/office/drawing/2014/main" id="{68D6315F-0AF7-6954-3273-3215022F4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974" y="664317"/>
            <a:ext cx="4440039" cy="3027021"/>
          </a:xfrm>
          <a:prstGeom prst="rect">
            <a:avLst/>
          </a:prstGeom>
          <a:ln>
            <a:solidFill>
              <a:schemeClr val="tx1"/>
            </a:solidFill>
          </a:ln>
        </p:spPr>
      </p:pic>
      <p:pic>
        <p:nvPicPr>
          <p:cNvPr id="13" name="Image 12">
            <a:extLst>
              <a:ext uri="{FF2B5EF4-FFF2-40B4-BE49-F238E27FC236}">
                <a16:creationId xmlns:a16="http://schemas.microsoft.com/office/drawing/2014/main" id="{834E5550-DEAF-3954-F531-3ADA25EC2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974" y="3778139"/>
            <a:ext cx="4440039" cy="2896635"/>
          </a:xfrm>
          <a:prstGeom prst="rect">
            <a:avLst/>
          </a:prstGeom>
          <a:ln>
            <a:solidFill>
              <a:schemeClr val="tx1"/>
            </a:solidFill>
          </a:ln>
        </p:spPr>
      </p:pic>
      <p:cxnSp>
        <p:nvCxnSpPr>
          <p:cNvPr id="15" name="Connecteur droit avec flèche 14">
            <a:extLst>
              <a:ext uri="{FF2B5EF4-FFF2-40B4-BE49-F238E27FC236}">
                <a16:creationId xmlns:a16="http://schemas.microsoft.com/office/drawing/2014/main" id="{E451E5C7-AC1A-DB2F-C44B-9CA70B6B2C14}"/>
              </a:ext>
            </a:extLst>
          </p:cNvPr>
          <p:cNvCxnSpPr>
            <a:cxnSpLocks/>
            <a:stCxn id="9" idx="3"/>
          </p:cNvCxnSpPr>
          <p:nvPr/>
        </p:nvCxnSpPr>
        <p:spPr>
          <a:xfrm flipV="1">
            <a:off x="4673601" y="2233995"/>
            <a:ext cx="553807" cy="49438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a:extLst>
              <a:ext uri="{FF2B5EF4-FFF2-40B4-BE49-F238E27FC236}">
                <a16:creationId xmlns:a16="http://schemas.microsoft.com/office/drawing/2014/main" id="{C9835BD7-65C8-FF88-568D-D077C52EECC1}"/>
              </a:ext>
            </a:extLst>
          </p:cNvPr>
          <p:cNvCxnSpPr>
            <a:cxnSpLocks/>
            <a:stCxn id="9" idx="3"/>
          </p:cNvCxnSpPr>
          <p:nvPr/>
        </p:nvCxnSpPr>
        <p:spPr>
          <a:xfrm>
            <a:off x="4673601" y="2728381"/>
            <a:ext cx="553807" cy="193675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2" name="ZoneTexte 21">
            <a:extLst>
              <a:ext uri="{FF2B5EF4-FFF2-40B4-BE49-F238E27FC236}">
                <a16:creationId xmlns:a16="http://schemas.microsoft.com/office/drawing/2014/main" id="{24D73B68-B4C3-CB9E-4AB7-ED6F5E361A1F}"/>
              </a:ext>
            </a:extLst>
          </p:cNvPr>
          <p:cNvSpPr txBox="1"/>
          <p:nvPr/>
        </p:nvSpPr>
        <p:spPr>
          <a:xfrm>
            <a:off x="243428" y="646648"/>
            <a:ext cx="4498605" cy="73866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just"/>
            <a:r>
              <a:rPr lang="fr-FR" sz="1600" b="1" dirty="0">
                <a:solidFill>
                  <a:schemeClr val="accent1">
                    <a:lumMod val="50000"/>
                  </a:schemeClr>
                </a:solidFill>
                <a:latin typeface="Tw Cen MT" panose="020B0602020104020603" pitchFamily="34" charset="0"/>
              </a:rPr>
              <a:t>Une production en croissance constante depuis plusieurs décennies répondant à la hausse des besoins alimentaires</a:t>
            </a:r>
          </a:p>
        </p:txBody>
      </p:sp>
      <p:sp>
        <p:nvSpPr>
          <p:cNvPr id="27" name="ZoneTexte 26">
            <a:extLst>
              <a:ext uri="{FF2B5EF4-FFF2-40B4-BE49-F238E27FC236}">
                <a16:creationId xmlns:a16="http://schemas.microsoft.com/office/drawing/2014/main" id="{73677BA5-4809-40E6-3D38-D5E4688B785F}"/>
              </a:ext>
            </a:extLst>
          </p:cNvPr>
          <p:cNvSpPr txBox="1"/>
          <p:nvPr/>
        </p:nvSpPr>
        <p:spPr>
          <a:xfrm>
            <a:off x="9889068" y="664317"/>
            <a:ext cx="2110874" cy="5170646"/>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just"/>
            <a:endParaRPr lang="fr-FR" sz="1400" b="1" dirty="0">
              <a:solidFill>
                <a:schemeClr val="accent1">
                  <a:lumMod val="50000"/>
                </a:schemeClr>
              </a:solidFill>
              <a:latin typeface="Tw Cen MT" panose="020B0602020104020603" pitchFamily="34" charset="0"/>
            </a:endParaRPr>
          </a:p>
          <a:p>
            <a:pPr algn="just"/>
            <a:endParaRPr lang="fr-FR" sz="1400" b="1" dirty="0">
              <a:solidFill>
                <a:schemeClr val="accent1">
                  <a:lumMod val="50000"/>
                </a:schemeClr>
              </a:solidFill>
              <a:latin typeface="Tw Cen MT" panose="020B0602020104020603" pitchFamily="34" charset="0"/>
            </a:endParaRPr>
          </a:p>
          <a:p>
            <a:pPr algn="just"/>
            <a:r>
              <a:rPr lang="fr-FR" sz="1400" b="1" dirty="0">
                <a:solidFill>
                  <a:schemeClr val="accent1">
                    <a:lumMod val="50000"/>
                  </a:schemeClr>
                </a:solidFill>
                <a:latin typeface="Tw Cen MT" panose="020B0602020104020603" pitchFamily="34" charset="0"/>
              </a:rPr>
              <a:t>Résultant surtout d’un accroissement des superficies cultivées parallèlement à la croissance démographique et donc de la force de travail</a:t>
            </a:r>
          </a:p>
          <a:p>
            <a:pPr algn="just"/>
            <a:endParaRPr lang="fr-FR" sz="1400" b="1" dirty="0">
              <a:solidFill>
                <a:schemeClr val="accent1">
                  <a:lumMod val="50000"/>
                </a:schemeClr>
              </a:solidFill>
              <a:latin typeface="Tw Cen MT" panose="020B0602020104020603" pitchFamily="34" charset="0"/>
            </a:endParaRPr>
          </a:p>
          <a:p>
            <a:pPr algn="just"/>
            <a:endParaRPr lang="fr-FR" sz="1400" b="1" dirty="0">
              <a:solidFill>
                <a:schemeClr val="accent1">
                  <a:lumMod val="50000"/>
                </a:schemeClr>
              </a:solidFill>
              <a:latin typeface="Tw Cen MT" panose="020B0602020104020603" pitchFamily="34" charset="0"/>
            </a:endParaRPr>
          </a:p>
          <a:p>
            <a:pPr algn="just"/>
            <a:endParaRPr lang="fr-FR" sz="1400" b="1" dirty="0">
              <a:solidFill>
                <a:schemeClr val="accent1">
                  <a:lumMod val="50000"/>
                </a:schemeClr>
              </a:solidFill>
              <a:latin typeface="Tw Cen MT" panose="020B0602020104020603" pitchFamily="34" charset="0"/>
            </a:endParaRPr>
          </a:p>
          <a:p>
            <a:pPr algn="just"/>
            <a:endParaRPr lang="en-GB" sz="1400" b="1" dirty="0">
              <a:solidFill>
                <a:schemeClr val="accent1">
                  <a:lumMod val="50000"/>
                </a:schemeClr>
              </a:solidFill>
              <a:latin typeface="Tw Cen MT" panose="020B0602020104020603" pitchFamily="34" charset="0"/>
            </a:endParaRPr>
          </a:p>
          <a:p>
            <a:pPr algn="just"/>
            <a:endParaRPr lang="en-GB" sz="1400" b="1" dirty="0">
              <a:solidFill>
                <a:schemeClr val="accent1">
                  <a:lumMod val="50000"/>
                </a:schemeClr>
              </a:solidFill>
              <a:latin typeface="Tw Cen MT" panose="020B0602020104020603" pitchFamily="34" charset="0"/>
            </a:endParaRPr>
          </a:p>
          <a:p>
            <a:pPr algn="just"/>
            <a:endParaRPr lang="en-GB" sz="1400" b="1" dirty="0">
              <a:solidFill>
                <a:schemeClr val="accent1">
                  <a:lumMod val="50000"/>
                </a:schemeClr>
              </a:solidFill>
              <a:latin typeface="Tw Cen MT" panose="020B0602020104020603" pitchFamily="34" charset="0"/>
            </a:endParaRPr>
          </a:p>
          <a:p>
            <a:pPr algn="just"/>
            <a:endParaRPr lang="fr-FR" sz="1400" b="1" dirty="0">
              <a:solidFill>
                <a:schemeClr val="accent1">
                  <a:lumMod val="50000"/>
                </a:schemeClr>
              </a:solidFill>
              <a:latin typeface="Tw Cen MT" panose="020B0602020104020603" pitchFamily="34" charset="0"/>
            </a:endParaRPr>
          </a:p>
          <a:p>
            <a:pPr algn="just"/>
            <a:endParaRPr lang="fr-FR" sz="1400" b="1" dirty="0">
              <a:solidFill>
                <a:schemeClr val="accent1">
                  <a:lumMod val="50000"/>
                </a:schemeClr>
              </a:solidFill>
              <a:latin typeface="Tw Cen MT" panose="020B0602020104020603" pitchFamily="34" charset="0"/>
            </a:endParaRPr>
          </a:p>
          <a:p>
            <a:pPr algn="just"/>
            <a:endParaRPr lang="fr-FR" sz="1400" b="1" dirty="0">
              <a:solidFill>
                <a:schemeClr val="accent1">
                  <a:lumMod val="50000"/>
                </a:schemeClr>
              </a:solidFill>
              <a:latin typeface="Tw Cen MT" panose="020B0602020104020603" pitchFamily="34" charset="0"/>
            </a:endParaRPr>
          </a:p>
          <a:p>
            <a:pPr algn="just"/>
            <a:r>
              <a:rPr lang="fr-FR" sz="1400" b="1" dirty="0">
                <a:solidFill>
                  <a:schemeClr val="accent1">
                    <a:lumMod val="50000"/>
                  </a:schemeClr>
                </a:solidFill>
                <a:latin typeface="Tw Cen MT" panose="020B0602020104020603" pitchFamily="34" charset="0"/>
              </a:rPr>
              <a:t>Que par une amélioration de la productivité. Hormis pour le riz irrigué, les rendements moyens stagnent depuis plusieurs décennies et sont très inférieurs aux moyennes</a:t>
            </a:r>
          </a:p>
        </p:txBody>
      </p:sp>
      <p:graphicFrame>
        <p:nvGraphicFramePr>
          <p:cNvPr id="5" name="Objet 4">
            <a:extLst>
              <a:ext uri="{FF2B5EF4-FFF2-40B4-BE49-F238E27FC236}">
                <a16:creationId xmlns:a16="http://schemas.microsoft.com/office/drawing/2014/main" id="{F94A4FE4-C079-85E5-04B7-9B1637A737E2}"/>
              </a:ext>
            </a:extLst>
          </p:cNvPr>
          <p:cNvGraphicFramePr>
            <a:graphicFrameLocks noChangeAspect="1"/>
          </p:cNvGraphicFramePr>
          <p:nvPr>
            <p:extLst>
              <p:ext uri="{D42A27DB-BD31-4B8C-83A1-F6EECF244321}">
                <p14:modId xmlns:p14="http://schemas.microsoft.com/office/powerpoint/2010/main" val="1641903716"/>
              </p:ext>
            </p:extLst>
          </p:nvPr>
        </p:nvGraphicFramePr>
        <p:xfrm>
          <a:off x="243429" y="3987800"/>
          <a:ext cx="4430172" cy="2765350"/>
        </p:xfrm>
        <a:graphic>
          <a:graphicData uri="http://schemas.openxmlformats.org/presentationml/2006/ole">
            <mc:AlternateContent xmlns:mc="http://schemas.openxmlformats.org/markup-compatibility/2006">
              <mc:Choice xmlns:v="urn:schemas-microsoft-com:vml" Requires="v">
                <p:oleObj name="Bitmap Image" r:id="rId5" imgW="2562120" imgH="1542960" progId="PBrush">
                  <p:embed/>
                </p:oleObj>
              </mc:Choice>
              <mc:Fallback>
                <p:oleObj name="Bitmap Image" r:id="rId5" imgW="2562120" imgH="1542960" progId="PBrush">
                  <p:embed/>
                  <p:pic>
                    <p:nvPicPr>
                      <p:cNvPr id="0" name=""/>
                      <p:cNvPicPr/>
                      <p:nvPr/>
                    </p:nvPicPr>
                    <p:blipFill>
                      <a:blip r:embed="rId6"/>
                      <a:stretch>
                        <a:fillRect/>
                      </a:stretch>
                    </p:blipFill>
                    <p:spPr>
                      <a:xfrm>
                        <a:off x="243429" y="3987800"/>
                        <a:ext cx="4430172" cy="2765350"/>
                      </a:xfrm>
                      <a:prstGeom prst="rect">
                        <a:avLst/>
                      </a:prstGeom>
                    </p:spPr>
                  </p:pic>
                </p:oleObj>
              </mc:Fallback>
            </mc:AlternateContent>
          </a:graphicData>
        </a:graphic>
      </p:graphicFrame>
    </p:spTree>
    <p:extLst>
      <p:ext uri="{BB962C8B-B14F-4D97-AF65-F5344CB8AC3E}">
        <p14:creationId xmlns:p14="http://schemas.microsoft.com/office/powerpoint/2010/main" val="166187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2B2EEDA-CFBC-7AE8-D425-C548DCF1DEFB}"/>
              </a:ext>
            </a:extLst>
          </p:cNvPr>
          <p:cNvSpPr txBox="1">
            <a:spLocks/>
          </p:cNvSpPr>
          <p:nvPr/>
        </p:nvSpPr>
        <p:spPr>
          <a:xfrm>
            <a:off x="383796" y="7138"/>
            <a:ext cx="11808204" cy="6647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solidFill>
                  <a:srgbClr val="1F497D"/>
                </a:solidFill>
                <a:latin typeface="Tw Cen MT" panose="020B0602020104020603" pitchFamily="34" charset="0"/>
              </a:rPr>
              <a:t>Un </a:t>
            </a:r>
            <a:r>
              <a:rPr lang="en-GB" sz="2200" b="1" dirty="0" err="1">
                <a:solidFill>
                  <a:srgbClr val="1F497D"/>
                </a:solidFill>
                <a:latin typeface="Tw Cen MT" panose="020B0602020104020603" pitchFamily="34" charset="0"/>
              </a:rPr>
              <a:t>élevage</a:t>
            </a:r>
            <a:r>
              <a:rPr lang="en-GB" sz="2200" b="1" dirty="0">
                <a:solidFill>
                  <a:srgbClr val="1F497D"/>
                </a:solidFill>
                <a:latin typeface="Tw Cen MT" panose="020B0602020104020603" pitchFamily="34" charset="0"/>
              </a:rPr>
              <a:t> de mode transhumant, </a:t>
            </a:r>
            <a:r>
              <a:rPr lang="en-GB" sz="2200" b="1" dirty="0" err="1">
                <a:solidFill>
                  <a:srgbClr val="1F497D"/>
                </a:solidFill>
                <a:latin typeface="Tw Cen MT" panose="020B0602020104020603" pitchFamily="34" charset="0"/>
              </a:rPr>
              <a:t>nomade</a:t>
            </a:r>
            <a:r>
              <a:rPr lang="en-GB" sz="2200" b="1" dirty="0">
                <a:solidFill>
                  <a:srgbClr val="1F497D"/>
                </a:solidFill>
                <a:latin typeface="Tw Cen MT" panose="020B0602020104020603" pitchFamily="34" charset="0"/>
              </a:rPr>
              <a:t> et </a:t>
            </a:r>
            <a:r>
              <a:rPr lang="en-GB" sz="2200" b="1" dirty="0" err="1">
                <a:solidFill>
                  <a:srgbClr val="1F497D"/>
                </a:solidFill>
                <a:latin typeface="Tw Cen MT" panose="020B0602020104020603" pitchFamily="34" charset="0"/>
              </a:rPr>
              <a:t>sédentaire</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trés</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adapté</a:t>
            </a:r>
            <a:r>
              <a:rPr lang="en-GB" sz="2200" b="1" dirty="0">
                <a:solidFill>
                  <a:srgbClr val="1F497D"/>
                </a:solidFill>
                <a:latin typeface="Tw Cen MT" panose="020B0602020104020603" pitchFamily="34" charset="0"/>
              </a:rPr>
              <a:t> aux conditions du milieu, au </a:t>
            </a:r>
            <a:r>
              <a:rPr lang="en-GB" sz="2200" b="1" dirty="0" err="1">
                <a:solidFill>
                  <a:srgbClr val="1F497D"/>
                </a:solidFill>
                <a:latin typeface="Tw Cen MT" panose="020B0602020104020603" pitchFamily="34" charset="0"/>
              </a:rPr>
              <a:t>potentiel</a:t>
            </a:r>
            <a:r>
              <a:rPr lang="en-GB" sz="2200" b="1" dirty="0">
                <a:solidFill>
                  <a:srgbClr val="1F497D"/>
                </a:solidFill>
                <a:latin typeface="Tw Cen MT" panose="020B0602020104020603" pitchFamily="34" charset="0"/>
              </a:rPr>
              <a:t> sous </a:t>
            </a:r>
            <a:r>
              <a:rPr lang="en-GB" sz="2200" b="1" dirty="0" err="1">
                <a:solidFill>
                  <a:srgbClr val="1F497D"/>
                </a:solidFill>
                <a:latin typeface="Tw Cen MT" panose="020B0602020104020603" pitchFamily="34" charset="0"/>
              </a:rPr>
              <a:t>exploité</a:t>
            </a:r>
            <a:r>
              <a:rPr lang="en-GB" sz="2200" b="1" dirty="0">
                <a:solidFill>
                  <a:srgbClr val="1F497D"/>
                </a:solidFill>
                <a:latin typeface="Tw Cen MT" panose="020B0602020104020603" pitchFamily="34" charset="0"/>
              </a:rPr>
              <a:t>, en concurrence avec </a:t>
            </a:r>
            <a:r>
              <a:rPr lang="en-GB" sz="2200" b="1" dirty="0" err="1">
                <a:solidFill>
                  <a:srgbClr val="1F497D"/>
                </a:solidFill>
                <a:latin typeface="Tw Cen MT" panose="020B0602020104020603" pitchFamily="34" charset="0"/>
              </a:rPr>
              <a:t>l’agriculture</a:t>
            </a:r>
            <a:r>
              <a:rPr lang="en-GB" sz="2200" b="1" dirty="0">
                <a:solidFill>
                  <a:srgbClr val="1F497D"/>
                </a:solidFill>
                <a:latin typeface="Tw Cen MT" panose="020B0602020104020603" pitchFamily="34" charset="0"/>
              </a:rPr>
              <a:t> et </a:t>
            </a:r>
            <a:r>
              <a:rPr lang="en-GB" sz="2200" b="1" dirty="0" err="1">
                <a:solidFill>
                  <a:srgbClr val="1F497D"/>
                </a:solidFill>
                <a:latin typeface="Tw Cen MT" panose="020B0602020104020603" pitchFamily="34" charset="0"/>
              </a:rPr>
              <a:t>soumis</a:t>
            </a:r>
            <a:r>
              <a:rPr lang="en-GB" sz="2200" b="1" dirty="0">
                <a:solidFill>
                  <a:srgbClr val="1F497D"/>
                </a:solidFill>
                <a:latin typeface="Tw Cen MT" panose="020B0602020104020603" pitchFamily="34" charset="0"/>
              </a:rPr>
              <a:t> au </a:t>
            </a:r>
            <a:r>
              <a:rPr lang="en-GB" sz="2200" b="1" dirty="0" err="1">
                <a:solidFill>
                  <a:srgbClr val="1F497D"/>
                </a:solidFill>
                <a:latin typeface="Tw Cen MT" panose="020B0602020104020603" pitchFamily="34" charset="0"/>
              </a:rPr>
              <a:t>risque</a:t>
            </a:r>
            <a:r>
              <a:rPr lang="en-GB" sz="2200" b="1" dirty="0">
                <a:solidFill>
                  <a:srgbClr val="1F497D"/>
                </a:solidFill>
                <a:latin typeface="Tw Cen MT" panose="020B0602020104020603" pitchFamily="34" charset="0"/>
              </a:rPr>
              <a:t> </a:t>
            </a:r>
            <a:r>
              <a:rPr lang="en-GB" sz="2200" b="1" dirty="0" err="1">
                <a:solidFill>
                  <a:srgbClr val="1F497D"/>
                </a:solidFill>
                <a:latin typeface="Tw Cen MT" panose="020B0602020104020603" pitchFamily="34" charset="0"/>
              </a:rPr>
              <a:t>climatique</a:t>
            </a:r>
            <a:endParaRPr lang="fr-FR" sz="2200" b="1" dirty="0">
              <a:solidFill>
                <a:srgbClr val="1F497D"/>
              </a:solidFill>
              <a:latin typeface="Tw Cen MT" panose="020B0602020104020603" pitchFamily="34" charset="0"/>
            </a:endParaRPr>
          </a:p>
        </p:txBody>
      </p:sp>
      <p:pic>
        <p:nvPicPr>
          <p:cNvPr id="4" name="Image 3">
            <a:extLst>
              <a:ext uri="{FF2B5EF4-FFF2-40B4-BE49-F238E27FC236}">
                <a16:creationId xmlns:a16="http://schemas.microsoft.com/office/drawing/2014/main" id="{B7CE0509-AF5E-2412-B4CE-60B5D8A21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99" y="759092"/>
            <a:ext cx="4801105" cy="2393182"/>
          </a:xfrm>
          <a:prstGeom prst="rect">
            <a:avLst/>
          </a:prstGeom>
          <a:ln>
            <a:solidFill>
              <a:schemeClr val="tx1"/>
            </a:solidFill>
          </a:ln>
        </p:spPr>
      </p:pic>
      <p:pic>
        <p:nvPicPr>
          <p:cNvPr id="20482" name="Picture 2">
            <a:extLst>
              <a:ext uri="{FF2B5EF4-FFF2-40B4-BE49-F238E27FC236}">
                <a16:creationId xmlns:a16="http://schemas.microsoft.com/office/drawing/2014/main" id="{FB80548C-E6E7-6611-11EA-EBD58D2A8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480" y="3152274"/>
            <a:ext cx="2460624" cy="16072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ounkassa Kiwo : développement durable de l'élevage pastoral dans les  régions de Zinder et Diffa | AFD - Agence Française de Développement">
            <a:extLst>
              <a:ext uri="{FF2B5EF4-FFF2-40B4-BE49-F238E27FC236}">
                <a16:creationId xmlns:a16="http://schemas.microsoft.com/office/drawing/2014/main" id="{7B51C2AC-08E1-3C49-583B-A3319546EB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2478" y="4741413"/>
            <a:ext cx="2460624" cy="160610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li, en région de Kidal: Gérer les conflits autour des points d'eau">
            <a:extLst>
              <a:ext uri="{FF2B5EF4-FFF2-40B4-BE49-F238E27FC236}">
                <a16:creationId xmlns:a16="http://schemas.microsoft.com/office/drawing/2014/main" id="{A8CB307D-75EE-7525-9CCB-7A4CA9EEB3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5325" y="4759539"/>
            <a:ext cx="3165474" cy="157671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C294318-5500-AE45-8CEF-BCBFEE1A707B}"/>
              </a:ext>
            </a:extLst>
          </p:cNvPr>
          <p:cNvSpPr txBox="1"/>
          <p:nvPr/>
        </p:nvSpPr>
        <p:spPr>
          <a:xfrm>
            <a:off x="6734550" y="2254520"/>
            <a:ext cx="1876425"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400" b="1" dirty="0">
                <a:solidFill>
                  <a:schemeClr val="bg1"/>
                </a:solidFill>
                <a:latin typeface="Tw Cen MT" panose="020B0602020104020603" pitchFamily="34" charset="0"/>
              </a:rPr>
              <a:t>Couloir de transhumance</a:t>
            </a:r>
          </a:p>
        </p:txBody>
      </p:sp>
      <p:sp>
        <p:nvSpPr>
          <p:cNvPr id="8" name="ZoneTexte 7">
            <a:extLst>
              <a:ext uri="{FF2B5EF4-FFF2-40B4-BE49-F238E27FC236}">
                <a16:creationId xmlns:a16="http://schemas.microsoft.com/office/drawing/2014/main" id="{CDE97555-BB46-0577-C9DE-214CB46CEB8E}"/>
              </a:ext>
            </a:extLst>
          </p:cNvPr>
          <p:cNvSpPr txBox="1"/>
          <p:nvPr/>
        </p:nvSpPr>
        <p:spPr>
          <a:xfrm>
            <a:off x="8315325" y="6378660"/>
            <a:ext cx="2171700"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400" dirty="0">
                <a:solidFill>
                  <a:schemeClr val="bg1"/>
                </a:solidFill>
                <a:latin typeface="Tw Cen MT" panose="020B0602020104020603" pitchFamily="34" charset="0"/>
              </a:rPr>
              <a:t>Abattoir et contrôle sanitaire</a:t>
            </a:r>
          </a:p>
        </p:txBody>
      </p:sp>
      <p:sp>
        <p:nvSpPr>
          <p:cNvPr id="11" name="ZoneTexte 10">
            <a:extLst>
              <a:ext uri="{FF2B5EF4-FFF2-40B4-BE49-F238E27FC236}">
                <a16:creationId xmlns:a16="http://schemas.microsoft.com/office/drawing/2014/main" id="{00C0CB15-1CE0-6BC4-D7FF-A407E5FA8700}"/>
              </a:ext>
            </a:extLst>
          </p:cNvPr>
          <p:cNvSpPr txBox="1"/>
          <p:nvPr/>
        </p:nvSpPr>
        <p:spPr>
          <a:xfrm>
            <a:off x="10137775" y="2362242"/>
            <a:ext cx="1343025"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fr-FR" sz="1400" b="1" dirty="0">
                <a:solidFill>
                  <a:schemeClr val="bg1"/>
                </a:solidFill>
                <a:latin typeface="Tw Cen MT" panose="020B0602020104020603" pitchFamily="34" charset="0"/>
              </a:rPr>
              <a:t>Point d’eau</a:t>
            </a:r>
          </a:p>
        </p:txBody>
      </p:sp>
      <p:sp>
        <p:nvSpPr>
          <p:cNvPr id="12" name="ZoneTexte 11">
            <a:extLst>
              <a:ext uri="{FF2B5EF4-FFF2-40B4-BE49-F238E27FC236}">
                <a16:creationId xmlns:a16="http://schemas.microsoft.com/office/drawing/2014/main" id="{D994E70D-3BA2-8824-809B-797F034160D9}"/>
              </a:ext>
            </a:extLst>
          </p:cNvPr>
          <p:cNvSpPr txBox="1"/>
          <p:nvPr/>
        </p:nvSpPr>
        <p:spPr>
          <a:xfrm>
            <a:off x="6934200" y="3761774"/>
            <a:ext cx="2085975"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fr-FR" sz="1400" b="1" dirty="0">
                <a:solidFill>
                  <a:schemeClr val="bg1"/>
                </a:solidFill>
                <a:latin typeface="Tw Cen MT" panose="020B0602020104020603" pitchFamily="34" charset="0"/>
              </a:rPr>
              <a:t>Élevage camélin</a:t>
            </a:r>
          </a:p>
        </p:txBody>
      </p:sp>
      <p:pic>
        <p:nvPicPr>
          <p:cNvPr id="13" name="Image 12">
            <a:extLst>
              <a:ext uri="{FF2B5EF4-FFF2-40B4-BE49-F238E27FC236}">
                <a16:creationId xmlns:a16="http://schemas.microsoft.com/office/drawing/2014/main" id="{7C357585-A2B1-9202-42C1-0E44092949C9}"/>
              </a:ext>
            </a:extLst>
          </p:cNvPr>
          <p:cNvPicPr>
            <a:picLocks noChangeAspect="1"/>
          </p:cNvPicPr>
          <p:nvPr/>
        </p:nvPicPr>
        <p:blipFill>
          <a:blip r:embed="rId6"/>
          <a:stretch>
            <a:fillRect/>
          </a:stretch>
        </p:blipFill>
        <p:spPr>
          <a:xfrm>
            <a:off x="4993105" y="4741413"/>
            <a:ext cx="3322220" cy="1606107"/>
          </a:xfrm>
          <a:prstGeom prst="rect">
            <a:avLst/>
          </a:prstGeom>
        </p:spPr>
      </p:pic>
      <p:sp>
        <p:nvSpPr>
          <p:cNvPr id="14" name="ZoneTexte 13">
            <a:extLst>
              <a:ext uri="{FF2B5EF4-FFF2-40B4-BE49-F238E27FC236}">
                <a16:creationId xmlns:a16="http://schemas.microsoft.com/office/drawing/2014/main" id="{49F93231-C411-0441-DFAB-04D217477062}"/>
              </a:ext>
            </a:extLst>
          </p:cNvPr>
          <p:cNvSpPr txBox="1"/>
          <p:nvPr/>
        </p:nvSpPr>
        <p:spPr>
          <a:xfrm>
            <a:off x="9610725" y="3977218"/>
            <a:ext cx="2143126" cy="2154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400" b="1" dirty="0">
                <a:solidFill>
                  <a:schemeClr val="bg1"/>
                </a:solidFill>
                <a:latin typeface="Tw Cen MT" panose="020B0602020104020603" pitchFamily="34" charset="0"/>
              </a:rPr>
              <a:t>Vaccination du bétail</a:t>
            </a:r>
          </a:p>
        </p:txBody>
      </p:sp>
      <p:pic>
        <p:nvPicPr>
          <p:cNvPr id="16" name="Image 15">
            <a:extLst>
              <a:ext uri="{FF2B5EF4-FFF2-40B4-BE49-F238E27FC236}">
                <a16:creationId xmlns:a16="http://schemas.microsoft.com/office/drawing/2014/main" id="{A3CC7503-F437-F7B0-125B-6F1D7DC9F7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105" y="759093"/>
            <a:ext cx="6487695" cy="3939912"/>
          </a:xfrm>
          <a:prstGeom prst="rect">
            <a:avLst/>
          </a:prstGeom>
          <a:ln>
            <a:solidFill>
              <a:schemeClr val="tx1"/>
            </a:solidFill>
          </a:ln>
        </p:spPr>
      </p:pic>
      <p:pic>
        <p:nvPicPr>
          <p:cNvPr id="15" name="Picture 18" descr="Marchés d'aliments pour bétail dans les zones périurbaines du Niger au fil  des saisons : profil des vendeurs et des acheteurs, prix et qualité des  aliments | Revue d'élevage et de médecine">
            <a:extLst>
              <a:ext uri="{FF2B5EF4-FFF2-40B4-BE49-F238E27FC236}">
                <a16:creationId xmlns:a16="http://schemas.microsoft.com/office/drawing/2014/main" id="{CABCF79B-3963-3BB9-A44E-EAB8BDF8C3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558" y="3152274"/>
            <a:ext cx="2351922" cy="317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7E0C0DE-5F11-8639-CE2B-7C9F255D0378}"/>
              </a:ext>
            </a:extLst>
          </p:cNvPr>
          <p:cNvGraphicFramePr>
            <a:graphicFrameLocks noChangeAspect="1"/>
          </p:cNvGraphicFramePr>
          <p:nvPr>
            <p:custDataLst>
              <p:tags r:id="rId1"/>
            </p:custDataLst>
            <p:extLst>
              <p:ext uri="{D42A27DB-BD31-4B8C-83A1-F6EECF244321}">
                <p14:modId xmlns:p14="http://schemas.microsoft.com/office/powerpoint/2010/main" val="2723183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67E0C0DE-5F11-8639-CE2B-7C9F255D03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F9CDC12A-11ED-0ECB-B9A5-B5203341DD13}"/>
              </a:ext>
            </a:extLst>
          </p:cNvPr>
          <p:cNvSpPr txBox="1"/>
          <p:nvPr/>
        </p:nvSpPr>
        <p:spPr>
          <a:xfrm>
            <a:off x="87719" y="807671"/>
            <a:ext cx="3236778" cy="98488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r>
              <a:rPr lang="fr-FR" sz="1600" b="1" dirty="0">
                <a:solidFill>
                  <a:schemeClr val="bg1"/>
                </a:solidFill>
                <a:latin typeface="Tw Cen MT" panose="020B0602020104020603" pitchFamily="34" charset="0"/>
              </a:rPr>
              <a:t>Croissance démographique: 3.7%</a:t>
            </a:r>
          </a:p>
          <a:p>
            <a:r>
              <a:rPr lang="fr-FR" sz="1600" b="1" dirty="0">
                <a:solidFill>
                  <a:schemeClr val="bg1"/>
                </a:solidFill>
                <a:latin typeface="Tw Cen MT" panose="020B0602020104020603" pitchFamily="34" charset="0"/>
              </a:rPr>
              <a:t>Taux population rurale 85% de la population active </a:t>
            </a:r>
          </a:p>
          <a:p>
            <a:r>
              <a:rPr lang="fr-FR" sz="1600" b="1" dirty="0">
                <a:solidFill>
                  <a:schemeClr val="bg1"/>
                </a:solidFill>
                <a:latin typeface="Tw Cen MT" panose="020B0602020104020603" pitchFamily="34" charset="0"/>
              </a:rPr>
              <a:t>Croissance population urbaine: 4, 5% </a:t>
            </a:r>
          </a:p>
        </p:txBody>
      </p:sp>
      <p:sp>
        <p:nvSpPr>
          <p:cNvPr id="16" name="TextBox 15">
            <a:extLst>
              <a:ext uri="{FF2B5EF4-FFF2-40B4-BE49-F238E27FC236}">
                <a16:creationId xmlns:a16="http://schemas.microsoft.com/office/drawing/2014/main" id="{5A25054B-A449-3F52-C944-38CFB535E50A}"/>
              </a:ext>
            </a:extLst>
          </p:cNvPr>
          <p:cNvSpPr txBox="1"/>
          <p:nvPr/>
        </p:nvSpPr>
        <p:spPr>
          <a:xfrm>
            <a:off x="928064" y="71350"/>
            <a:ext cx="2216580" cy="61555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r>
              <a:rPr lang="fr-FR" sz="2000" b="1" dirty="0">
                <a:solidFill>
                  <a:schemeClr val="bg1"/>
                </a:solidFill>
                <a:latin typeface="Tw Cen MT" panose="020B0602020104020603" pitchFamily="34" charset="0"/>
              </a:rPr>
              <a:t>Population 2021</a:t>
            </a:r>
          </a:p>
          <a:p>
            <a:r>
              <a:rPr lang="fr-FR" sz="2000" b="1" dirty="0">
                <a:solidFill>
                  <a:schemeClr val="bg1"/>
                </a:solidFill>
                <a:latin typeface="Tw Cen MT" panose="020B0602020104020603" pitchFamily="34" charset="0"/>
              </a:rPr>
              <a:t>25,1 millions </a:t>
            </a:r>
          </a:p>
        </p:txBody>
      </p:sp>
      <p:pic>
        <p:nvPicPr>
          <p:cNvPr id="18" name="Graphic 17">
            <a:extLst>
              <a:ext uri="{FF2B5EF4-FFF2-40B4-BE49-F238E27FC236}">
                <a16:creationId xmlns:a16="http://schemas.microsoft.com/office/drawing/2014/main" id="{2BD878A5-A81B-3647-E0D4-E96152A34C9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2486" y="86886"/>
            <a:ext cx="579120" cy="579120"/>
          </a:xfrm>
          <a:prstGeom prst="rect">
            <a:avLst/>
          </a:prstGeom>
        </p:spPr>
      </p:pic>
      <p:grpSp>
        <p:nvGrpSpPr>
          <p:cNvPr id="25" name="Group 24">
            <a:extLst>
              <a:ext uri="{FF2B5EF4-FFF2-40B4-BE49-F238E27FC236}">
                <a16:creationId xmlns:a16="http://schemas.microsoft.com/office/drawing/2014/main" id="{06E52A6F-F8B1-CDF2-E9C1-91B7C6B5F8D9}"/>
              </a:ext>
            </a:extLst>
          </p:cNvPr>
          <p:cNvGrpSpPr/>
          <p:nvPr/>
        </p:nvGrpSpPr>
        <p:grpSpPr>
          <a:xfrm>
            <a:off x="126847" y="1886494"/>
            <a:ext cx="3101235" cy="1794796"/>
            <a:chOff x="274664" y="3133376"/>
            <a:chExt cx="2952757" cy="1596791"/>
          </a:xfrm>
        </p:grpSpPr>
        <p:sp>
          <p:nvSpPr>
            <p:cNvPr id="19" name="TextBox 18">
              <a:extLst>
                <a:ext uri="{FF2B5EF4-FFF2-40B4-BE49-F238E27FC236}">
                  <a16:creationId xmlns:a16="http://schemas.microsoft.com/office/drawing/2014/main" id="{6EF817CD-5094-99E9-DEF7-87227AC40786}"/>
                </a:ext>
              </a:extLst>
            </p:cNvPr>
            <p:cNvSpPr txBox="1"/>
            <p:nvPr/>
          </p:nvSpPr>
          <p:spPr>
            <a:xfrm>
              <a:off x="274664" y="3826554"/>
              <a:ext cx="2952757" cy="90361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r>
                <a:rPr lang="fr-FR" sz="1600" b="1" dirty="0">
                  <a:solidFill>
                    <a:schemeClr val="bg1"/>
                  </a:solidFill>
                  <a:latin typeface="Tw Cen MT" panose="020B0602020104020603" pitchFamily="34" charset="0"/>
                </a:rPr>
                <a:t>PIB/habitant$: 590</a:t>
              </a:r>
            </a:p>
            <a:p>
              <a:r>
                <a:rPr lang="en-GB" sz="1600" b="1" dirty="0">
                  <a:solidFill>
                    <a:schemeClr val="bg1"/>
                  </a:solidFill>
                  <a:latin typeface="Tw Cen MT" panose="020B0602020104020603" pitchFamily="34" charset="0"/>
                </a:rPr>
                <a:t>T</a:t>
              </a:r>
              <a:r>
                <a:rPr lang="fr-FR" sz="1600" b="1" dirty="0">
                  <a:solidFill>
                    <a:schemeClr val="bg1"/>
                  </a:solidFill>
                  <a:latin typeface="Tw Cen MT" panose="020B0602020104020603" pitchFamily="34" charset="0"/>
                </a:rPr>
                <a:t>aux</a:t>
              </a:r>
              <a:r>
                <a:rPr lang="en-GB" sz="1600" b="1" dirty="0">
                  <a:solidFill>
                    <a:schemeClr val="bg1"/>
                  </a:solidFill>
                  <a:latin typeface="Tw Cen MT" panose="020B0602020104020603" pitchFamily="34" charset="0"/>
                </a:rPr>
                <a:t> de </a:t>
              </a:r>
              <a:r>
                <a:rPr lang="fr-FR" sz="1600" b="1" dirty="0">
                  <a:solidFill>
                    <a:schemeClr val="bg1"/>
                  </a:solidFill>
                  <a:latin typeface="Tw Cen MT" panose="020B0602020104020603" pitchFamily="34" charset="0"/>
                </a:rPr>
                <a:t>croissance</a:t>
              </a:r>
              <a:r>
                <a:rPr lang="en-GB" sz="1600" b="1" dirty="0">
                  <a:solidFill>
                    <a:schemeClr val="bg1"/>
                  </a:solidFill>
                  <a:latin typeface="Tw Cen MT" panose="020B0602020104020603" pitchFamily="34" charset="0"/>
                </a:rPr>
                <a:t> du PIB (2021-2022): 7,2%</a:t>
              </a:r>
              <a:endParaRPr lang="fr-FR" sz="1600" b="1" dirty="0">
                <a:solidFill>
                  <a:schemeClr val="bg1"/>
                </a:solidFill>
                <a:latin typeface="Tw Cen MT" panose="020B0602020104020603" pitchFamily="34" charset="0"/>
              </a:endParaRPr>
            </a:p>
            <a:p>
              <a:r>
                <a:rPr lang="fr-FR" b="1" dirty="0">
                  <a:solidFill>
                    <a:schemeClr val="bg1"/>
                  </a:solidFill>
                  <a:latin typeface="Tw Cen MT" panose="020B0602020104020603" pitchFamily="34" charset="0"/>
                </a:rPr>
                <a:t> </a:t>
              </a:r>
            </a:p>
          </p:txBody>
        </p:sp>
        <p:pic>
          <p:nvPicPr>
            <p:cNvPr id="6" name="Graphic 5">
              <a:extLst>
                <a:ext uri="{FF2B5EF4-FFF2-40B4-BE49-F238E27FC236}">
                  <a16:creationId xmlns:a16="http://schemas.microsoft.com/office/drawing/2014/main" id="{D50CDE8A-428F-F47E-A7CB-45D4F764C3C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0833" y="3133376"/>
              <a:ext cx="579120" cy="579120"/>
            </a:xfrm>
            <a:prstGeom prst="rect">
              <a:avLst/>
            </a:prstGeom>
          </p:spPr>
        </p:pic>
        <p:sp>
          <p:nvSpPr>
            <p:cNvPr id="7" name="TextBox 6">
              <a:extLst>
                <a:ext uri="{FF2B5EF4-FFF2-40B4-BE49-F238E27FC236}">
                  <a16:creationId xmlns:a16="http://schemas.microsoft.com/office/drawing/2014/main" id="{2B17266E-FCD7-2075-3A0C-6DCD12C363F8}"/>
                </a:ext>
              </a:extLst>
            </p:cNvPr>
            <p:cNvSpPr txBox="1"/>
            <p:nvPr/>
          </p:nvSpPr>
          <p:spPr>
            <a:xfrm>
              <a:off x="1037521" y="3164852"/>
              <a:ext cx="1893690" cy="547644"/>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r>
                <a:rPr lang="fr-FR" sz="2000" b="1" dirty="0">
                  <a:solidFill>
                    <a:schemeClr val="bg1"/>
                  </a:solidFill>
                  <a:latin typeface="Tw Cen MT" panose="020B0602020104020603" pitchFamily="34" charset="0"/>
                </a:rPr>
                <a:t>PIB global 2021</a:t>
              </a:r>
            </a:p>
            <a:p>
              <a:r>
                <a:rPr lang="fr-FR" sz="2000" b="1" dirty="0">
                  <a:solidFill>
                    <a:schemeClr val="bg1"/>
                  </a:solidFill>
                  <a:latin typeface="Tw Cen MT" panose="020B0602020104020603" pitchFamily="34" charset="0"/>
                </a:rPr>
                <a:t>$14,9 milliards</a:t>
              </a:r>
            </a:p>
          </p:txBody>
        </p:sp>
      </p:grpSp>
      <p:pic>
        <p:nvPicPr>
          <p:cNvPr id="17" name="Picture 2" descr="Population de Niger 2019 - PopulationPyramid.net">
            <a:extLst>
              <a:ext uri="{FF2B5EF4-FFF2-40B4-BE49-F238E27FC236}">
                <a16:creationId xmlns:a16="http://schemas.microsoft.com/office/drawing/2014/main" id="{AB3B219F-C4B5-B9AC-5AED-48D7F3184AE3}"/>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200068" y="624154"/>
            <a:ext cx="3495451" cy="2759833"/>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DFE2D68-5EB4-6990-2A8F-87602F85B1AC}"/>
              </a:ext>
            </a:extLst>
          </p:cNvPr>
          <p:cNvSpPr txBox="1"/>
          <p:nvPr/>
        </p:nvSpPr>
        <p:spPr>
          <a:xfrm>
            <a:off x="306083" y="102590"/>
            <a:ext cx="3627545" cy="40011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r>
              <a:rPr lang="fr-FR" sz="1300" b="1" dirty="0">
                <a:latin typeface="Tw Cen MT" panose="020B0602020104020603" pitchFamily="34" charset="0"/>
              </a:rPr>
              <a:t>Une population extrêmement jeune et en forte croissance</a:t>
            </a:r>
          </a:p>
        </p:txBody>
      </p:sp>
      <p:sp>
        <p:nvSpPr>
          <p:cNvPr id="32" name="Slide Number Placeholder 5">
            <a:extLst>
              <a:ext uri="{FF2B5EF4-FFF2-40B4-BE49-F238E27FC236}">
                <a16:creationId xmlns:a16="http://schemas.microsoft.com/office/drawing/2014/main" id="{9B4B906E-009A-8106-3C29-560BEEAFBA99}"/>
              </a:ext>
            </a:extLst>
          </p:cNvPr>
          <p:cNvSpPr>
            <a:spLocks noGrp="1"/>
          </p:cNvSpPr>
          <p:nvPr>
            <p:ph type="sldNum" sz="quarter" idx="4"/>
          </p:nvPr>
        </p:nvSpPr>
        <p:spPr>
          <a:xfrm>
            <a:off x="8982710" y="6446579"/>
            <a:ext cx="2743200" cy="153888"/>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0" tIns="0" rIns="0" bIns="0" rtlCol="0" anchor="t" anchorCtr="0">
            <a:spAutoFit/>
          </a:bodyPr>
          <a:lstStyle>
            <a:lvl1pPr algn="r">
              <a:spcBef>
                <a:spcPts val="0"/>
              </a:spcBef>
              <a:spcAft>
                <a:spcPts val="0"/>
              </a:spcAft>
              <a:defRPr sz="1000" baseline="0">
                <a:solidFill>
                  <a:schemeClr val="tx1">
                    <a:tint val="75000"/>
                  </a:schemeClr>
                </a:solidFill>
              </a:defRPr>
            </a:lvl1pPr>
          </a:lstStyle>
          <a:p>
            <a:fld id="{32D5CD88-70AA-4052-809E-B1CF6AB9B8D9}" type="slidenum">
              <a:rPr lang="en-US" smtClean="0"/>
              <a:pPr/>
              <a:t>5</a:t>
            </a:fld>
            <a:endParaRPr lang="en-US"/>
          </a:p>
        </p:txBody>
      </p:sp>
      <p:sp>
        <p:nvSpPr>
          <p:cNvPr id="2" name="ZoneTexte 1">
            <a:extLst>
              <a:ext uri="{FF2B5EF4-FFF2-40B4-BE49-F238E27FC236}">
                <a16:creationId xmlns:a16="http://schemas.microsoft.com/office/drawing/2014/main" id="{97C5927F-5FE3-8ED4-A9EF-6ED65D4E8E29}"/>
              </a:ext>
            </a:extLst>
          </p:cNvPr>
          <p:cNvSpPr txBox="1"/>
          <p:nvPr/>
        </p:nvSpPr>
        <p:spPr>
          <a:xfrm>
            <a:off x="140070" y="3516134"/>
            <a:ext cx="5609427"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1400" dirty="0">
                <a:solidFill>
                  <a:schemeClr val="accent1">
                    <a:lumMod val="50000"/>
                  </a:schemeClr>
                </a:solidFill>
                <a:latin typeface="Tw Cen MT" panose="020B0602020104020603" pitchFamily="34" charset="0"/>
              </a:rPr>
              <a:t>Une insécurité alimentaire importante et des problèmes sévères de mal et sous nutrition </a:t>
            </a:r>
          </a:p>
        </p:txBody>
      </p:sp>
      <p:pic>
        <p:nvPicPr>
          <p:cNvPr id="3" name="Image 2">
            <a:extLst>
              <a:ext uri="{FF2B5EF4-FFF2-40B4-BE49-F238E27FC236}">
                <a16:creationId xmlns:a16="http://schemas.microsoft.com/office/drawing/2014/main" id="{541972A7-444A-ADC6-5695-08556EC9E3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847" y="4057439"/>
            <a:ext cx="5635874" cy="2484000"/>
          </a:xfrm>
          <a:prstGeom prst="rect">
            <a:avLst/>
          </a:prstGeom>
          <a:ln>
            <a:solidFill>
              <a:schemeClr val="tx1"/>
            </a:solidFill>
          </a:ln>
        </p:spPr>
      </p:pic>
      <p:pic>
        <p:nvPicPr>
          <p:cNvPr id="5" name="Image 4">
            <a:extLst>
              <a:ext uri="{FF2B5EF4-FFF2-40B4-BE49-F238E27FC236}">
                <a16:creationId xmlns:a16="http://schemas.microsoft.com/office/drawing/2014/main" id="{D62B5B8F-C105-F044-40A6-4825634B7F2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90206" y="3681290"/>
            <a:ext cx="1526039" cy="2643098"/>
          </a:xfrm>
          <a:prstGeom prst="rect">
            <a:avLst/>
          </a:prstGeom>
        </p:spPr>
      </p:pic>
      <p:sp>
        <p:nvSpPr>
          <p:cNvPr id="8" name="ZoneTexte 7">
            <a:extLst>
              <a:ext uri="{FF2B5EF4-FFF2-40B4-BE49-F238E27FC236}">
                <a16:creationId xmlns:a16="http://schemas.microsoft.com/office/drawing/2014/main" id="{D8F45892-DA39-9B9F-BC84-BF8147D1A282}"/>
              </a:ext>
            </a:extLst>
          </p:cNvPr>
          <p:cNvSpPr txBox="1"/>
          <p:nvPr/>
        </p:nvSpPr>
        <p:spPr>
          <a:xfrm>
            <a:off x="5924558" y="6361925"/>
            <a:ext cx="1809742" cy="24622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800" dirty="0">
                <a:latin typeface="Tw Cen MT" panose="020B0602020104020603" pitchFamily="34" charset="0"/>
              </a:rPr>
              <a:t>Malnutrition infantile aigüe 10%</a:t>
            </a:r>
          </a:p>
          <a:p>
            <a:pPr algn="l"/>
            <a:r>
              <a:rPr lang="fr-FR" sz="800" dirty="0">
                <a:latin typeface="Tw Cen MT" panose="020B0602020104020603" pitchFamily="34" charset="0"/>
              </a:rPr>
              <a:t>Malnutrition infantile chronique +de 40%</a:t>
            </a:r>
          </a:p>
        </p:txBody>
      </p:sp>
      <p:sp>
        <p:nvSpPr>
          <p:cNvPr id="9" name="ZoneTexte 8">
            <a:extLst>
              <a:ext uri="{FF2B5EF4-FFF2-40B4-BE49-F238E27FC236}">
                <a16:creationId xmlns:a16="http://schemas.microsoft.com/office/drawing/2014/main" id="{A46ADACD-397A-37D2-88CC-B8CC0E3410E4}"/>
              </a:ext>
            </a:extLst>
          </p:cNvPr>
          <p:cNvSpPr txBox="1"/>
          <p:nvPr/>
        </p:nvSpPr>
        <p:spPr>
          <a:xfrm>
            <a:off x="4241391" y="438338"/>
            <a:ext cx="3709218" cy="1723549"/>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2800" dirty="0">
                <a:solidFill>
                  <a:srgbClr val="FF0000"/>
                </a:solidFill>
                <a:latin typeface="Tw Cen MT" panose="020B0602020104020603" pitchFamily="34" charset="0"/>
              </a:rPr>
              <a:t>Donc une agriculture déjà en crise, n’assurant pas un niveau de vie correct aux populations rurales</a:t>
            </a:r>
          </a:p>
        </p:txBody>
      </p:sp>
      <p:pic>
        <p:nvPicPr>
          <p:cNvPr id="11" name="Image 10">
            <a:extLst>
              <a:ext uri="{FF2B5EF4-FFF2-40B4-BE49-F238E27FC236}">
                <a16:creationId xmlns:a16="http://schemas.microsoft.com/office/drawing/2014/main" id="{389C46C8-DFD2-1759-AE27-EE5EBA2FE362}"/>
              </a:ext>
            </a:extLst>
          </p:cNvPr>
          <p:cNvPicPr>
            <a:picLocks noChangeAspect="1"/>
          </p:cNvPicPr>
          <p:nvPr/>
        </p:nvPicPr>
        <p:blipFill>
          <a:blip r:embed="rId12"/>
          <a:stretch>
            <a:fillRect/>
          </a:stretch>
        </p:blipFill>
        <p:spPr>
          <a:xfrm>
            <a:off x="8355059" y="686903"/>
            <a:ext cx="3116207" cy="5157971"/>
          </a:xfrm>
          <a:prstGeom prst="rect">
            <a:avLst/>
          </a:prstGeom>
        </p:spPr>
      </p:pic>
      <p:sp>
        <p:nvSpPr>
          <p:cNvPr id="12" name="ZoneTexte 11">
            <a:extLst>
              <a:ext uri="{FF2B5EF4-FFF2-40B4-BE49-F238E27FC236}">
                <a16:creationId xmlns:a16="http://schemas.microsoft.com/office/drawing/2014/main" id="{11C1EA10-2F63-4C00-6F23-914610B12AB9}"/>
              </a:ext>
            </a:extLst>
          </p:cNvPr>
          <p:cNvSpPr txBox="1"/>
          <p:nvPr/>
        </p:nvSpPr>
        <p:spPr>
          <a:xfrm>
            <a:off x="8660780" y="222894"/>
            <a:ext cx="1825883"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2800" dirty="0">
                <a:solidFill>
                  <a:srgbClr val="FF0000"/>
                </a:solidFill>
                <a:latin typeface="Tw Cen MT" panose="020B0602020104020603" pitchFamily="34" charset="0"/>
              </a:rPr>
              <a:t>Mais aussi </a:t>
            </a:r>
          </a:p>
        </p:txBody>
      </p:sp>
      <p:sp>
        <p:nvSpPr>
          <p:cNvPr id="13" name="ZoneTexte 12">
            <a:extLst>
              <a:ext uri="{FF2B5EF4-FFF2-40B4-BE49-F238E27FC236}">
                <a16:creationId xmlns:a16="http://schemas.microsoft.com/office/drawing/2014/main" id="{AA1AB98B-DADA-4B2A-675E-D8CA21D72353}"/>
              </a:ext>
            </a:extLst>
          </p:cNvPr>
          <p:cNvSpPr txBox="1"/>
          <p:nvPr/>
        </p:nvSpPr>
        <p:spPr>
          <a:xfrm>
            <a:off x="8241175" y="5937813"/>
            <a:ext cx="3823978" cy="430887"/>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l"/>
            <a:r>
              <a:rPr lang="fr-FR" sz="2800" dirty="0">
                <a:solidFill>
                  <a:srgbClr val="FF0000"/>
                </a:solidFill>
                <a:latin typeface="Tw Cen MT" panose="020B0602020104020603" pitchFamily="34" charset="0"/>
              </a:rPr>
              <a:t>Il faut réagir</a:t>
            </a:r>
          </a:p>
        </p:txBody>
      </p:sp>
    </p:spTree>
    <p:extLst>
      <p:ext uri="{BB962C8B-B14F-4D97-AF65-F5344CB8AC3E}">
        <p14:creationId xmlns:p14="http://schemas.microsoft.com/office/powerpoint/2010/main" val="235067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B4ACD7F-F70C-AFDC-9C5B-D6EEA26E7520}"/>
              </a:ext>
            </a:extLst>
          </p:cNvPr>
          <p:cNvSpPr txBox="1"/>
          <p:nvPr/>
        </p:nvSpPr>
        <p:spPr>
          <a:xfrm>
            <a:off x="209550" y="118450"/>
            <a:ext cx="11487150" cy="1258101"/>
          </a:xfrm>
          <a:prstGeom prst="rect">
            <a:avLst/>
          </a:prstGeom>
          <a:noFill/>
          <a:extLst>
            <a:ext uri="{909E8E84-426E-40DD-AFC4-6F175D3DCCD1}">
              <a14:hiddenFill xmlns:a14="http://schemas.microsoft.com/office/drawing/2010/main">
                <a:solidFill>
                  <a:scrgbClr r="0" g="0" b="0"/>
                </a:solidFill>
              </a14:hiddenFill>
            </a:ext>
          </a:extLst>
        </p:spPr>
        <p:txBody>
          <a:bodyPr wrap="square">
            <a:spAutoFit/>
          </a:bodyPr>
          <a:lstStyle/>
          <a:p>
            <a:pPr>
              <a:lnSpc>
                <a:spcPct val="107000"/>
              </a:lnSpc>
              <a:spcBef>
                <a:spcPts val="600"/>
              </a:spcBef>
            </a:pPr>
            <a:r>
              <a:rPr lang="fr-FR" sz="2400" u="sng" kern="100" dirty="0">
                <a:effectLst/>
                <a:latin typeface="Tw Cen MT" panose="020B0602020104020603" pitchFamily="34" charset="0"/>
                <a:ea typeface="Calibri" panose="020F0502020204030204" pitchFamily="34" charset="0"/>
                <a:cs typeface="Times New Roman" panose="02020603050405020304" pitchFamily="18" charset="0"/>
              </a:rPr>
              <a:t>Conclusion: </a:t>
            </a:r>
            <a:r>
              <a:rPr lang="fr-FR" sz="2400" kern="100" dirty="0">
                <a:effectLst/>
                <a:latin typeface="Tw Cen MT" panose="020B0602020104020603" pitchFamily="34" charset="0"/>
                <a:ea typeface="Calibri" panose="020F0502020204030204" pitchFamily="34" charset="0"/>
                <a:cs typeface="Times New Roman" panose="02020603050405020304" pitchFamily="18" charset="0"/>
              </a:rPr>
              <a:t>L’agriculture des pays sahéliens doit subir une transformation importante pour être en mesure de relever les défis de la sécurité alimentaire et des changements climatiques.</a:t>
            </a:r>
          </a:p>
        </p:txBody>
      </p:sp>
      <p:sp>
        <p:nvSpPr>
          <p:cNvPr id="5" name="ZoneTexte 4">
            <a:extLst>
              <a:ext uri="{FF2B5EF4-FFF2-40B4-BE49-F238E27FC236}">
                <a16:creationId xmlns:a16="http://schemas.microsoft.com/office/drawing/2014/main" id="{4F57B5D6-68AA-CA7C-24AA-8EC9908BB0C2}"/>
              </a:ext>
            </a:extLst>
          </p:cNvPr>
          <p:cNvSpPr txBox="1"/>
          <p:nvPr/>
        </p:nvSpPr>
        <p:spPr>
          <a:xfrm>
            <a:off x="209550" y="1863524"/>
            <a:ext cx="11715750" cy="5016758"/>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r>
              <a:rPr lang="fr-FR" sz="2400" kern="100" dirty="0">
                <a:effectLst/>
                <a:latin typeface="Calibri" panose="020F0502020204030204" pitchFamily="34" charset="0"/>
                <a:ea typeface="Calibri" panose="020F0502020204030204" pitchFamily="34" charset="0"/>
                <a:cs typeface="Times New Roman" panose="02020603050405020304" pitchFamily="18" charset="0"/>
              </a:rPr>
              <a:t>On parle d’agriculture résiliente au changement climatique, de « </a:t>
            </a:r>
            <a:r>
              <a:rPr lang="fr-FR" sz="2400" kern="100" dirty="0" err="1">
                <a:effectLst/>
                <a:latin typeface="Calibri" panose="020F0502020204030204" pitchFamily="34" charset="0"/>
                <a:ea typeface="Calibri" panose="020F0502020204030204" pitchFamily="34" charset="0"/>
                <a:cs typeface="Times New Roman" panose="02020603050405020304" pitchFamily="18" charset="0"/>
              </a:rPr>
              <a:t>climate</a:t>
            </a: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 smart agriculture », d’agriculture intelligente,  d’agro écologie et autres termes. Encore faut-il comprendre ce que cela signifie</a:t>
            </a:r>
          </a:p>
          <a:p>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r>
              <a:rPr lang="fr-FR" sz="2400" b="1" u="sng" kern="100" dirty="0">
                <a:effectLst/>
                <a:latin typeface="Calibri" panose="020F0502020204030204" pitchFamily="34" charset="0"/>
                <a:ea typeface="Calibri" panose="020F0502020204030204" pitchFamily="34" charset="0"/>
                <a:cs typeface="Times New Roman" panose="02020603050405020304" pitchFamily="18" charset="0"/>
              </a:rPr>
              <a:t>Un constat maintenant assez partagé</a:t>
            </a: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 Pour préserver et améliorer la sécurité alimentaire, les systèmes de production agricoles doivent évoluer vers une productivité plus élevée et aussi, avant tout, vers une variabilité plus faible des rendements face aux risques climatiques et aux risques de nature agroécologique ou socio-économique.</a:t>
            </a:r>
          </a:p>
          <a:p>
            <a:r>
              <a:rPr lang="fr-FR" sz="2400" kern="100" dirty="0">
                <a:latin typeface="Calibri" panose="020F0502020204030204" pitchFamily="34" charset="0"/>
                <a:ea typeface="Calibri" panose="020F0502020204030204" pitchFamily="34" charset="0"/>
                <a:cs typeface="Times New Roman" panose="02020603050405020304" pitchFamily="18" charset="0"/>
              </a:rPr>
              <a:t>Cette agriculture cherchant à devenir plus résiliente doit réorganiser la gestion des ressources naturelles (</a:t>
            </a:r>
            <a:r>
              <a:rPr lang="fr-FR" sz="2400" b="1" kern="100" dirty="0">
                <a:latin typeface="Calibri" panose="020F0502020204030204" pitchFamily="34" charset="0"/>
                <a:ea typeface="Calibri" panose="020F0502020204030204" pitchFamily="34" charset="0"/>
                <a:cs typeface="Times New Roman" panose="02020603050405020304" pitchFamily="18" charset="0"/>
              </a:rPr>
              <a:t>terre, eau, éléments nutritifs du sol et ressources génétiques) </a:t>
            </a:r>
            <a:r>
              <a:rPr lang="fr-FR" sz="2400" kern="100" dirty="0">
                <a:latin typeface="Calibri" panose="020F0502020204030204" pitchFamily="34" charset="0"/>
                <a:ea typeface="Calibri" panose="020F0502020204030204" pitchFamily="34" charset="0"/>
                <a:cs typeface="Times New Roman" panose="02020603050405020304" pitchFamily="18" charset="0"/>
              </a:rPr>
              <a:t>ainsi que d’utiliser ces ressources et les intrants de production de manière plus efficace.</a:t>
            </a:r>
          </a:p>
          <a:p>
            <a:r>
              <a:rPr lang="fr-FR" sz="2400" kern="100" dirty="0">
                <a:effectLst/>
                <a:latin typeface="Calibri" panose="020F0502020204030204" pitchFamily="34" charset="0"/>
                <a:ea typeface="Calibri" panose="020F0502020204030204" pitchFamily="34" charset="0"/>
                <a:cs typeface="Times New Roman" panose="02020603050405020304" pitchFamily="18" charset="0"/>
              </a:rPr>
              <a:t>Un autre objectif est que la transition des systèmes agricoles apportera aussi des avantage</a:t>
            </a:r>
            <a:r>
              <a:rPr lang="fr-FR" sz="2400" kern="100" dirty="0">
                <a:latin typeface="Calibri" panose="020F0502020204030204" pitchFamily="34" charset="0"/>
                <a:ea typeface="Calibri" panose="020F0502020204030204" pitchFamily="34" charset="0"/>
                <a:cs typeface="Times New Roman" panose="02020603050405020304" pitchFamily="18" charset="0"/>
              </a:rPr>
              <a:t>s en augmentant les puits de carbone et permettra de réduire les émissions par unité produite</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fr-FR" sz="1400" dirty="0">
              <a:latin typeface="Tw Cen MT" panose="020B0602020104020603" pitchFamily="34" charset="0"/>
            </a:endParaRPr>
          </a:p>
        </p:txBody>
      </p:sp>
    </p:spTree>
    <p:extLst>
      <p:ext uri="{BB962C8B-B14F-4D97-AF65-F5344CB8AC3E}">
        <p14:creationId xmlns:p14="http://schemas.microsoft.com/office/powerpoint/2010/main" val="108494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435D187-BB26-E305-F7B5-579D85ADCF8D}"/>
              </a:ext>
            </a:extLst>
          </p:cNvPr>
          <p:cNvSpPr txBox="1"/>
          <p:nvPr/>
        </p:nvSpPr>
        <p:spPr>
          <a:xfrm>
            <a:off x="486135" y="405114"/>
            <a:ext cx="11285318" cy="4708981"/>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endParaRPr lang="fr-FR" dirty="0"/>
          </a:p>
          <a:p>
            <a:r>
              <a:rPr lang="fr-FR" u="sng" dirty="0">
                <a:latin typeface="Tw Cen MT" panose="020B0602020104020603" pitchFamily="34" charset="0"/>
              </a:rPr>
              <a:t>On va comprendre que</a:t>
            </a:r>
            <a:r>
              <a:rPr lang="fr-FR" dirty="0">
                <a:latin typeface="Tw Cen MT" panose="020B0602020104020603" pitchFamily="34" charset="0"/>
              </a:rPr>
              <a:t>:</a:t>
            </a:r>
          </a:p>
          <a:p>
            <a:endParaRPr lang="fr-FR" dirty="0">
              <a:latin typeface="Tw Cen MT" panose="020B0602020104020603" pitchFamily="34" charset="0"/>
            </a:endParaRPr>
          </a:p>
          <a:p>
            <a:pPr marL="342900" indent="-342900">
              <a:buFont typeface="Arial" panose="020B0604020202020204" pitchFamily="34" charset="0"/>
              <a:buChar char="•"/>
            </a:pPr>
            <a:r>
              <a:rPr lang="fr-FR" dirty="0">
                <a:latin typeface="Tw Cen MT" panose="020B0602020104020603" pitchFamily="34" charset="0"/>
              </a:rPr>
              <a:t>Les pratiques intelligentes et efficaces sur le plan climatique existent déjà et peuvent être mises en place dans les systèmes agricoles des pays du Sahel et particulièrement ceux du bassin du lac Tchad. </a:t>
            </a:r>
          </a:p>
          <a:p>
            <a:pPr marL="342900" indent="-342900">
              <a:buFont typeface="Arial" panose="020B0604020202020204" pitchFamily="34" charset="0"/>
              <a:buChar char="•"/>
            </a:pPr>
            <a:endParaRPr lang="fr-FR" dirty="0">
              <a:latin typeface="Tw Cen MT" panose="020B0602020104020603" pitchFamily="34" charset="0"/>
            </a:endParaRPr>
          </a:p>
          <a:p>
            <a:pPr marL="342900" indent="-342900">
              <a:buFont typeface="Arial" panose="020B0604020202020204" pitchFamily="34" charset="0"/>
              <a:buChar char="•"/>
            </a:pPr>
            <a:r>
              <a:rPr lang="fr-FR" dirty="0">
                <a:latin typeface="Tw Cen MT" panose="020B0602020104020603" pitchFamily="34" charset="0"/>
              </a:rPr>
              <a:t>L’adoption d’une stratégie écosystémique, le travail au niveau du paysage et la coopération ou coordination intersectorielle sont fondamentaux pour réagir de façon efficace aux changements climatiques. </a:t>
            </a:r>
          </a:p>
          <a:p>
            <a:pPr marL="342900" indent="-342900">
              <a:buFont typeface="Arial" panose="020B0604020202020204" pitchFamily="34" charset="0"/>
              <a:buChar char="•"/>
            </a:pPr>
            <a:endParaRPr lang="fr-FR" dirty="0">
              <a:latin typeface="Tw Cen MT" panose="020B0602020104020603" pitchFamily="34" charset="0"/>
            </a:endParaRPr>
          </a:p>
          <a:p>
            <a:pPr marL="342900" indent="-342900">
              <a:buFont typeface="Arial" panose="020B0604020202020204" pitchFamily="34" charset="0"/>
              <a:buChar char="•"/>
            </a:pPr>
            <a:r>
              <a:rPr lang="fr-FR" dirty="0">
                <a:latin typeface="Tw Cen MT" panose="020B0602020104020603" pitchFamily="34" charset="0"/>
              </a:rPr>
              <a:t>Des investissements importants sont nécessaires pour compléter les données et connaissances manquantes, en matière de recherche et de développement de technologies et de méthodologies, ainsi qu’en matière de conservation et de production de variétés et de races idoines</a:t>
            </a:r>
          </a:p>
          <a:p>
            <a:endParaRPr lang="fr-FR" dirty="0">
              <a:latin typeface="Tw Cen MT" panose="020B0602020104020603" pitchFamily="34" charset="0"/>
            </a:endParaRPr>
          </a:p>
          <a:p>
            <a:endParaRPr lang="fr-FR" dirty="0">
              <a:latin typeface="Tw Cen MT" panose="020B0602020104020603" pitchFamily="34" charset="0"/>
            </a:endParaRPr>
          </a:p>
          <a:p>
            <a:endParaRPr lang="fr-FR" dirty="0">
              <a:latin typeface="Tw Cen MT" panose="020B0602020104020603" pitchFamily="34" charset="0"/>
            </a:endParaRPr>
          </a:p>
          <a:p>
            <a:r>
              <a:rPr lang="fr-FR" dirty="0">
                <a:latin typeface="Tw Cen MT" panose="020B0602020104020603" pitchFamily="34" charset="0"/>
              </a:rPr>
              <a:t>On va essayer de faire la présentation de quelques principes et techniques préconisés par la </a:t>
            </a:r>
            <a:r>
              <a:rPr lang="fr-FR" dirty="0" err="1">
                <a:latin typeface="Tw Cen MT" panose="020B0602020104020603" pitchFamily="34" charset="0"/>
              </a:rPr>
              <a:t>Climate</a:t>
            </a:r>
            <a:r>
              <a:rPr lang="fr-FR" dirty="0">
                <a:latin typeface="Tw Cen MT" panose="020B0602020104020603" pitchFamily="34" charset="0"/>
              </a:rPr>
              <a:t> Smart Agriculture (sans être exhaustif)</a:t>
            </a:r>
          </a:p>
        </p:txBody>
      </p:sp>
    </p:spTree>
    <p:extLst>
      <p:ext uri="{BB962C8B-B14F-4D97-AF65-F5344CB8AC3E}">
        <p14:creationId xmlns:p14="http://schemas.microsoft.com/office/powerpoint/2010/main" val="257277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936A5-6EEA-9FD5-028B-8B97681A62F8}"/>
              </a:ext>
            </a:extLst>
          </p:cNvPr>
          <p:cNvSpPr>
            <a:spLocks noGrp="1"/>
          </p:cNvSpPr>
          <p:nvPr>
            <p:ph type="title"/>
          </p:nvPr>
        </p:nvSpPr>
        <p:spPr>
          <a:xfrm>
            <a:off x="139653" y="191724"/>
            <a:ext cx="11262360" cy="443198"/>
          </a:xfrm>
        </p:spPr>
        <p:txBody>
          <a:bodyPr/>
          <a:lstStyle/>
          <a:p>
            <a:r>
              <a:rPr lang="fr-FR" dirty="0"/>
              <a:t>1. L’approche dite paysage</a:t>
            </a:r>
          </a:p>
        </p:txBody>
      </p:sp>
      <p:sp>
        <p:nvSpPr>
          <p:cNvPr id="4" name="ZoneTexte 3">
            <a:extLst>
              <a:ext uri="{FF2B5EF4-FFF2-40B4-BE49-F238E27FC236}">
                <a16:creationId xmlns:a16="http://schemas.microsoft.com/office/drawing/2014/main" id="{1B7D0460-5844-74AD-4982-200C60FAC5DF}"/>
              </a:ext>
            </a:extLst>
          </p:cNvPr>
          <p:cNvSpPr txBox="1"/>
          <p:nvPr/>
        </p:nvSpPr>
        <p:spPr>
          <a:xfrm>
            <a:off x="139653" y="1016241"/>
            <a:ext cx="4674839" cy="3767698"/>
          </a:xfrm>
          <a:prstGeom prst="rect">
            <a:avLst/>
          </a:prstGeom>
          <a:noFill/>
          <a:extLst>
            <a:ext uri="{909E8E84-426E-40DD-AFC4-6F175D3DCCD1}">
              <a14:hiddenFill xmlns:a14="http://schemas.microsoft.com/office/drawing/2010/main">
                <a:solidFill>
                  <a:scrgbClr r="0" g="0" b="0"/>
                </a:solidFill>
              </a14:hiddenFill>
            </a:ext>
          </a:extLst>
        </p:spPr>
        <p:txBody>
          <a:bodyPr wrap="square">
            <a:spAutoFit/>
          </a:bodyPr>
          <a:lstStyle/>
          <a:p>
            <a:pPr>
              <a:lnSpc>
                <a:spcPct val="107000"/>
              </a:lnSpc>
              <a:spcBef>
                <a:spcPts val="600"/>
              </a:spcBef>
            </a:pPr>
            <a:r>
              <a:rPr lang="fr-FR" sz="1600" kern="100" dirty="0">
                <a:effectLst/>
                <a:latin typeface="Tw Cen MT" panose="020B0602020104020603" pitchFamily="34" charset="0"/>
                <a:ea typeface="Calibri" panose="020F0502020204030204" pitchFamily="34" charset="0"/>
                <a:cs typeface="Times New Roman" panose="02020603050405020304" pitchFamily="18" charset="0"/>
              </a:rPr>
              <a:t>L’approche paysagère est une approche participative centrée sur les personnes . Elle s’appuie sur les principes des systèmes de gestion des ressources naturelles qui reconnaissent la valeur des services écosystémiques pour de multiples intervenants. L’approche comprend des préoccupations sociétales liées aux compromis en matière de conservation et de développement. Elle met également l’accent sur la réduction de la pauvreté, la production agricole et la sécurité alimentaire. Dans l’ensemble, l’approche met l’accent sur la gestion adaptative, la participation des parties prenantes et la réalisation simultanée de multiples objectifs (Sunderland, 2012 dans FAO, 2013).</a:t>
            </a:r>
          </a:p>
        </p:txBody>
      </p:sp>
      <p:pic>
        <p:nvPicPr>
          <p:cNvPr id="8" name="Image 7" descr="Une image contenant texte, capture d’écran, Police, diagramme&#10;&#10;Description générée automatiquement">
            <a:extLst>
              <a:ext uri="{FF2B5EF4-FFF2-40B4-BE49-F238E27FC236}">
                <a16:creationId xmlns:a16="http://schemas.microsoft.com/office/drawing/2014/main" id="{49731955-B357-70AC-1FDA-509F838D4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995" y="128810"/>
            <a:ext cx="7261005" cy="5232696"/>
          </a:xfrm>
          <a:prstGeom prst="rect">
            <a:avLst/>
          </a:prstGeom>
        </p:spPr>
      </p:pic>
      <p:sp>
        <p:nvSpPr>
          <p:cNvPr id="9" name="ZoneTexte 8">
            <a:extLst>
              <a:ext uri="{FF2B5EF4-FFF2-40B4-BE49-F238E27FC236}">
                <a16:creationId xmlns:a16="http://schemas.microsoft.com/office/drawing/2014/main" id="{C88C605C-C8E9-8DFB-E6C1-7D938E65AFAC}"/>
              </a:ext>
            </a:extLst>
          </p:cNvPr>
          <p:cNvSpPr txBox="1"/>
          <p:nvPr/>
        </p:nvSpPr>
        <p:spPr>
          <a:xfrm>
            <a:off x="266217" y="5546578"/>
            <a:ext cx="11597833" cy="7772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nSpc>
                <a:spcPct val="107000"/>
              </a:lnSpc>
              <a:spcBef>
                <a:spcPts val="600"/>
              </a:spcBef>
            </a:pPr>
            <a:r>
              <a:rPr lang="fr-FR" sz="1600" kern="100" dirty="0">
                <a:latin typeface="Tw Cen MT" panose="020B0602020104020603" pitchFamily="34" charset="0"/>
                <a:ea typeface="Calibri" panose="020F0502020204030204" pitchFamily="34" charset="0"/>
                <a:cs typeface="Times New Roman" panose="02020603050405020304" pitchFamily="18" charset="0"/>
              </a:rPr>
              <a:t>On passe au niveau supérieur au simple pratiques culturales mais à la recherche d’une gestion collective, performante, résiliente et durable de l’espace rural et de ses ressources. Il faut être capable d’analyser un paysage, de différencier les différents terroirs, leurs caractéristiques, leurs potentialités, les formes actuelles d’exploitation, les facteurs de dégradation et les actions à y mener.</a:t>
            </a:r>
          </a:p>
        </p:txBody>
      </p:sp>
    </p:spTree>
    <p:extLst>
      <p:ext uri="{BB962C8B-B14F-4D97-AF65-F5344CB8AC3E}">
        <p14:creationId xmlns:p14="http://schemas.microsoft.com/office/powerpoint/2010/main" val="324280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B6836-47E5-1F5A-F23C-242CA493482F}"/>
              </a:ext>
            </a:extLst>
          </p:cNvPr>
          <p:cNvSpPr>
            <a:spLocks noGrp="1"/>
          </p:cNvSpPr>
          <p:nvPr>
            <p:ph type="title"/>
          </p:nvPr>
        </p:nvSpPr>
        <p:spPr/>
        <p:txBody>
          <a:bodyPr/>
          <a:lstStyle/>
          <a:p>
            <a:r>
              <a:rPr lang="fr-FR" dirty="0"/>
              <a:t>L’approche paysage</a:t>
            </a:r>
          </a:p>
        </p:txBody>
      </p:sp>
      <p:pic>
        <p:nvPicPr>
          <p:cNvPr id="4" name="Image 3" descr="Une image contenant texte, diagramme, ligne, Tracé&#10;&#10;Description générée automatiquement">
            <a:extLst>
              <a:ext uri="{FF2B5EF4-FFF2-40B4-BE49-F238E27FC236}">
                <a16:creationId xmlns:a16="http://schemas.microsoft.com/office/drawing/2014/main" id="{05191F1C-C0B6-BDC9-894D-04DB04F5E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87" y="1489618"/>
            <a:ext cx="3600788" cy="2539362"/>
          </a:xfrm>
          <a:prstGeom prst="rect">
            <a:avLst/>
          </a:prstGeom>
        </p:spPr>
      </p:pic>
      <p:pic>
        <p:nvPicPr>
          <p:cNvPr id="6" name="Image 5" descr="Une image contenant texte, carte, atlas, diagramme&#10;&#10;Description générée automatiquement">
            <a:extLst>
              <a:ext uri="{FF2B5EF4-FFF2-40B4-BE49-F238E27FC236}">
                <a16:creationId xmlns:a16="http://schemas.microsoft.com/office/drawing/2014/main" id="{E0818CBE-AE2E-DF52-2C6B-8A81F27B5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164" y="1478510"/>
            <a:ext cx="3048123" cy="2550470"/>
          </a:xfrm>
          <a:prstGeom prst="rect">
            <a:avLst/>
          </a:prstGeom>
        </p:spPr>
      </p:pic>
      <p:sp>
        <p:nvSpPr>
          <p:cNvPr id="7" name="ZoneTexte 6">
            <a:extLst>
              <a:ext uri="{FF2B5EF4-FFF2-40B4-BE49-F238E27FC236}">
                <a16:creationId xmlns:a16="http://schemas.microsoft.com/office/drawing/2014/main" id="{DDFEF1C0-18AE-63CF-CB39-877C0FBA929E}"/>
              </a:ext>
            </a:extLst>
          </p:cNvPr>
          <p:cNvSpPr txBox="1"/>
          <p:nvPr/>
        </p:nvSpPr>
        <p:spPr>
          <a:xfrm>
            <a:off x="295813" y="712418"/>
            <a:ext cx="11597833" cy="777200"/>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nSpc>
                <a:spcPct val="107000"/>
              </a:lnSpc>
              <a:spcBef>
                <a:spcPts val="600"/>
              </a:spcBef>
            </a:pPr>
            <a:r>
              <a:rPr lang="fr-FR" sz="1600" kern="100" dirty="0">
                <a:latin typeface="Tw Cen MT" panose="020B0602020104020603" pitchFamily="34" charset="0"/>
                <a:ea typeface="Calibri" panose="020F0502020204030204" pitchFamily="34" charset="0"/>
                <a:cs typeface="Times New Roman" panose="02020603050405020304" pitchFamily="18" charset="0"/>
              </a:rPr>
              <a:t>On passe au niveau supérieur au simple pratiques culturales mais à la recherche d’une gestion collective, performante, résiliente et durable de l’espace rural et de ses ressources. Il faut être capable d’analyser un paysage, de différencier les différents terroirs, leurs caractéristiques, leurs potentialités, les formes actuelles d’exploitation, les facteurs de dégradation et les actions à y mener.</a:t>
            </a:r>
          </a:p>
        </p:txBody>
      </p:sp>
      <p:sp>
        <p:nvSpPr>
          <p:cNvPr id="9" name="ZoneTexte 8">
            <a:extLst>
              <a:ext uri="{FF2B5EF4-FFF2-40B4-BE49-F238E27FC236}">
                <a16:creationId xmlns:a16="http://schemas.microsoft.com/office/drawing/2014/main" id="{79FCA80C-2618-6399-5E8E-EF6975570E1C}"/>
              </a:ext>
            </a:extLst>
          </p:cNvPr>
          <p:cNvSpPr txBox="1"/>
          <p:nvPr/>
        </p:nvSpPr>
        <p:spPr>
          <a:xfrm>
            <a:off x="295813" y="4580138"/>
            <a:ext cx="11201262" cy="2031325"/>
          </a:xfrm>
          <a:prstGeom prst="rect">
            <a:avLst/>
          </a:prstGeom>
          <a:noFill/>
          <a:extLst>
            <a:ext uri="{909E8E84-426E-40DD-AFC4-6F175D3DCCD1}">
              <a14:hiddenFill xmlns:a14="http://schemas.microsoft.com/office/drawing/2010/main">
                <a:solidFill>
                  <a:scrgbClr r="0" g="0" b="0"/>
                </a:solidFill>
              </a14:hiddenFill>
            </a:ext>
          </a:extLst>
        </p:spPr>
        <p:txBody>
          <a:bodyPr wrap="square">
            <a:spAutoFit/>
          </a:bodyPr>
          <a:lstStyle/>
          <a:p>
            <a:r>
              <a:rPr lang="fr-FR" sz="1800" dirty="0">
                <a:effectLst/>
                <a:latin typeface="Tw Cen MT" panose="020B0602020104020603" pitchFamily="34" charset="0"/>
                <a:ea typeface="Calibri" panose="020F0502020204030204" pitchFamily="34" charset="0"/>
                <a:cs typeface="Times New Roman" panose="02020603050405020304" pitchFamily="18" charset="0"/>
              </a:rPr>
              <a:t>L’approche paysagère est une approche participative et centrée sur les personnes car ce sont les communautés dans leur ensemble qui doivent mettre en œuvre les choix et décisions prises.</a:t>
            </a:r>
          </a:p>
          <a:p>
            <a:r>
              <a:rPr lang="fr-FR" dirty="0">
                <a:latin typeface="Tw Cen MT" panose="020B0602020104020603" pitchFamily="34" charset="0"/>
                <a:ea typeface="Calibri" panose="020F0502020204030204" pitchFamily="34" charset="0"/>
                <a:cs typeface="Times New Roman" panose="02020603050405020304" pitchFamily="18" charset="0"/>
              </a:rPr>
              <a:t>Il est aussi nécessaire de fortes activités de renforcement des capacités vis-à-vis du réchauffement climatique et de l’agriculture résiliente.</a:t>
            </a:r>
            <a:endParaRPr lang="fr-FR" sz="1800" dirty="0">
              <a:effectLst/>
              <a:latin typeface="Tw Cen MT" panose="020B0602020104020603" pitchFamily="34" charset="0"/>
              <a:ea typeface="Calibri" panose="020F0502020204030204" pitchFamily="34" charset="0"/>
              <a:cs typeface="Times New Roman" panose="02020603050405020304" pitchFamily="18" charset="0"/>
            </a:endParaRPr>
          </a:p>
          <a:p>
            <a:endParaRPr lang="fr-FR" dirty="0">
              <a:latin typeface="Tw Cen MT" panose="020B0602020104020603" pitchFamily="34" charset="0"/>
              <a:ea typeface="Calibri" panose="020F0502020204030204" pitchFamily="34" charset="0"/>
              <a:cs typeface="Times New Roman" panose="02020603050405020304" pitchFamily="18" charset="0"/>
            </a:endParaRPr>
          </a:p>
          <a:p>
            <a:r>
              <a:rPr lang="fr-FR" dirty="0">
                <a:latin typeface="Tw Cen MT" panose="020B0602020104020603" pitchFamily="34" charset="0"/>
                <a:ea typeface="Calibri" panose="020F0502020204030204" pitchFamily="34" charset="0"/>
                <a:cs typeface="Times New Roman" panose="02020603050405020304" pitchFamily="18" charset="0"/>
              </a:rPr>
              <a:t>Possibilité de s’appuyer sur les travaux d’élaboration des PDL (Plans de Développement Local) – Expérience au Sénégal des POAS (Plans d’Occupation et d’Attribution des Sols)</a:t>
            </a:r>
            <a:endParaRPr lang="fr-FR" dirty="0">
              <a:latin typeface="Tw Cen MT" panose="020B0602020104020603" pitchFamily="34" charset="0"/>
            </a:endParaRPr>
          </a:p>
        </p:txBody>
      </p:sp>
      <p:sp>
        <p:nvSpPr>
          <p:cNvPr id="10" name="AutoShape 2" descr="A Sahel City's Residents Take the Lead on Justice and Security | United  States Institute of Peace">
            <a:extLst>
              <a:ext uri="{FF2B5EF4-FFF2-40B4-BE49-F238E27FC236}">
                <a16:creationId xmlns:a16="http://schemas.microsoft.com/office/drawing/2014/main" id="{9BE176B0-B0C9-8AA0-8C55-4C6A8F6F52D4}"/>
              </a:ext>
            </a:extLst>
          </p:cNvPr>
          <p:cNvSpPr>
            <a:spLocks noChangeAspect="1" noChangeArrowheads="1"/>
          </p:cNvSpPr>
          <p:nvPr/>
        </p:nvSpPr>
        <p:spPr bwMode="auto">
          <a:xfrm flipH="1">
            <a:off x="5208608" y="2846408"/>
            <a:ext cx="734992" cy="734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descr="Une image contenant ciel, plein air, mammifère, personne&#10;&#10;Description générée automatiquement">
            <a:extLst>
              <a:ext uri="{FF2B5EF4-FFF2-40B4-BE49-F238E27FC236}">
                <a16:creationId xmlns:a16="http://schemas.microsoft.com/office/drawing/2014/main" id="{88F397A9-F5EB-5830-5F67-4738C247B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298" y="1563594"/>
            <a:ext cx="4065626" cy="2650848"/>
          </a:xfrm>
          <a:prstGeom prst="rect">
            <a:avLst/>
          </a:prstGeom>
        </p:spPr>
      </p:pic>
    </p:spTree>
    <p:extLst>
      <p:ext uri="{BB962C8B-B14F-4D97-AF65-F5344CB8AC3E}">
        <p14:creationId xmlns:p14="http://schemas.microsoft.com/office/powerpoint/2010/main" val="2504835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xtLst>
          <a:ext uri="{909E8E84-426E-40DD-AFC4-6F175D3DCCD1}">
            <a14:hiddenFill xmlns:a14="http://schemas.microsoft.com/office/drawing/2010/main">
              <a:solidFill>
                <a:scrgbClr r="0" g="0" b="0"/>
              </a:solidFill>
            </a14:hiddenFill>
          </a:ext>
        </a:extLst>
      </a:spPr>
      <a:bodyPr vert="horz" wrap="square" lIns="0" tIns="0" rIns="0" bIns="0" rtlCol="0">
        <a:spAutoFit/>
      </a:bodyPr>
      <a:lstStyle>
        <a:defPPr algn="l">
          <a:defRPr sz="1400" smtClean="0">
            <a:latin typeface="Tw Cen MT" panose="020B06020201040206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9574DCA5E8CEA4E912B7198CE871E35" ma:contentTypeVersion="14" ma:contentTypeDescription="Creare un nuovo documento." ma:contentTypeScope="" ma:versionID="7fe8239861fdeb3c4d6f6713a31775d1">
  <xsd:schema xmlns:xsd="http://www.w3.org/2001/XMLSchema" xmlns:xs="http://www.w3.org/2001/XMLSchema" xmlns:p="http://schemas.microsoft.com/office/2006/metadata/properties" xmlns:ns3="3c9ac98d-36e3-464e-9a3d-571690e2b8cf" xmlns:ns4="8c2680b1-8717-4e17-af8a-c3c5948a3503" targetNamespace="http://schemas.microsoft.com/office/2006/metadata/properties" ma:root="true" ma:fieldsID="8d020aa7d93a99b9a668f92b0a564d55" ns3:_="" ns4:_="">
    <xsd:import namespace="3c9ac98d-36e3-464e-9a3d-571690e2b8cf"/>
    <xsd:import namespace="8c2680b1-8717-4e17-af8a-c3c5948a350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ac98d-36e3-464e-9a3d-571690e2b8c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2680b1-8717-4e17-af8a-c3c5948a3503"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EDE76A-1BEC-40CC-B14E-4854CD5E29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9ac98d-36e3-464e-9a3d-571690e2b8cf"/>
    <ds:schemaRef ds:uri="8c2680b1-8717-4e17-af8a-c3c5948a3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E3DCB7-B500-408D-A14D-401BD1581846}">
  <ds:schemaRefs>
    <ds:schemaRef ds:uri="http://schemas.microsoft.com/sharepoint/v3/contenttype/forms"/>
  </ds:schemaRefs>
</ds:datastoreItem>
</file>

<file path=customXml/itemProps3.xml><?xml version="1.0" encoding="utf-8"?>
<ds:datastoreItem xmlns:ds="http://schemas.openxmlformats.org/officeDocument/2006/customXml" ds:itemID="{F4EC6801-E844-48FB-B661-BDD8826B591C}">
  <ds:schemaRefs>
    <ds:schemaRef ds:uri="http://purl.org/dc/terms/"/>
    <ds:schemaRef ds:uri="http://schemas.microsoft.com/office/2006/documentManagement/types"/>
    <ds:schemaRef ds:uri="3c9ac98d-36e3-464e-9a3d-571690e2b8c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8c2680b1-8717-4e17-af8a-c3c5948a350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25463</TotalTime>
  <Words>1399</Words>
  <Application>Microsoft Office PowerPoint</Application>
  <PresentationFormat>Grand écran</PresentationFormat>
  <Paragraphs>118</Paragraphs>
  <Slides>22</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22</vt:i4>
      </vt:variant>
    </vt:vector>
  </HeadingPairs>
  <TitlesOfParts>
    <vt:vector size="30" baseType="lpstr">
      <vt:lpstr>Arial</vt:lpstr>
      <vt:lpstr>Calibri</vt:lpstr>
      <vt:lpstr>Calibri Light</vt:lpstr>
      <vt:lpstr>Symbol</vt:lpstr>
      <vt:lpstr>Tw Cen MT</vt:lpstr>
      <vt:lpstr>Office Theme</vt:lpstr>
      <vt:lpstr>think-cell Slide</vt:lpstr>
      <vt:lpstr>Bitmap 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L’approche dite paysage</vt:lpstr>
      <vt:lpstr>L’approche paysage</vt:lpstr>
      <vt:lpstr>2. Techniques d’aménagement de terroir</vt:lpstr>
      <vt:lpstr>2,2 Les aménagements de CES/DRS</vt:lpstr>
      <vt:lpstr>Exemple d’ouvrage anti érosif</vt:lpstr>
      <vt:lpstr>Présentation PowerPoint</vt:lpstr>
      <vt:lpstr>3. Le maintien/restauration d’un couvert arboré (dans les zones inter dunaires et les zones de pâturage) et techniques d’agroforesterie </vt:lpstr>
      <vt:lpstr>Présentation PowerPoint</vt:lpstr>
      <vt:lpstr>4. Construction de périmètres irrigués par pompage solaire</vt:lpstr>
      <vt:lpstr>Présentation PowerPoint</vt:lpstr>
      <vt:lpstr>5. Les techniques culturales </vt:lpstr>
      <vt:lpstr>Présentation PowerPoint</vt:lpstr>
      <vt:lpstr>6. Une meilleure association agriculture élevage en particulier par la traction animale</vt:lpstr>
      <vt:lpstr>Conclusions</vt:lpstr>
      <vt:lpstr>Merci pour votre attention!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 sector overview</dc:title>
  <dc:creator>Karfakis, Panagiotis (ESA)</dc:creator>
  <cp:lastModifiedBy>Marc Lacharme</cp:lastModifiedBy>
  <cp:revision>594</cp:revision>
  <cp:lastPrinted>2022-09-13T08:06:24Z</cp:lastPrinted>
  <dcterms:created xsi:type="dcterms:W3CDTF">2022-07-05T07:02:44Z</dcterms:created>
  <dcterms:modified xsi:type="dcterms:W3CDTF">2023-05-24T07:14:35Z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0x01010069574DCA5E8CEA4E912B7198CE871E35</vt:lpwstr>
  </property>
</Properties>
</file>